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notesSlides/notesSlide6.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Default Extension="jpeg" ContentType="image/jpe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1"/>
  </p:notesMasterIdLst>
  <p:sldIdLst>
    <p:sldId id="256" r:id="rId2"/>
    <p:sldId id="267" r:id="rId3"/>
    <p:sldId id="269" r:id="rId4"/>
    <p:sldId id="270" r:id="rId5"/>
    <p:sldId id="271" r:id="rId6"/>
    <p:sldId id="272" r:id="rId7"/>
    <p:sldId id="258" r:id="rId8"/>
    <p:sldId id="259" r:id="rId9"/>
    <p:sldId id="260" r:id="rId10"/>
    <p:sldId id="261" r:id="rId11"/>
    <p:sldId id="264" r:id="rId12"/>
    <p:sldId id="265" r:id="rId13"/>
    <p:sldId id="262" r:id="rId14"/>
    <p:sldId id="263" r:id="rId15"/>
    <p:sldId id="266" r:id="rId16"/>
    <p:sldId id="273" r:id="rId17"/>
    <p:sldId id="274" r:id="rId18"/>
    <p:sldId id="275" r:id="rId19"/>
    <p:sldId id="276" r:id="rId20"/>
    <p:sldId id="277" r:id="rId21"/>
    <p:sldId id="278" r:id="rId22"/>
    <p:sldId id="279" r:id="rId23"/>
    <p:sldId id="280" r:id="rId24"/>
    <p:sldId id="283" r:id="rId25"/>
    <p:sldId id="281" r:id="rId26"/>
    <p:sldId id="282" r:id="rId27"/>
    <p:sldId id="284" r:id="rId28"/>
    <p:sldId id="286" r:id="rId29"/>
    <p:sldId id="285" r:id="rId30"/>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104" d="100"/>
          <a:sy n="104" d="100"/>
        </p:scale>
        <p:origin x="-174" y="-8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4C963CA-A3B3-4F9B-B60D-449414F3D0D2}" type="datetimeFigureOut">
              <a:rPr lang="ru-RU" smtClean="0"/>
              <a:pPr/>
              <a:t>07.02.2000</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BEAC326-AB84-40BB-ACF1-8502E33EA8EB}" type="slidenum">
              <a:rPr lang="ru-RU" smtClean="0"/>
              <a:pPr/>
              <a:t>‹#›</a:t>
            </a:fld>
            <a:endParaRPr lang="ru-RU"/>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A6222E28-FF42-4B8A-BD7A-BD890AE4402E}" type="slidenum">
              <a:rPr lang="ru-RU" smtClean="0"/>
              <a:pPr/>
              <a:t>15</a:t>
            </a:fld>
            <a:endParaRPr lang="ru-RU"/>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7409" name="Rectangle 1"/>
          <p:cNvSpPr txBox="1">
            <a:spLocks noGrp="1" noRot="1" noChangeAspect="1" noChangeArrowheads="1"/>
          </p:cNvSpPr>
          <p:nvPr>
            <p:ph type="sldImg"/>
          </p:nvPr>
        </p:nvSpPr>
        <p:spPr bwMode="auto">
          <a:xfrm>
            <a:off x="1143000" y="695325"/>
            <a:ext cx="4572000" cy="3429000"/>
          </a:xfrm>
          <a:prstGeom prst="rect">
            <a:avLst/>
          </a:prstGeom>
          <a:solidFill>
            <a:srgbClr val="FFFFFF"/>
          </a:solidFill>
          <a:ln>
            <a:solidFill>
              <a:srgbClr val="000000"/>
            </a:solidFill>
            <a:miter lim="800000"/>
            <a:headEnd/>
            <a:tailEnd/>
          </a:ln>
        </p:spPr>
      </p:sp>
      <p:sp>
        <p:nvSpPr>
          <p:cNvPr id="17410" name="Rectangle 2"/>
          <p:cNvSpPr txBox="1">
            <a:spLocks noGrp="1" noChangeArrowheads="1"/>
          </p:cNvSpPr>
          <p:nvPr>
            <p:ph type="body" idx="1"/>
          </p:nvPr>
        </p:nvSpPr>
        <p:spPr bwMode="auto">
          <a:xfrm>
            <a:off x="685800" y="4343400"/>
            <a:ext cx="5486400" cy="4114800"/>
          </a:xfrm>
          <a:prstGeom prst="rect">
            <a:avLst/>
          </a:prstGeom>
          <a:noFill/>
          <a:ln>
            <a:round/>
            <a:headEnd/>
            <a:tailEnd/>
          </a:ln>
        </p:spPr>
        <p:txBody>
          <a:bodyPr wrap="none" anchor="ctr"/>
          <a:lstStyle/>
          <a:p>
            <a:endParaRPr lang="ru-RU"/>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1505" name="Rectangle 1"/>
          <p:cNvSpPr txBox="1">
            <a:spLocks noGrp="1" noRot="1" noChangeAspect="1" noChangeArrowheads="1"/>
          </p:cNvSpPr>
          <p:nvPr>
            <p:ph type="sldImg"/>
          </p:nvPr>
        </p:nvSpPr>
        <p:spPr bwMode="auto">
          <a:xfrm>
            <a:off x="1143000" y="695325"/>
            <a:ext cx="4572000" cy="3429000"/>
          </a:xfrm>
          <a:prstGeom prst="rect">
            <a:avLst/>
          </a:prstGeom>
          <a:solidFill>
            <a:srgbClr val="FFFFFF"/>
          </a:solidFill>
          <a:ln>
            <a:solidFill>
              <a:srgbClr val="000000"/>
            </a:solidFill>
            <a:miter lim="800000"/>
            <a:headEnd/>
            <a:tailEnd/>
          </a:ln>
        </p:spPr>
      </p:sp>
      <p:sp>
        <p:nvSpPr>
          <p:cNvPr id="21506" name="Rectangle 2"/>
          <p:cNvSpPr txBox="1">
            <a:spLocks noGrp="1" noChangeArrowheads="1"/>
          </p:cNvSpPr>
          <p:nvPr>
            <p:ph type="body" idx="1"/>
          </p:nvPr>
        </p:nvSpPr>
        <p:spPr bwMode="auto">
          <a:xfrm>
            <a:off x="685800" y="4343400"/>
            <a:ext cx="5486400" cy="4114800"/>
          </a:xfrm>
          <a:prstGeom prst="rect">
            <a:avLst/>
          </a:prstGeom>
          <a:noFill/>
          <a:ln>
            <a:round/>
            <a:headEnd/>
            <a:tailEnd/>
          </a:ln>
        </p:spPr>
        <p:txBody>
          <a:bodyPr wrap="none" anchor="ctr"/>
          <a:lstStyle/>
          <a:p>
            <a:endParaRPr lang="ru-RU"/>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3554" name="Rectangle 2"/>
          <p:cNvSpPr txBox="1">
            <a:spLocks noGrp="1" noRot="1" noChangeAspect="1" noChangeArrowheads="1" noTextEdit="1"/>
          </p:cNvSpPr>
          <p:nvPr>
            <p:ph type="sldImg"/>
          </p:nvPr>
        </p:nvSpPr>
        <p:spPr>
          <a:xfrm>
            <a:off x="1143000" y="695325"/>
            <a:ext cx="4572000" cy="3429000"/>
          </a:xfrm>
          <a:ln/>
        </p:spPr>
      </p:sp>
      <p:sp>
        <p:nvSpPr>
          <p:cNvPr id="23555" name="Rectangle 3"/>
          <p:cNvSpPr txBox="1">
            <a:spLocks noGrp="1" noChangeArrowheads="1"/>
          </p:cNvSpPr>
          <p:nvPr>
            <p:ph type="body" idx="1"/>
          </p:nvPr>
        </p:nvSpPr>
        <p:spPr>
          <a:xfrm>
            <a:off x="685800" y="4343400"/>
            <a:ext cx="5486400" cy="4114800"/>
          </a:xfrm>
          <a:noFill/>
          <a:ln/>
        </p:spPr>
        <p:txBody>
          <a:bodyPr wrap="none" anchor="ctr"/>
          <a:lstStyle/>
          <a:p>
            <a:endParaRPr lang="ru-RU"/>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9457" name="Rectangle 1"/>
          <p:cNvSpPr txBox="1">
            <a:spLocks noGrp="1" noRot="1" noChangeAspect="1" noChangeArrowheads="1"/>
          </p:cNvSpPr>
          <p:nvPr>
            <p:ph type="sldImg"/>
          </p:nvPr>
        </p:nvSpPr>
        <p:spPr bwMode="auto">
          <a:xfrm>
            <a:off x="1143000" y="695325"/>
            <a:ext cx="4572000" cy="3429000"/>
          </a:xfrm>
          <a:prstGeom prst="rect">
            <a:avLst/>
          </a:prstGeom>
          <a:solidFill>
            <a:srgbClr val="FFFFFF"/>
          </a:solidFill>
          <a:ln>
            <a:solidFill>
              <a:srgbClr val="000000"/>
            </a:solidFill>
            <a:miter lim="800000"/>
            <a:headEnd/>
            <a:tailEnd/>
          </a:ln>
        </p:spPr>
      </p:sp>
      <p:sp>
        <p:nvSpPr>
          <p:cNvPr id="19458" name="Rectangle 2"/>
          <p:cNvSpPr txBox="1">
            <a:spLocks noGrp="1" noChangeArrowheads="1"/>
          </p:cNvSpPr>
          <p:nvPr>
            <p:ph type="body" idx="1"/>
          </p:nvPr>
        </p:nvSpPr>
        <p:spPr bwMode="auto">
          <a:xfrm>
            <a:off x="685800" y="4343400"/>
            <a:ext cx="5486400" cy="4114800"/>
          </a:xfrm>
          <a:prstGeom prst="rect">
            <a:avLst/>
          </a:prstGeom>
          <a:noFill/>
          <a:ln>
            <a:round/>
            <a:headEnd/>
            <a:tailEnd/>
          </a:ln>
        </p:spPr>
        <p:txBody>
          <a:bodyPr wrap="none" anchor="ctr"/>
          <a:lstStyle/>
          <a:p>
            <a:endParaRPr lang="ru-RU"/>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9218" name="Rectangle 1"/>
          <p:cNvSpPr>
            <a:spLocks noGrp="1" noRot="1" noChangeAspect="1" noChangeArrowheads="1" noTextEdit="1"/>
          </p:cNvSpPr>
          <p:nvPr>
            <p:ph type="sldImg"/>
          </p:nvPr>
        </p:nvSpPr>
        <p:spPr>
          <a:xfrm>
            <a:off x="0" y="303213"/>
            <a:ext cx="1588" cy="1587"/>
          </a:xfrm>
          <a:ln/>
        </p:spPr>
      </p:sp>
      <p:sp>
        <p:nvSpPr>
          <p:cNvPr id="9219" name="Rectangle 2"/>
          <p:cNvSpPr txBox="1">
            <a:spLocks noGrp="1" noChangeArrowheads="1"/>
          </p:cNvSpPr>
          <p:nvPr>
            <p:ph type="body" idx="1"/>
          </p:nvPr>
        </p:nvSpPr>
        <p:spPr>
          <a:xfrm>
            <a:off x="503238" y="4316413"/>
            <a:ext cx="5856287" cy="4060825"/>
          </a:xfrm>
          <a:noFill/>
          <a:ln/>
        </p:spPr>
        <p:txBody>
          <a:bodyPr wrap="none" anchor="ctr"/>
          <a:lstStyle/>
          <a:p>
            <a:endParaRPr lang="ru-RU"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7AB9194C-5C52-477A-ACBE-FB8766403DF0}" type="datetimeFigureOut">
              <a:rPr lang="ru-RU" smtClean="0"/>
              <a:pPr/>
              <a:t>07.02.2000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3A301475-5275-4006-B434-53B48EBB9992}"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7AB9194C-5C52-477A-ACBE-FB8766403DF0}" type="datetimeFigureOut">
              <a:rPr lang="ru-RU" smtClean="0"/>
              <a:pPr/>
              <a:t>07.02.2000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3A301475-5275-4006-B434-53B48EBB9992}"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7AB9194C-5C52-477A-ACBE-FB8766403DF0}" type="datetimeFigureOut">
              <a:rPr lang="ru-RU" smtClean="0"/>
              <a:pPr/>
              <a:t>07.02.2000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3A301475-5275-4006-B434-53B48EBB9992}" type="slidenum">
              <a:rPr lang="ru-RU" smtClean="0"/>
              <a:pPr/>
              <a:t>‹#›</a:t>
            </a:fld>
            <a:endParaRPr lang="ru-RU"/>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AndTx">
  <p:cSld name="Заголовок, объект и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81000"/>
            <a:ext cx="8229600" cy="1371600"/>
          </a:xfrm>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981200"/>
            <a:ext cx="4038600" cy="41148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648200" y="1981200"/>
            <a:ext cx="4038600" cy="41148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Rectangle 4"/>
          <p:cNvSpPr>
            <a:spLocks noGrp="1" noChangeArrowheads="1"/>
          </p:cNvSpPr>
          <p:nvPr>
            <p:ph type="dt" sz="half" idx="10"/>
          </p:nvPr>
        </p:nvSpPr>
        <p:spPr>
          <a:ln/>
        </p:spPr>
        <p:txBody>
          <a:bodyPr/>
          <a:lstStyle>
            <a:lvl1pPr>
              <a:defRPr/>
            </a:lvl1pPr>
          </a:lstStyle>
          <a:p>
            <a:pPr>
              <a:defRPr/>
            </a:pPr>
            <a:endParaRPr lang="ru-RU"/>
          </a:p>
        </p:txBody>
      </p:sp>
      <p:sp>
        <p:nvSpPr>
          <p:cNvPr id="6" name="Rectangle 5"/>
          <p:cNvSpPr>
            <a:spLocks noGrp="1" noChangeArrowheads="1"/>
          </p:cNvSpPr>
          <p:nvPr>
            <p:ph type="ftr" sz="quarter" idx="11"/>
          </p:nvPr>
        </p:nvSpPr>
        <p:spPr>
          <a:ln/>
        </p:spPr>
        <p:txBody>
          <a:bodyPr/>
          <a:lstStyle>
            <a:lvl1pPr>
              <a:defRPr/>
            </a:lvl1pPr>
          </a:lstStyle>
          <a:p>
            <a:pPr>
              <a:defRPr/>
            </a:pPr>
            <a:endParaRPr lang="ru-RU"/>
          </a:p>
        </p:txBody>
      </p:sp>
      <p:sp>
        <p:nvSpPr>
          <p:cNvPr id="7" name="Rectangle 6"/>
          <p:cNvSpPr>
            <a:spLocks noGrp="1" noChangeArrowheads="1"/>
          </p:cNvSpPr>
          <p:nvPr>
            <p:ph type="sldNum" sz="quarter" idx="12"/>
          </p:nvPr>
        </p:nvSpPr>
        <p:spPr>
          <a:ln/>
        </p:spPr>
        <p:txBody>
          <a:bodyPr/>
          <a:lstStyle>
            <a:lvl1pPr>
              <a:defRPr/>
            </a:lvl1pPr>
          </a:lstStyle>
          <a:p>
            <a:pPr>
              <a:defRPr/>
            </a:pPr>
            <a:fld id="{CB014067-9CFF-4194-8EF0-4272E0E8ACA5}" type="slidenum">
              <a:rPr lang="ru-RU"/>
              <a:pPr>
                <a:defRPr/>
              </a:pPr>
              <a:t>‹#›</a:t>
            </a:fld>
            <a:endParaRPr lang="ru-RU"/>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cSld name="Пользовательский маке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5800" y="1600200"/>
            <a:ext cx="7770813" cy="1827213"/>
          </a:xfrm>
        </p:spPr>
        <p:txBody>
          <a:bodyPr/>
          <a:lstStyle/>
          <a:p>
            <a:r>
              <a:rPr lang="ru-RU" smtClean="0"/>
              <a:t>Образец заголовка</a:t>
            </a:r>
            <a:endParaRPr lang="ru-RU"/>
          </a:p>
        </p:txBody>
      </p:sp>
      <p:sp>
        <p:nvSpPr>
          <p:cNvPr id="3" name="Дата 2"/>
          <p:cNvSpPr>
            <a:spLocks noGrp="1"/>
          </p:cNvSpPr>
          <p:nvPr>
            <p:ph type="dt" idx="10"/>
          </p:nvPr>
        </p:nvSpPr>
        <p:spPr>
          <a:xfrm>
            <a:off x="457200" y="6243638"/>
            <a:ext cx="2132013" cy="455612"/>
          </a:xfrm>
        </p:spPr>
        <p:txBody>
          <a:bodyPr/>
          <a:lstStyle>
            <a:lvl1pPr>
              <a:defRPr/>
            </a:lvl1pPr>
          </a:lstStyle>
          <a:p>
            <a:endParaRPr lang="en-GB"/>
          </a:p>
        </p:txBody>
      </p:sp>
      <p:sp>
        <p:nvSpPr>
          <p:cNvPr id="4" name="Нижний колонтитул 3"/>
          <p:cNvSpPr>
            <a:spLocks noGrp="1"/>
          </p:cNvSpPr>
          <p:nvPr>
            <p:ph type="ftr" idx="11"/>
          </p:nvPr>
        </p:nvSpPr>
        <p:spPr>
          <a:xfrm>
            <a:off x="3124200" y="6248400"/>
            <a:ext cx="2894013" cy="455613"/>
          </a:xfrm>
        </p:spPr>
        <p:txBody>
          <a:bodyPr/>
          <a:lstStyle>
            <a:lvl1pPr>
              <a:defRPr/>
            </a:lvl1pPr>
          </a:lstStyle>
          <a:p>
            <a:endParaRPr lang="en-GB"/>
          </a:p>
        </p:txBody>
      </p:sp>
      <p:sp>
        <p:nvSpPr>
          <p:cNvPr id="5" name="Номер слайда 4"/>
          <p:cNvSpPr>
            <a:spLocks noGrp="1"/>
          </p:cNvSpPr>
          <p:nvPr>
            <p:ph type="sldNum" idx="12"/>
          </p:nvPr>
        </p:nvSpPr>
        <p:spPr>
          <a:xfrm>
            <a:off x="6553200" y="6243638"/>
            <a:ext cx="2132013" cy="455612"/>
          </a:xfrm>
        </p:spPr>
        <p:txBody>
          <a:bodyPr/>
          <a:lstStyle>
            <a:lvl1pPr>
              <a:defRPr/>
            </a:lvl1pPr>
          </a:lstStyle>
          <a:p>
            <a:fld id="{3F7A4AA8-8462-443E-A1A7-83957C9BF7BD}" type="slidenum">
              <a:rPr lang="en-GB"/>
              <a:pPr/>
              <a:t>‹#›</a:t>
            </a:fld>
            <a:endParaRPr lang="en-GB"/>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Only">
  <p:cSld name="Объект">
    <p:spTree>
      <p:nvGrpSpPr>
        <p:cNvPr id="1" name=""/>
        <p:cNvGrpSpPr/>
        <p:nvPr/>
      </p:nvGrpSpPr>
      <p:grpSpPr>
        <a:xfrm>
          <a:off x="0" y="0"/>
          <a:ext cx="0" cy="0"/>
          <a:chOff x="0" y="0"/>
          <a:chExt cx="0" cy="0"/>
        </a:xfrm>
      </p:grpSpPr>
      <p:sp>
        <p:nvSpPr>
          <p:cNvPr id="2" name="Содержимое 1"/>
          <p:cNvSpPr>
            <a:spLocks noGrp="1"/>
          </p:cNvSpPr>
          <p:nvPr>
            <p:ph/>
          </p:nvPr>
        </p:nvSpPr>
        <p:spPr>
          <a:xfrm>
            <a:off x="457200" y="160338"/>
            <a:ext cx="8226425" cy="5967412"/>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7AB9194C-5C52-477A-ACBE-FB8766403DF0}" type="datetimeFigureOut">
              <a:rPr lang="ru-RU" smtClean="0"/>
              <a:pPr/>
              <a:t>07.02.2000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3A301475-5275-4006-B434-53B48EBB9992}"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7AB9194C-5C52-477A-ACBE-FB8766403DF0}" type="datetimeFigureOut">
              <a:rPr lang="ru-RU" smtClean="0"/>
              <a:pPr/>
              <a:t>07.02.2000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3A301475-5275-4006-B434-53B48EBB9992}"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7AB9194C-5C52-477A-ACBE-FB8766403DF0}" type="datetimeFigureOut">
              <a:rPr lang="ru-RU" smtClean="0"/>
              <a:pPr/>
              <a:t>07.02.2000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3A301475-5275-4006-B434-53B48EBB9992}"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7AB9194C-5C52-477A-ACBE-FB8766403DF0}" type="datetimeFigureOut">
              <a:rPr lang="ru-RU" smtClean="0"/>
              <a:pPr/>
              <a:t>07.02.2000</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3A301475-5275-4006-B434-53B48EBB9992}"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7AB9194C-5C52-477A-ACBE-FB8766403DF0}" type="datetimeFigureOut">
              <a:rPr lang="ru-RU" smtClean="0"/>
              <a:pPr/>
              <a:t>07.02.2000</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3A301475-5275-4006-B434-53B48EBB9992}"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7AB9194C-5C52-477A-ACBE-FB8766403DF0}" type="datetimeFigureOut">
              <a:rPr lang="ru-RU" smtClean="0"/>
              <a:pPr/>
              <a:t>07.02.2000</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3A301475-5275-4006-B434-53B48EBB9992}"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7AB9194C-5C52-477A-ACBE-FB8766403DF0}" type="datetimeFigureOut">
              <a:rPr lang="ru-RU" smtClean="0"/>
              <a:pPr/>
              <a:t>07.02.2000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3A301475-5275-4006-B434-53B48EBB9992}"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7AB9194C-5C52-477A-ACBE-FB8766403DF0}" type="datetimeFigureOut">
              <a:rPr lang="ru-RU" smtClean="0"/>
              <a:pPr/>
              <a:t>07.02.2000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3A301475-5275-4006-B434-53B48EBB9992}"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AB9194C-5C52-477A-ACBE-FB8766403DF0}" type="datetimeFigureOut">
              <a:rPr lang="ru-RU" smtClean="0"/>
              <a:pPr/>
              <a:t>07.02.2000</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A301475-5275-4006-B434-53B48EBB9992}"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2.xml"/><Relationship Id="rId1" Type="http://schemas.openxmlformats.org/officeDocument/2006/relationships/slideLayout" Target="../slideLayouts/slideLayout13.xml"/><Relationship Id="rId5" Type="http://schemas.openxmlformats.org/officeDocument/2006/relationships/image" Target="../media/image10.jpeg"/><Relationship Id="rId4" Type="http://schemas.openxmlformats.org/officeDocument/2006/relationships/image" Target="../media/image9.jpeg"/></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CCCCFF"/>
            </a:gs>
            <a:gs pos="17999">
              <a:srgbClr val="99CCFF"/>
            </a:gs>
            <a:gs pos="36000">
              <a:srgbClr val="9966FF"/>
            </a:gs>
            <a:gs pos="61000">
              <a:srgbClr val="CC99FF"/>
            </a:gs>
            <a:gs pos="82001">
              <a:srgbClr val="99CCFF"/>
            </a:gs>
            <a:gs pos="100000">
              <a:srgbClr val="CCCCFF"/>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357158" y="1"/>
            <a:ext cx="8101042" cy="2428867"/>
          </a:xfrm>
        </p:spPr>
        <p:txBody>
          <a:bodyPr/>
          <a:lstStyle/>
          <a:p>
            <a:r>
              <a:rPr lang="ru-RU" b="1" dirty="0"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glow rad="139700">
                    <a:schemeClr val="accent4">
                      <a:satMod val="175000"/>
                      <a:alpha val="40000"/>
                    </a:schemeClr>
                  </a:glow>
                  <a:outerShdw blurRad="50800" dist="40000" dir="5400000" algn="tl" rotWithShape="0">
                    <a:srgbClr val="000000">
                      <a:shade val="5000"/>
                      <a:satMod val="120000"/>
                      <a:alpha val="33000"/>
                    </a:srgbClr>
                  </a:outerShdw>
                </a:effectLst>
              </a:rPr>
              <a:t>«Тестовый контроль в процессе обучения французскому языку».</a:t>
            </a:r>
            <a:endParaRPr lang="ru-RU" b="1"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glow rad="139700">
                  <a:schemeClr val="accent4">
                    <a:satMod val="175000"/>
                    <a:alpha val="40000"/>
                  </a:schemeClr>
                </a:glow>
                <a:outerShdw blurRad="50800" dist="40000" dir="5400000" algn="tl" rotWithShape="0">
                  <a:srgbClr val="000000">
                    <a:shade val="5000"/>
                    <a:satMod val="120000"/>
                    <a:alpha val="33000"/>
                  </a:srgbClr>
                </a:outerShdw>
              </a:effectLst>
            </a:endParaRPr>
          </a:p>
        </p:txBody>
      </p:sp>
      <p:sp>
        <p:nvSpPr>
          <p:cNvPr id="3" name="Подзаголовок 2"/>
          <p:cNvSpPr>
            <a:spLocks noGrp="1"/>
          </p:cNvSpPr>
          <p:nvPr>
            <p:ph type="subTitle" idx="1"/>
          </p:nvPr>
        </p:nvSpPr>
        <p:spPr/>
        <p:txBody>
          <a:bodyPr/>
          <a:lstStyle/>
          <a:p>
            <a:endParaRPr lang="ru-RU" dirty="0"/>
          </a:p>
        </p:txBody>
      </p:sp>
      <p:pic>
        <p:nvPicPr>
          <p:cNvPr id="4" name="Picture 2" descr="C:\Documents and Settings\Администратор\Мои документы\DSC00485.JPG"/>
          <p:cNvPicPr>
            <a:picLocks noChangeAspect="1" noChangeArrowheads="1"/>
          </p:cNvPicPr>
          <p:nvPr/>
        </p:nvPicPr>
        <p:blipFill>
          <a:blip r:embed="rId2" cstate="print"/>
          <a:srcRect/>
          <a:stretch>
            <a:fillRect/>
          </a:stretch>
        </p:blipFill>
        <p:spPr bwMode="auto">
          <a:xfrm>
            <a:off x="3000364" y="2428868"/>
            <a:ext cx="5786478" cy="4429132"/>
          </a:xfrm>
          <a:prstGeom prst="rect">
            <a:avLst/>
          </a:prstGeom>
          <a:ln>
            <a:noFill/>
          </a:ln>
          <a:effectLst>
            <a:softEdge rad="112500"/>
          </a:effectLst>
        </p:spPr>
      </p:pic>
      <p:pic>
        <p:nvPicPr>
          <p:cNvPr id="5" name="Picture 2"/>
          <p:cNvPicPr>
            <a:picLocks noChangeAspect="1" noChangeArrowheads="1"/>
          </p:cNvPicPr>
          <p:nvPr/>
        </p:nvPicPr>
        <p:blipFill>
          <a:blip r:embed="rId3"/>
          <a:srcRect/>
          <a:stretch>
            <a:fillRect/>
          </a:stretch>
        </p:blipFill>
        <p:spPr bwMode="auto">
          <a:xfrm>
            <a:off x="500034" y="3857628"/>
            <a:ext cx="1714511" cy="2357454"/>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strVal val="#ppt_w*0.70"/>
                                          </p:val>
                                        </p:tav>
                                        <p:tav tm="100000">
                                          <p:val>
                                            <p:strVal val="#ppt_w"/>
                                          </p:val>
                                        </p:tav>
                                      </p:tavLst>
                                    </p:anim>
                                    <p:anim calcmode="lin" valueType="num">
                                      <p:cBhvr>
                                        <p:cTn id="8" dur="1000" fill="hold"/>
                                        <p:tgtEl>
                                          <p:spTgt spid="2"/>
                                        </p:tgtEl>
                                        <p:attrNameLst>
                                          <p:attrName>ppt_h</p:attrName>
                                        </p:attrNameLst>
                                      </p:cBhvr>
                                      <p:tavLst>
                                        <p:tav tm="0">
                                          <p:val>
                                            <p:strVal val="#ppt_h"/>
                                          </p:val>
                                        </p:tav>
                                        <p:tav tm="100000">
                                          <p:val>
                                            <p:strVal val="#ppt_h"/>
                                          </p:val>
                                        </p:tav>
                                      </p:tavLst>
                                    </p:anim>
                                    <p:animEffect transition="in" filter="fade">
                                      <p:cBhvr>
                                        <p:cTn id="9" dur="1000"/>
                                        <p:tgtEl>
                                          <p:spTgt spid="2"/>
                                        </p:tgtEl>
                                      </p:cBhvr>
                                    </p:animEffect>
                                  </p:childTnLst>
                                </p:cTn>
                              </p:par>
                              <p:par>
                                <p:cTn id="10" presetID="55" presetClass="entr" presetSubtype="0" fill="hold" nodeType="with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p:cTn id="12" dur="2000" fill="hold"/>
                                        <p:tgtEl>
                                          <p:spTgt spid="4"/>
                                        </p:tgtEl>
                                        <p:attrNameLst>
                                          <p:attrName>ppt_w</p:attrName>
                                        </p:attrNameLst>
                                      </p:cBhvr>
                                      <p:tavLst>
                                        <p:tav tm="0">
                                          <p:val>
                                            <p:strVal val="#ppt_w*0.70"/>
                                          </p:val>
                                        </p:tav>
                                        <p:tav tm="100000">
                                          <p:val>
                                            <p:strVal val="#ppt_w"/>
                                          </p:val>
                                        </p:tav>
                                      </p:tavLst>
                                    </p:anim>
                                    <p:anim calcmode="lin" valueType="num">
                                      <p:cBhvr>
                                        <p:cTn id="13" dur="2000" fill="hold"/>
                                        <p:tgtEl>
                                          <p:spTgt spid="4"/>
                                        </p:tgtEl>
                                        <p:attrNameLst>
                                          <p:attrName>ppt_h</p:attrName>
                                        </p:attrNameLst>
                                      </p:cBhvr>
                                      <p:tavLst>
                                        <p:tav tm="0">
                                          <p:val>
                                            <p:strVal val="#ppt_h"/>
                                          </p:val>
                                        </p:tav>
                                        <p:tav tm="100000">
                                          <p:val>
                                            <p:strVal val="#ppt_h"/>
                                          </p:val>
                                        </p:tav>
                                      </p:tavLst>
                                    </p:anim>
                                    <p:animEffect transition="in" filter="fade">
                                      <p:cBhvr>
                                        <p:cTn id="14" dur="2000"/>
                                        <p:tgtEl>
                                          <p:spTgt spid="4"/>
                                        </p:tgtEl>
                                      </p:cBhvr>
                                    </p:animEffect>
                                  </p:childTnLst>
                                </p:cTn>
                              </p:par>
                            </p:childTnLst>
                          </p:cTn>
                        </p:par>
                        <p:par>
                          <p:cTn id="15" fill="hold">
                            <p:stCondLst>
                              <p:cond delay="2000"/>
                            </p:stCondLst>
                            <p:childTnLst>
                              <p:par>
                                <p:cTn id="16" presetID="53" presetClass="entr" presetSubtype="0" fill="hold" nodeType="afterEffect">
                                  <p:stCondLst>
                                    <p:cond delay="0"/>
                                  </p:stCondLst>
                                  <p:childTnLst>
                                    <p:set>
                                      <p:cBhvr>
                                        <p:cTn id="17" dur="1" fill="hold">
                                          <p:stCondLst>
                                            <p:cond delay="0"/>
                                          </p:stCondLst>
                                        </p:cTn>
                                        <p:tgtEl>
                                          <p:spTgt spid="5"/>
                                        </p:tgtEl>
                                        <p:attrNameLst>
                                          <p:attrName>style.visibility</p:attrName>
                                        </p:attrNameLst>
                                      </p:cBhvr>
                                      <p:to>
                                        <p:strVal val="visible"/>
                                      </p:to>
                                    </p:set>
                                    <p:anim calcmode="lin" valueType="num">
                                      <p:cBhvr>
                                        <p:cTn id="18" dur="500" fill="hold"/>
                                        <p:tgtEl>
                                          <p:spTgt spid="5"/>
                                        </p:tgtEl>
                                        <p:attrNameLst>
                                          <p:attrName>ppt_w</p:attrName>
                                        </p:attrNameLst>
                                      </p:cBhvr>
                                      <p:tavLst>
                                        <p:tav tm="0">
                                          <p:val>
                                            <p:fltVal val="0"/>
                                          </p:val>
                                        </p:tav>
                                        <p:tav tm="100000">
                                          <p:val>
                                            <p:strVal val="#ppt_w"/>
                                          </p:val>
                                        </p:tav>
                                      </p:tavLst>
                                    </p:anim>
                                    <p:anim calcmode="lin" valueType="num">
                                      <p:cBhvr>
                                        <p:cTn id="19" dur="500" fill="hold"/>
                                        <p:tgtEl>
                                          <p:spTgt spid="5"/>
                                        </p:tgtEl>
                                        <p:attrNameLst>
                                          <p:attrName>ppt_h</p:attrName>
                                        </p:attrNameLst>
                                      </p:cBhvr>
                                      <p:tavLst>
                                        <p:tav tm="0">
                                          <p:val>
                                            <p:fltVal val="0"/>
                                          </p:val>
                                        </p:tav>
                                        <p:tav tm="100000">
                                          <p:val>
                                            <p:strVal val="#ppt_h"/>
                                          </p:val>
                                        </p:tav>
                                      </p:tavLst>
                                    </p:anim>
                                    <p:animEffect transition="in" filter="fade">
                                      <p:cBhvr>
                                        <p:cTn id="20"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0.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FBEAC7"/>
            </a:gs>
            <a:gs pos="17999">
              <a:srgbClr val="FEE7F2"/>
            </a:gs>
            <a:gs pos="36000">
              <a:srgbClr val="FAC77D"/>
            </a:gs>
            <a:gs pos="61000">
              <a:srgbClr val="FBA97D"/>
            </a:gs>
            <a:gs pos="82001">
              <a:srgbClr val="FBD49C"/>
            </a:gs>
            <a:gs pos="100000">
              <a:srgbClr val="FEE7F2"/>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53966"/>
          </a:xfrm>
        </p:spPr>
        <p:txBody>
          <a:bodyPr>
            <a:normAutofit fontScale="90000"/>
          </a:bodyPr>
          <a:lstStyle/>
          <a:p>
            <a:endParaRPr lang="ru-RU" dirty="0"/>
          </a:p>
        </p:txBody>
      </p:sp>
      <p:sp>
        <p:nvSpPr>
          <p:cNvPr id="3" name="Содержимое 2"/>
          <p:cNvSpPr>
            <a:spLocks noGrp="1"/>
          </p:cNvSpPr>
          <p:nvPr>
            <p:ph idx="1"/>
          </p:nvPr>
        </p:nvSpPr>
        <p:spPr>
          <a:xfrm>
            <a:off x="457200" y="0"/>
            <a:ext cx="8229600" cy="6857999"/>
          </a:xfrm>
        </p:spPr>
        <p:txBody>
          <a:bodyPr>
            <a:normAutofit fontScale="25000" lnSpcReduction="20000"/>
          </a:bodyPr>
          <a:lstStyle/>
          <a:p>
            <a:pPr>
              <a:buNone/>
            </a:pPr>
            <a:r>
              <a:rPr lang="fr-FR" sz="8000" b="1" dirty="0" smtClean="0">
                <a:solidFill>
                  <a:schemeClr val="tx1">
                    <a:lumMod val="95000"/>
                    <a:lumOff val="5000"/>
                  </a:schemeClr>
                </a:solidFill>
              </a:rPr>
              <a:t>      1. </a:t>
            </a:r>
            <a:r>
              <a:rPr lang="fr-FR" sz="8000" dirty="0" smtClean="0">
                <a:solidFill>
                  <a:schemeClr val="tx1">
                    <a:lumMod val="95000"/>
                    <a:lumOff val="5000"/>
                  </a:schemeClr>
                </a:solidFill>
              </a:rPr>
              <a:t>Dans le domaine des voies fluviales , la France a accumulé un lourd retard.Son équipement , compare à celui des pays du Bénelux ou de l’Allemagne , est médiocre .</a:t>
            </a:r>
          </a:p>
          <a:p>
            <a:pPr>
              <a:buNone/>
            </a:pPr>
            <a:r>
              <a:rPr lang="fr-FR" sz="8000" dirty="0" smtClean="0">
                <a:solidFill>
                  <a:schemeClr val="tx1">
                    <a:lumMod val="95000"/>
                    <a:lumOff val="5000"/>
                  </a:schemeClr>
                </a:solidFill>
              </a:rPr>
              <a:t>      Le renouveau se manifeste par l’amélioration de la batellerie , l’aménagement des voies ,la modernisation des ports , le développement des techniques modernes.</a:t>
            </a:r>
          </a:p>
          <a:p>
            <a:pPr>
              <a:buNone/>
            </a:pPr>
            <a:r>
              <a:rPr lang="fr-FR" sz="8000" b="1" dirty="0" smtClean="0">
                <a:solidFill>
                  <a:schemeClr val="tx1">
                    <a:lumMod val="95000"/>
                    <a:lumOff val="5000"/>
                  </a:schemeClr>
                </a:solidFill>
              </a:rPr>
              <a:t>      2.</a:t>
            </a:r>
            <a:r>
              <a:rPr lang="fr-FR" sz="8000" dirty="0" smtClean="0">
                <a:solidFill>
                  <a:schemeClr val="tx1">
                    <a:lumMod val="95000"/>
                    <a:lumOff val="5000"/>
                  </a:schemeClr>
                </a:solidFill>
              </a:rPr>
              <a:t> Regardez le tableau d’Eugène Delacroix ,,La Liberté guidant le peuple”. Le peintre maintient la tradition classique, ce romantique cultive le pittoresque et l’imagination et reclame une liberté totale. Il annonce la peinture moderne.</a:t>
            </a:r>
          </a:p>
          <a:p>
            <a:pPr>
              <a:buNone/>
            </a:pPr>
            <a:r>
              <a:rPr lang="fr-FR" sz="8000" b="1" dirty="0" smtClean="0">
                <a:solidFill>
                  <a:schemeClr val="tx1">
                    <a:lumMod val="95000"/>
                    <a:lumOff val="5000"/>
                  </a:schemeClr>
                </a:solidFill>
              </a:rPr>
              <a:t>      3.</a:t>
            </a:r>
            <a:r>
              <a:rPr lang="fr-FR" sz="8000" dirty="0" smtClean="0">
                <a:solidFill>
                  <a:schemeClr val="tx1">
                    <a:lumMod val="95000"/>
                    <a:lumOff val="5000"/>
                  </a:schemeClr>
                </a:solidFill>
              </a:rPr>
              <a:t>Paris: Les employés du métro et des autobus parisiens ont decidé hier soir de poursuivre leur grève.</a:t>
            </a:r>
          </a:p>
          <a:p>
            <a:pPr>
              <a:buNone/>
            </a:pPr>
            <a:r>
              <a:rPr lang="fr-FR" sz="8000" b="1" dirty="0" smtClean="0">
                <a:solidFill>
                  <a:schemeClr val="tx1">
                    <a:lumMod val="95000"/>
                    <a:lumOff val="5000"/>
                  </a:schemeClr>
                </a:solidFill>
              </a:rPr>
              <a:t>      4.</a:t>
            </a:r>
            <a:r>
              <a:rPr lang="fr-FR" sz="8000" dirty="0" smtClean="0">
                <a:solidFill>
                  <a:schemeClr val="tx1">
                    <a:lumMod val="95000"/>
                    <a:lumOff val="5000"/>
                  </a:schemeClr>
                </a:solidFill>
              </a:rPr>
              <a:t>Sofia: Coupe d’Europe de football l’équipe de Bulgarie a battu la France par 1 but à 0.</a:t>
            </a:r>
          </a:p>
          <a:p>
            <a:pPr>
              <a:buNone/>
            </a:pPr>
            <a:r>
              <a:rPr lang="fr-FR" sz="8000" b="1" dirty="0" smtClean="0">
                <a:solidFill>
                  <a:schemeClr val="tx1">
                    <a:lumMod val="95000"/>
                    <a:lumOff val="5000"/>
                  </a:schemeClr>
                </a:solidFill>
              </a:rPr>
              <a:t>      5.</a:t>
            </a:r>
            <a:r>
              <a:rPr lang="fr-FR" sz="8000" dirty="0" smtClean="0">
                <a:solidFill>
                  <a:schemeClr val="tx1">
                    <a:lumMod val="95000"/>
                    <a:lumOff val="5000"/>
                  </a:schemeClr>
                </a:solidFill>
              </a:rPr>
              <a:t>Moscou:Trois astronautes se sont envolés dans l’espace à bord de la fusée Soyouz.</a:t>
            </a:r>
          </a:p>
          <a:p>
            <a:pPr>
              <a:buNone/>
            </a:pPr>
            <a:r>
              <a:rPr lang="fr-FR" sz="8000" b="1" dirty="0" smtClean="0">
                <a:solidFill>
                  <a:schemeClr val="tx1">
                    <a:lumMod val="95000"/>
                    <a:lumOff val="5000"/>
                  </a:schemeClr>
                </a:solidFill>
              </a:rPr>
              <a:t>      6.</a:t>
            </a:r>
            <a:r>
              <a:rPr lang="fr-FR" sz="8000" dirty="0" smtClean="0">
                <a:solidFill>
                  <a:schemeClr val="tx1">
                    <a:lumMod val="95000"/>
                    <a:lumOff val="5000"/>
                  </a:schemeClr>
                </a:solidFill>
              </a:rPr>
              <a:t>Paris:Deux lions du jardin des plantes ont mysterieusement disparu.Les deux animaux restent introuvables après six heures de recherche.</a:t>
            </a:r>
          </a:p>
          <a:p>
            <a:endParaRPr lang="fr-FR" sz="5000" dirty="0" smtClean="0">
              <a:solidFill>
                <a:schemeClr val="bg2">
                  <a:lumMod val="25000"/>
                </a:schemeClr>
              </a:solidFill>
            </a:endParaRPr>
          </a:p>
          <a:p>
            <a:pPr>
              <a:buNone/>
            </a:pPr>
            <a:r>
              <a:rPr lang="ru-RU" sz="7200" dirty="0" smtClean="0">
                <a:solidFill>
                  <a:schemeClr val="accent1">
                    <a:lumMod val="75000"/>
                  </a:schemeClr>
                </a:solidFill>
              </a:rPr>
              <a:t>                       </a:t>
            </a:r>
            <a:r>
              <a:rPr lang="en-US" sz="7200" dirty="0" smtClean="0">
                <a:solidFill>
                  <a:schemeClr val="accent1">
                    <a:lumMod val="75000"/>
                  </a:schemeClr>
                </a:solidFill>
              </a:rPr>
              <a:t>1</a:t>
            </a:r>
            <a:r>
              <a:rPr lang="ru-RU" sz="7200" dirty="0" smtClean="0">
                <a:solidFill>
                  <a:schemeClr val="accent1">
                    <a:lumMod val="75000"/>
                  </a:schemeClr>
                </a:solidFill>
              </a:rPr>
              <a:t>                2                3                    4                    5                </a:t>
            </a:r>
            <a:r>
              <a:rPr lang="en-US" sz="7200" dirty="0" smtClean="0">
                <a:solidFill>
                  <a:schemeClr val="accent1">
                    <a:lumMod val="75000"/>
                  </a:schemeClr>
                </a:solidFill>
              </a:rPr>
              <a:t>6</a:t>
            </a:r>
          </a:p>
          <a:p>
            <a:pPr>
              <a:buNone/>
            </a:pPr>
            <a:endParaRPr lang="en-US" sz="1800" dirty="0" smtClean="0">
              <a:solidFill>
                <a:schemeClr val="accent1">
                  <a:lumMod val="75000"/>
                </a:schemeClr>
              </a:solidFill>
            </a:endParaRPr>
          </a:p>
          <a:p>
            <a:pPr>
              <a:buNone/>
            </a:pPr>
            <a:endParaRPr lang="en-US" sz="1800" dirty="0" smtClean="0">
              <a:solidFill>
                <a:schemeClr val="accent1">
                  <a:lumMod val="75000"/>
                </a:schemeClr>
              </a:solidFill>
            </a:endParaRPr>
          </a:p>
          <a:p>
            <a:endParaRPr lang="en-US" sz="1800" dirty="0" smtClean="0">
              <a:solidFill>
                <a:schemeClr val="bg2">
                  <a:lumMod val="25000"/>
                </a:schemeClr>
              </a:solidFill>
            </a:endParaRPr>
          </a:p>
          <a:p>
            <a:pPr>
              <a:buNone/>
            </a:pPr>
            <a:r>
              <a:rPr lang="en-US" sz="6400" b="1" i="1" dirty="0" smtClean="0">
                <a:solidFill>
                  <a:schemeClr val="accent1">
                    <a:lumMod val="75000"/>
                  </a:schemeClr>
                </a:solidFill>
              </a:rPr>
              <a:t>          </a:t>
            </a:r>
            <a:r>
              <a:rPr lang="ru-RU" sz="6400" b="1" i="1" dirty="0" smtClean="0">
                <a:solidFill>
                  <a:schemeClr val="accent1">
                    <a:lumMod val="75000"/>
                  </a:schemeClr>
                </a:solidFill>
              </a:rPr>
              <a:t>Ключ</a:t>
            </a:r>
          </a:p>
          <a:p>
            <a:pPr>
              <a:buNone/>
            </a:pPr>
            <a:r>
              <a:rPr lang="ru-RU" sz="7200" dirty="0" smtClean="0">
                <a:solidFill>
                  <a:schemeClr val="bg2">
                    <a:lumMod val="25000"/>
                  </a:schemeClr>
                </a:solidFill>
              </a:rPr>
              <a:t>               </a:t>
            </a:r>
            <a:r>
              <a:rPr lang="en-US" sz="7200" dirty="0" smtClean="0">
                <a:solidFill>
                  <a:schemeClr val="bg2">
                    <a:lumMod val="25000"/>
                  </a:schemeClr>
                </a:solidFill>
              </a:rPr>
              <a:t>        </a:t>
            </a:r>
            <a:r>
              <a:rPr lang="ru-RU" sz="7200" dirty="0" smtClean="0">
                <a:solidFill>
                  <a:schemeClr val="bg2">
                    <a:lumMod val="25000"/>
                  </a:schemeClr>
                </a:solidFill>
              </a:rPr>
              <a:t> </a:t>
            </a:r>
            <a:r>
              <a:rPr lang="ru-RU" sz="7200" dirty="0" smtClean="0">
                <a:solidFill>
                  <a:schemeClr val="tx1">
                    <a:lumMod val="95000"/>
                    <a:lumOff val="5000"/>
                  </a:schemeClr>
                </a:solidFill>
              </a:rPr>
              <a:t>1              </a:t>
            </a:r>
            <a:r>
              <a:rPr lang="en-US" sz="7200" dirty="0" smtClean="0">
                <a:solidFill>
                  <a:schemeClr val="tx1">
                    <a:lumMod val="95000"/>
                    <a:lumOff val="5000"/>
                  </a:schemeClr>
                </a:solidFill>
              </a:rPr>
              <a:t> </a:t>
            </a:r>
            <a:r>
              <a:rPr lang="ru-RU" sz="7200" dirty="0" smtClean="0">
                <a:solidFill>
                  <a:schemeClr val="tx1">
                    <a:lumMod val="95000"/>
                    <a:lumOff val="5000"/>
                  </a:schemeClr>
                </a:solidFill>
              </a:rPr>
              <a:t> 2                3               4                 5               6</a:t>
            </a:r>
          </a:p>
          <a:p>
            <a:pPr>
              <a:buNone/>
            </a:pPr>
            <a:r>
              <a:rPr lang="ru-RU" sz="7200" dirty="0" smtClean="0">
                <a:solidFill>
                  <a:schemeClr val="tx1">
                    <a:lumMod val="95000"/>
                    <a:lumOff val="5000"/>
                  </a:schemeClr>
                </a:solidFill>
              </a:rPr>
              <a:t>  </a:t>
            </a:r>
            <a:r>
              <a:rPr lang="en-US" sz="7200" dirty="0" smtClean="0">
                <a:solidFill>
                  <a:schemeClr val="tx1">
                    <a:lumMod val="95000"/>
                    <a:lumOff val="5000"/>
                  </a:schemeClr>
                </a:solidFill>
              </a:rPr>
              <a:t>                 ----------------------------------------------------------------------------------</a:t>
            </a:r>
            <a:endParaRPr lang="ru-RU" sz="7200" dirty="0" smtClean="0">
              <a:solidFill>
                <a:schemeClr val="tx1">
                  <a:lumMod val="95000"/>
                  <a:lumOff val="5000"/>
                </a:schemeClr>
              </a:solidFill>
            </a:endParaRPr>
          </a:p>
          <a:p>
            <a:pPr>
              <a:buNone/>
            </a:pPr>
            <a:r>
              <a:rPr lang="ru-RU" sz="7200" dirty="0" smtClean="0">
                <a:solidFill>
                  <a:schemeClr val="tx1">
                    <a:lumMod val="95000"/>
                    <a:lumOff val="5000"/>
                  </a:schemeClr>
                </a:solidFill>
              </a:rPr>
              <a:t>           </a:t>
            </a:r>
            <a:r>
              <a:rPr lang="en-US" sz="7200" dirty="0" smtClean="0">
                <a:solidFill>
                  <a:schemeClr val="tx1">
                    <a:lumMod val="95000"/>
                    <a:lumOff val="5000"/>
                  </a:schemeClr>
                </a:solidFill>
              </a:rPr>
              <a:t>            </a:t>
            </a:r>
            <a:r>
              <a:rPr lang="ru-RU" sz="7200" dirty="0" smtClean="0">
                <a:solidFill>
                  <a:schemeClr val="tx1">
                    <a:lumMod val="95000"/>
                    <a:lumOff val="5000"/>
                  </a:schemeClr>
                </a:solidFill>
              </a:rPr>
              <a:t> </a:t>
            </a:r>
            <a:r>
              <a:rPr lang="en-US" sz="7200" dirty="0" smtClean="0">
                <a:solidFill>
                  <a:schemeClr val="tx1">
                    <a:lumMod val="95000"/>
                    <a:lumOff val="5000"/>
                  </a:schemeClr>
                </a:solidFill>
              </a:rPr>
              <a:t>B               A                F                G                C              D</a:t>
            </a:r>
            <a:br>
              <a:rPr lang="en-US" sz="7200" dirty="0" smtClean="0">
                <a:solidFill>
                  <a:schemeClr val="tx1">
                    <a:lumMod val="95000"/>
                    <a:lumOff val="5000"/>
                  </a:schemeClr>
                </a:solidFill>
              </a:rPr>
            </a:br>
            <a:endParaRPr lang="en-US" sz="7200" dirty="0" smtClean="0">
              <a:solidFill>
                <a:schemeClr val="tx1">
                  <a:lumMod val="95000"/>
                  <a:lumOff val="5000"/>
                </a:schemeClr>
              </a:solidFill>
            </a:endParaRPr>
          </a:p>
          <a:p>
            <a:endParaRPr lang="en-US" sz="1800" dirty="0" smtClean="0"/>
          </a:p>
          <a:p>
            <a:endParaRPr lang="en-US" sz="1800" dirty="0" smtClean="0"/>
          </a:p>
          <a:p>
            <a:endParaRPr lang="en-US" sz="1800" dirty="0" smtClean="0"/>
          </a:p>
          <a:p>
            <a:pPr>
              <a:buNone/>
            </a:pPr>
            <a:endParaRPr lang="en-US" sz="1800" dirty="0" smtClean="0"/>
          </a:p>
          <a:p>
            <a:pPr>
              <a:buNone/>
            </a:pPr>
            <a:r>
              <a:rPr lang="en-US" sz="1800" dirty="0" smtClean="0"/>
              <a:t/>
            </a:r>
            <a:br>
              <a:rPr lang="en-US" sz="1800" dirty="0" smtClean="0"/>
            </a:br>
            <a:endParaRPr lang="en-US" sz="1800" dirty="0" smtClean="0"/>
          </a:p>
          <a:p>
            <a:pPr>
              <a:buNone/>
            </a:pPr>
            <a:r>
              <a:rPr lang="en-US" sz="1800" dirty="0" smtClean="0"/>
              <a:t/>
            </a:r>
            <a:br>
              <a:rPr lang="en-US" sz="1800" dirty="0" smtClean="0"/>
            </a:br>
            <a:endParaRPr lang="en-US" sz="1800" dirty="0" smtClean="0"/>
          </a:p>
          <a:p>
            <a:pPr>
              <a:buNone/>
            </a:pPr>
            <a:r>
              <a:rPr lang="en-US" sz="1800" dirty="0" smtClean="0"/>
              <a:t/>
            </a:r>
            <a:br>
              <a:rPr lang="en-US" sz="1800" dirty="0" smtClean="0"/>
            </a:br>
            <a:endParaRPr lang="en-US" sz="1800" dirty="0" smtClean="0"/>
          </a:p>
          <a:p>
            <a:pPr>
              <a:buNone/>
            </a:pPr>
            <a:r>
              <a:rPr lang="en-US" sz="1800" dirty="0" smtClean="0"/>
              <a:t/>
            </a:r>
            <a:br>
              <a:rPr lang="en-US" sz="1800" dirty="0" smtClean="0"/>
            </a:br>
            <a:endParaRPr lang="en-US" sz="1800" dirty="0" smtClean="0"/>
          </a:p>
          <a:p>
            <a:pPr>
              <a:buNone/>
            </a:pPr>
            <a:r>
              <a:rPr lang="en-US" sz="1800" dirty="0" smtClean="0"/>
              <a:t/>
            </a:r>
            <a:br>
              <a:rPr lang="en-US" sz="1800" dirty="0" smtClean="0"/>
            </a:br>
            <a:endParaRPr lang="en-US" sz="1800" dirty="0" smtClean="0"/>
          </a:p>
          <a:p>
            <a:endParaRPr lang="ru-RU" sz="1800" dirty="0"/>
          </a:p>
        </p:txBody>
      </p:sp>
    </p:spTree>
  </p:cSld>
  <p:clrMapOvr>
    <a:masterClrMapping/>
  </p:clrMapOvr>
  <p:transition>
    <p:dissolv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3">
                <a:lumMod val="60000"/>
                <a:lumOff val="40000"/>
              </a:schemeClr>
            </a:gs>
            <a:gs pos="53000">
              <a:srgbClr val="D4DEFF"/>
            </a:gs>
            <a:gs pos="83000">
              <a:srgbClr val="D4DEFF"/>
            </a:gs>
            <a:gs pos="100000">
              <a:srgbClr val="96AB94"/>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4000" cy="2857496"/>
          </a:xfrm>
          <a:noFill/>
          <a:ln>
            <a:noFill/>
          </a:ln>
        </p:spPr>
        <p:txBody>
          <a:bodyPr>
            <a:normAutofit fontScale="90000"/>
          </a:bodyPr>
          <a:lstStyle/>
          <a:p>
            <a:r>
              <a:rPr lang="ru-RU" sz="1600" i="1" dirty="0" smtClean="0">
                <a:solidFill>
                  <a:srgbClr val="7030A0"/>
                </a:solidFill>
              </a:rPr>
              <a:t>Раздел 3. </a:t>
            </a:r>
            <a:r>
              <a:rPr lang="ru-RU" sz="1800" i="1" dirty="0" smtClean="0">
                <a:solidFill>
                  <a:srgbClr val="7030A0"/>
                </a:solidFill>
              </a:rPr>
              <a:t>Грамматика и лексика</a:t>
            </a:r>
            <a:r>
              <a:rPr lang="ru-RU" sz="1800" dirty="0" smtClean="0"/>
              <a:t/>
            </a:r>
            <a:br>
              <a:rPr lang="ru-RU" sz="1800" dirty="0" smtClean="0"/>
            </a:br>
            <a:r>
              <a:rPr lang="ru-RU" sz="1600" dirty="0" smtClean="0"/>
              <a:t/>
            </a:r>
            <a:br>
              <a:rPr lang="ru-RU" sz="1600" dirty="0" smtClean="0"/>
            </a:br>
            <a:r>
              <a:rPr lang="ru-RU" sz="1600" dirty="0" smtClean="0"/>
              <a:t>Прочитайте текст и заполните пропуски, обозначенные номерами А21-А27. Эти номера соответствуют заданиям А21-А27, в которых представлены варианты ответов. Обведите номер выбранного вами варианта ответа.</a:t>
            </a:r>
            <a:br>
              <a:rPr lang="ru-RU" sz="1600" dirty="0" smtClean="0"/>
            </a:br>
            <a:r>
              <a:rPr lang="ru-RU" sz="1600" dirty="0" smtClean="0"/>
              <a:t/>
            </a:r>
            <a:br>
              <a:rPr lang="ru-RU" sz="1600" dirty="0" smtClean="0"/>
            </a:br>
            <a:r>
              <a:rPr lang="ru-RU" dirty="0" smtClean="0"/>
              <a:t/>
            </a:r>
            <a:br>
              <a:rPr lang="ru-RU" dirty="0" smtClean="0"/>
            </a:br>
            <a:endParaRPr lang="ru-RU" dirty="0"/>
          </a:p>
        </p:txBody>
      </p:sp>
      <p:sp>
        <p:nvSpPr>
          <p:cNvPr id="3" name="Содержимое 2"/>
          <p:cNvSpPr>
            <a:spLocks noGrp="1"/>
          </p:cNvSpPr>
          <p:nvPr>
            <p:ph idx="1"/>
          </p:nvPr>
        </p:nvSpPr>
        <p:spPr>
          <a:xfrm>
            <a:off x="0" y="1214422"/>
            <a:ext cx="9144000" cy="5643578"/>
          </a:xfrm>
          <a:noFill/>
        </p:spPr>
        <p:txBody>
          <a:bodyPr>
            <a:normAutofit fontScale="47500" lnSpcReduction="20000"/>
          </a:bodyPr>
          <a:lstStyle/>
          <a:p>
            <a:pPr>
              <a:buNone/>
            </a:pPr>
            <a:r>
              <a:rPr lang="fr-FR" sz="4000" dirty="0" smtClean="0"/>
              <a:t>              L’immeuble était plutôt laid, ni ancien ni moderne, une de ces hautes maisons ouvrières du début (А21) siècle que des promoteurs débutants avaient retapée tant bien que mal. L’entrée, entre (А22) restaurant exotique ,,Le Croissant d’Or” et un coiffeur, donnait sur un couloir assez large, dont une branche se transformait en escalier</a:t>
            </a:r>
            <a:r>
              <a:rPr lang="fr-FR" sz="4000" i="1" dirty="0" smtClean="0"/>
              <a:t> </a:t>
            </a:r>
            <a:r>
              <a:rPr lang="fr-FR" sz="4000" dirty="0" smtClean="0"/>
              <a:t>malpropre, tandis que (А23) autre aboutissait à une cour très sombre, ou dormaient des poubelles sous une verrière.</a:t>
            </a:r>
            <a:r>
              <a:rPr lang="fr-FR" sz="4000" i="1" dirty="0" smtClean="0"/>
              <a:t>Un écriteau</a:t>
            </a:r>
            <a:r>
              <a:rPr lang="fr-FR" sz="4000" dirty="0" smtClean="0"/>
              <a:t> indiquait assez étrangement ,,La cour est au premier”, ce qui signifiait qu’après avoir gravi un certain nombre (А24) marches, dans des effluves (А25) potage et (А26) champooing, on trouvait à gauche de </a:t>
            </a:r>
            <a:r>
              <a:rPr lang="fr-FR" sz="4000" i="1" dirty="0" smtClean="0"/>
              <a:t>l’escalier</a:t>
            </a:r>
            <a:r>
              <a:rPr lang="fr-FR" sz="4000" dirty="0" smtClean="0"/>
              <a:t> une ouverture sans porte donnant effectivement sur une seconde courette qui menait (А27) bâtiment В.</a:t>
            </a:r>
          </a:p>
          <a:p>
            <a:pPr>
              <a:buNone/>
            </a:pPr>
            <a:r>
              <a:rPr lang="fr-FR" sz="4000" dirty="0" smtClean="0"/>
              <a:t>                                                                                                                                                                     D’après Fr.Mallet-Joris ,,Allegra”</a:t>
            </a:r>
          </a:p>
          <a:p>
            <a:pPr>
              <a:buNone/>
            </a:pPr>
            <a:r>
              <a:rPr lang="fr-FR" sz="4000" dirty="0" smtClean="0"/>
              <a:t/>
            </a:r>
            <a:br>
              <a:rPr lang="fr-FR" sz="4000" dirty="0" smtClean="0"/>
            </a:br>
            <a:endParaRPr lang="fr-FR" sz="4000" dirty="0" smtClean="0"/>
          </a:p>
          <a:p>
            <a:pPr>
              <a:buNone/>
            </a:pPr>
            <a:r>
              <a:rPr lang="fr-FR" sz="4000" dirty="0" smtClean="0"/>
              <a:t>                                                            А21.  1) de         2) du       3) de la</a:t>
            </a:r>
          </a:p>
          <a:p>
            <a:pPr>
              <a:buNone/>
            </a:pPr>
            <a:r>
              <a:rPr lang="fr-FR" sz="4000" dirty="0" smtClean="0"/>
              <a:t>                                                            А22.  1) un         2)une      3) le</a:t>
            </a:r>
          </a:p>
          <a:p>
            <a:pPr>
              <a:buNone/>
            </a:pPr>
            <a:r>
              <a:rPr lang="fr-FR" sz="4000" dirty="0" smtClean="0"/>
              <a:t>                                                            А23.  1) un         2) l’          3) une</a:t>
            </a:r>
          </a:p>
          <a:p>
            <a:pPr>
              <a:buNone/>
            </a:pPr>
            <a:r>
              <a:rPr lang="fr-FR" sz="4000" dirty="0" smtClean="0"/>
              <a:t>                                                            А24.  1) -            2) des      3) de</a:t>
            </a:r>
          </a:p>
          <a:p>
            <a:pPr>
              <a:buNone/>
            </a:pPr>
            <a:r>
              <a:rPr lang="fr-FR" sz="4000" dirty="0" smtClean="0"/>
              <a:t>                                                            А25.  1) du         2) au        3) de</a:t>
            </a:r>
          </a:p>
          <a:p>
            <a:pPr>
              <a:buNone/>
            </a:pPr>
            <a:r>
              <a:rPr lang="fr-FR" sz="4000" dirty="0" smtClean="0"/>
              <a:t>                                                            А26.  1) du          2) au       3) de</a:t>
            </a:r>
          </a:p>
          <a:p>
            <a:pPr>
              <a:buNone/>
            </a:pPr>
            <a:r>
              <a:rPr lang="fr-FR" sz="4000" dirty="0" smtClean="0"/>
              <a:t>                                                            А27.  1) au          2) du       3</a:t>
            </a:r>
            <a:r>
              <a:rPr lang="fr-FR" sz="4000" smtClean="0"/>
              <a:t>) à </a:t>
            </a:r>
            <a:r>
              <a:rPr lang="fr-FR" sz="4000" dirty="0" smtClean="0"/>
              <a:t>la </a:t>
            </a:r>
          </a:p>
          <a:p>
            <a:endParaRPr lang="ru-RU" sz="4000" dirty="0"/>
          </a:p>
        </p:txBody>
      </p:sp>
    </p:spTree>
  </p:cSld>
  <p:clrMapOvr>
    <a:masterClrMapping/>
  </p:clrMapOvr>
  <p:transition>
    <p:wipe dir="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FBEAC7"/>
            </a:gs>
            <a:gs pos="17999">
              <a:srgbClr val="FEE7F2"/>
            </a:gs>
            <a:gs pos="36000">
              <a:srgbClr val="FAC77D"/>
            </a:gs>
            <a:gs pos="61000">
              <a:srgbClr val="FBA97D"/>
            </a:gs>
            <a:gs pos="82001">
              <a:srgbClr val="FBD49C"/>
            </a:gs>
            <a:gs pos="100000">
              <a:srgbClr val="FEE7F2"/>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p:style>
          <a:lnRef idx="2">
            <a:schemeClr val="accent4">
              <a:shade val="50000"/>
            </a:schemeClr>
          </a:lnRef>
          <a:fillRef idx="1">
            <a:schemeClr val="accent4"/>
          </a:fillRef>
          <a:effectRef idx="0">
            <a:schemeClr val="accent4"/>
          </a:effectRef>
          <a:fontRef idx="minor">
            <a:schemeClr val="lt1"/>
          </a:fontRef>
        </p:style>
        <p:txBody>
          <a:bodyPr>
            <a:normAutofit fontScale="90000"/>
            <a:scene3d>
              <a:camera prst="orthographicFront"/>
              <a:lightRig rig="soft" dir="tl">
                <a:rot lat="0" lon="0" rev="0"/>
              </a:lightRig>
            </a:scene3d>
            <a:sp3d contourW="25400" prstMaterial="matte">
              <a:bevelT w="25400" h="55880" prst="artDeco"/>
              <a:contourClr>
                <a:schemeClr val="accent2">
                  <a:tint val="20000"/>
                </a:schemeClr>
              </a:contourClr>
            </a:sp3d>
          </a:bodyPr>
          <a:lstStyle/>
          <a:p>
            <a:r>
              <a:rPr lang="en-US" b="1" i="1" spc="50" dirty="0" smtClean="0">
                <a:ln w="11430">
                  <a:solidFill>
                    <a:srgbClr val="92D050"/>
                  </a:solidFill>
                </a:ln>
                <a:solidFill>
                  <a:schemeClr val="accent6">
                    <a:lumMod val="75000"/>
                  </a:schemeClr>
                </a:solidFill>
                <a:effectLst>
                  <a:glow rad="139700">
                    <a:schemeClr val="accent5">
                      <a:satMod val="175000"/>
                      <a:alpha val="40000"/>
                    </a:schemeClr>
                  </a:glow>
                  <a:outerShdw blurRad="76200" dist="50800" dir="5400000" algn="tl" rotWithShape="0">
                    <a:srgbClr val="000000">
                      <a:alpha val="65000"/>
                    </a:srgbClr>
                  </a:outerShdw>
                </a:effectLst>
              </a:rPr>
              <a:t>Fiche de </a:t>
            </a:r>
            <a:r>
              <a:rPr lang="en-US" b="1" i="1" spc="50" dirty="0" err="1" smtClean="0">
                <a:ln w="11430">
                  <a:solidFill>
                    <a:srgbClr val="92D050"/>
                  </a:solidFill>
                </a:ln>
                <a:solidFill>
                  <a:schemeClr val="accent6">
                    <a:lumMod val="75000"/>
                  </a:schemeClr>
                </a:solidFill>
                <a:effectLst>
                  <a:glow rad="139700">
                    <a:schemeClr val="accent5">
                      <a:satMod val="175000"/>
                      <a:alpha val="40000"/>
                    </a:schemeClr>
                  </a:glow>
                  <a:outerShdw blurRad="76200" dist="50800" dir="5400000" algn="tl" rotWithShape="0">
                    <a:srgbClr val="000000">
                      <a:alpha val="65000"/>
                    </a:srgbClr>
                  </a:outerShdw>
                </a:effectLst>
              </a:rPr>
              <a:t>réponses</a:t>
            </a:r>
            <a:r>
              <a:rPr lang="en-US" b="1" i="1" spc="50" dirty="0" smtClean="0">
                <a:ln w="11430">
                  <a:solidFill>
                    <a:srgbClr val="92D050"/>
                  </a:solidFill>
                </a:ln>
                <a:solidFill>
                  <a:schemeClr val="accent6">
                    <a:lumMod val="75000"/>
                  </a:schemeClr>
                </a:solidFill>
                <a:effectLst>
                  <a:glow rad="139700">
                    <a:schemeClr val="accent5">
                      <a:satMod val="175000"/>
                      <a:alpha val="40000"/>
                    </a:schemeClr>
                  </a:glow>
                  <a:outerShdw blurRad="76200" dist="50800" dir="5400000" algn="tl" rotWithShape="0">
                    <a:srgbClr val="000000">
                      <a:alpha val="65000"/>
                    </a:srgbClr>
                  </a:outerShdw>
                </a:effectLst>
              </a:rPr>
              <a:t>. </a:t>
            </a:r>
            <a:r>
              <a:rPr lang="en-US" b="1" i="1" spc="50" dirty="0" err="1" smtClean="0">
                <a:ln w="11430">
                  <a:solidFill>
                    <a:srgbClr val="92D050"/>
                  </a:solidFill>
                </a:ln>
                <a:solidFill>
                  <a:schemeClr val="accent6">
                    <a:lumMod val="75000"/>
                  </a:schemeClr>
                </a:solidFill>
                <a:effectLst>
                  <a:glow rad="139700">
                    <a:schemeClr val="accent5">
                      <a:satMod val="175000"/>
                      <a:alpha val="40000"/>
                    </a:schemeClr>
                  </a:glow>
                  <a:outerShdw blurRad="76200" dist="50800" dir="5400000" algn="tl" rotWithShape="0">
                    <a:srgbClr val="000000">
                      <a:alpha val="65000"/>
                    </a:srgbClr>
                  </a:outerShdw>
                </a:effectLst>
              </a:rPr>
              <a:t>Corrigé</a:t>
            </a:r>
            <a:r>
              <a:rPr lang="ru-RU" b="1" i="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a:t>
            </a:r>
            <a:r>
              <a:rPr lang="en-US" b="1" i="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
            </a:r>
            <a:br>
              <a:rPr lang="en-US" b="1" i="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br>
            <a:endParaRPr lang="ru-RU"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
        <p:nvSpPr>
          <p:cNvPr id="3" name="Содержимое 2"/>
          <p:cNvSpPr>
            <a:spLocks noGrp="1"/>
          </p:cNvSpPr>
          <p:nvPr>
            <p:ph idx="1"/>
          </p:nvPr>
        </p:nvSpPr>
        <p:spPr/>
        <p:txBody>
          <a:bodyPr/>
          <a:lstStyle/>
          <a:p>
            <a:endParaRPr lang="ru-RU" dirty="0" smtClean="0"/>
          </a:p>
          <a:p>
            <a:pPr>
              <a:buNone/>
            </a:pPr>
            <a:r>
              <a:rPr lang="en-US" dirty="0" smtClean="0"/>
              <a:t>      </a:t>
            </a:r>
            <a:r>
              <a:rPr lang="ru-RU" dirty="0" smtClean="0"/>
              <a:t>А21.__2__________А25.____3_______ </a:t>
            </a:r>
          </a:p>
          <a:p>
            <a:pPr>
              <a:buNone/>
            </a:pPr>
            <a:r>
              <a:rPr lang="en-US" dirty="0" smtClean="0"/>
              <a:t>      </a:t>
            </a:r>
            <a:r>
              <a:rPr lang="ru-RU" dirty="0" smtClean="0"/>
              <a:t>А22.__1__________А26.____3_______</a:t>
            </a:r>
          </a:p>
          <a:p>
            <a:pPr>
              <a:buNone/>
            </a:pPr>
            <a:r>
              <a:rPr lang="en-US" dirty="0" smtClean="0"/>
              <a:t>      </a:t>
            </a:r>
            <a:r>
              <a:rPr lang="ru-RU" dirty="0" smtClean="0"/>
              <a:t>А23.__2__________ А27.____1_______</a:t>
            </a:r>
          </a:p>
          <a:p>
            <a:pPr>
              <a:buNone/>
            </a:pPr>
            <a:r>
              <a:rPr lang="en-US" dirty="0" smtClean="0"/>
              <a:t>      </a:t>
            </a:r>
            <a:r>
              <a:rPr lang="ru-RU" dirty="0" smtClean="0"/>
              <a:t>А24.__3__________</a:t>
            </a:r>
          </a:p>
          <a:p>
            <a:endParaRPr lang="ru-RU"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strVal val="#ppt_w*0.70"/>
                                          </p:val>
                                        </p:tav>
                                        <p:tav tm="100000">
                                          <p:val>
                                            <p:strVal val="#ppt_w"/>
                                          </p:val>
                                        </p:tav>
                                      </p:tavLst>
                                    </p:anim>
                                    <p:anim calcmode="lin" valueType="num">
                                      <p:cBhvr>
                                        <p:cTn id="8" dur="1000" fill="hold"/>
                                        <p:tgtEl>
                                          <p:spTgt spid="2"/>
                                        </p:tgtEl>
                                        <p:attrNameLst>
                                          <p:attrName>ppt_h</p:attrName>
                                        </p:attrNameLst>
                                      </p:cBhvr>
                                      <p:tavLst>
                                        <p:tav tm="0">
                                          <p:val>
                                            <p:strVal val="#ppt_h"/>
                                          </p:val>
                                        </p:tav>
                                        <p:tav tm="100000">
                                          <p:val>
                                            <p:strVal val="#ppt_h"/>
                                          </p:val>
                                        </p:tav>
                                      </p:tavLst>
                                    </p:anim>
                                    <p:animEffect transition="in" filter="fade">
                                      <p:cBhvr>
                                        <p:cTn id="9" dur="1000"/>
                                        <p:tgtEl>
                                          <p:spTgt spid="2"/>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0" fill="hold" grpId="0"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 calcmode="lin" valueType="num">
                                      <p:cBhvr>
                                        <p:cTn id="14" dur="500" fill="hold"/>
                                        <p:tgtEl>
                                          <p:spTgt spid="3">
                                            <p:txEl>
                                              <p:pRg st="1" end="1"/>
                                            </p:txEl>
                                          </p:spTgt>
                                        </p:tgtEl>
                                        <p:attrNameLst>
                                          <p:attrName>ppt_w</p:attrName>
                                        </p:attrNameLst>
                                      </p:cBhvr>
                                      <p:tavLst>
                                        <p:tav tm="0">
                                          <p:val>
                                            <p:fltVal val="0"/>
                                          </p:val>
                                        </p:tav>
                                        <p:tav tm="100000">
                                          <p:val>
                                            <p:strVal val="#ppt_w"/>
                                          </p:val>
                                        </p:tav>
                                      </p:tavLst>
                                    </p:anim>
                                    <p:anim calcmode="lin" valueType="num">
                                      <p:cBhvr>
                                        <p:cTn id="15" dur="500" fill="hold"/>
                                        <p:tgtEl>
                                          <p:spTgt spid="3">
                                            <p:txEl>
                                              <p:pRg st="1" end="1"/>
                                            </p:txEl>
                                          </p:spTgt>
                                        </p:tgtEl>
                                        <p:attrNameLst>
                                          <p:attrName>ppt_h</p:attrName>
                                        </p:attrNameLst>
                                      </p:cBhvr>
                                      <p:tavLst>
                                        <p:tav tm="0">
                                          <p:val>
                                            <p:fltVal val="0"/>
                                          </p:val>
                                        </p:tav>
                                        <p:tav tm="100000">
                                          <p:val>
                                            <p:strVal val="#ppt_h"/>
                                          </p:val>
                                        </p:tav>
                                      </p:tavLst>
                                    </p:anim>
                                    <p:animEffect transition="in" filter="fade">
                                      <p:cBhvr>
                                        <p:cTn id="16" dur="500"/>
                                        <p:tgtEl>
                                          <p:spTgt spid="3">
                                            <p:txEl>
                                              <p:pRg st="1" end="1"/>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53" presetClass="entr" presetSubtype="0" fill="hold" grpId="0"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 calcmode="lin" valueType="num">
                                      <p:cBhvr>
                                        <p:cTn id="21" dur="500" fill="hold"/>
                                        <p:tgtEl>
                                          <p:spTgt spid="3">
                                            <p:txEl>
                                              <p:pRg st="2" end="2"/>
                                            </p:txEl>
                                          </p:spTgt>
                                        </p:tgtEl>
                                        <p:attrNameLst>
                                          <p:attrName>ppt_w</p:attrName>
                                        </p:attrNameLst>
                                      </p:cBhvr>
                                      <p:tavLst>
                                        <p:tav tm="0">
                                          <p:val>
                                            <p:fltVal val="0"/>
                                          </p:val>
                                        </p:tav>
                                        <p:tav tm="100000">
                                          <p:val>
                                            <p:strVal val="#ppt_w"/>
                                          </p:val>
                                        </p:tav>
                                      </p:tavLst>
                                    </p:anim>
                                    <p:anim calcmode="lin" valueType="num">
                                      <p:cBhvr>
                                        <p:cTn id="22" dur="500" fill="hold"/>
                                        <p:tgtEl>
                                          <p:spTgt spid="3">
                                            <p:txEl>
                                              <p:pRg st="2" end="2"/>
                                            </p:txEl>
                                          </p:spTgt>
                                        </p:tgtEl>
                                        <p:attrNameLst>
                                          <p:attrName>ppt_h</p:attrName>
                                        </p:attrNameLst>
                                      </p:cBhvr>
                                      <p:tavLst>
                                        <p:tav tm="0">
                                          <p:val>
                                            <p:fltVal val="0"/>
                                          </p:val>
                                        </p:tav>
                                        <p:tav tm="100000">
                                          <p:val>
                                            <p:strVal val="#ppt_h"/>
                                          </p:val>
                                        </p:tav>
                                      </p:tavLst>
                                    </p:anim>
                                    <p:animEffect transition="in" filter="fade">
                                      <p:cBhvr>
                                        <p:cTn id="23" dur="500"/>
                                        <p:tgtEl>
                                          <p:spTgt spid="3">
                                            <p:txEl>
                                              <p:pRg st="2" end="2"/>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53" presetClass="entr" presetSubtype="0" fill="hold" grpId="0"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 calcmode="lin" valueType="num">
                                      <p:cBhvr>
                                        <p:cTn id="28" dur="500" fill="hold"/>
                                        <p:tgtEl>
                                          <p:spTgt spid="3">
                                            <p:txEl>
                                              <p:pRg st="3" end="3"/>
                                            </p:txEl>
                                          </p:spTgt>
                                        </p:tgtEl>
                                        <p:attrNameLst>
                                          <p:attrName>ppt_w</p:attrName>
                                        </p:attrNameLst>
                                      </p:cBhvr>
                                      <p:tavLst>
                                        <p:tav tm="0">
                                          <p:val>
                                            <p:fltVal val="0"/>
                                          </p:val>
                                        </p:tav>
                                        <p:tav tm="100000">
                                          <p:val>
                                            <p:strVal val="#ppt_w"/>
                                          </p:val>
                                        </p:tav>
                                      </p:tavLst>
                                    </p:anim>
                                    <p:anim calcmode="lin" valueType="num">
                                      <p:cBhvr>
                                        <p:cTn id="29" dur="500" fill="hold"/>
                                        <p:tgtEl>
                                          <p:spTgt spid="3">
                                            <p:txEl>
                                              <p:pRg st="3" end="3"/>
                                            </p:txEl>
                                          </p:spTgt>
                                        </p:tgtEl>
                                        <p:attrNameLst>
                                          <p:attrName>ppt_h</p:attrName>
                                        </p:attrNameLst>
                                      </p:cBhvr>
                                      <p:tavLst>
                                        <p:tav tm="0">
                                          <p:val>
                                            <p:fltVal val="0"/>
                                          </p:val>
                                        </p:tav>
                                        <p:tav tm="100000">
                                          <p:val>
                                            <p:strVal val="#ppt_h"/>
                                          </p:val>
                                        </p:tav>
                                      </p:tavLst>
                                    </p:anim>
                                    <p:animEffect transition="in" filter="fade">
                                      <p:cBhvr>
                                        <p:cTn id="30" dur="500"/>
                                        <p:tgtEl>
                                          <p:spTgt spid="3">
                                            <p:txEl>
                                              <p:pRg st="3" end="3"/>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53" presetClass="entr" presetSubtype="0" fill="hold" grpId="0" nodeType="clickEffect">
                                  <p:stCondLst>
                                    <p:cond delay="0"/>
                                  </p:stCondLst>
                                  <p:childTnLst>
                                    <p:set>
                                      <p:cBhvr>
                                        <p:cTn id="34" dur="1" fill="hold">
                                          <p:stCondLst>
                                            <p:cond delay="0"/>
                                          </p:stCondLst>
                                        </p:cTn>
                                        <p:tgtEl>
                                          <p:spTgt spid="3">
                                            <p:txEl>
                                              <p:pRg st="4" end="4"/>
                                            </p:txEl>
                                          </p:spTgt>
                                        </p:tgtEl>
                                        <p:attrNameLst>
                                          <p:attrName>style.visibility</p:attrName>
                                        </p:attrNameLst>
                                      </p:cBhvr>
                                      <p:to>
                                        <p:strVal val="visible"/>
                                      </p:to>
                                    </p:set>
                                    <p:anim calcmode="lin" valueType="num">
                                      <p:cBhvr>
                                        <p:cTn id="35" dur="500" fill="hold"/>
                                        <p:tgtEl>
                                          <p:spTgt spid="3">
                                            <p:txEl>
                                              <p:pRg st="4" end="4"/>
                                            </p:txEl>
                                          </p:spTgt>
                                        </p:tgtEl>
                                        <p:attrNameLst>
                                          <p:attrName>ppt_w</p:attrName>
                                        </p:attrNameLst>
                                      </p:cBhvr>
                                      <p:tavLst>
                                        <p:tav tm="0">
                                          <p:val>
                                            <p:fltVal val="0"/>
                                          </p:val>
                                        </p:tav>
                                        <p:tav tm="100000">
                                          <p:val>
                                            <p:strVal val="#ppt_w"/>
                                          </p:val>
                                        </p:tav>
                                      </p:tavLst>
                                    </p:anim>
                                    <p:anim calcmode="lin" valueType="num">
                                      <p:cBhvr>
                                        <p:cTn id="36" dur="500" fill="hold"/>
                                        <p:tgtEl>
                                          <p:spTgt spid="3">
                                            <p:txEl>
                                              <p:pRg st="4" end="4"/>
                                            </p:txEl>
                                          </p:spTgt>
                                        </p:tgtEl>
                                        <p:attrNameLst>
                                          <p:attrName>ppt_h</p:attrName>
                                        </p:attrNameLst>
                                      </p:cBhvr>
                                      <p:tavLst>
                                        <p:tav tm="0">
                                          <p:val>
                                            <p:fltVal val="0"/>
                                          </p:val>
                                        </p:tav>
                                        <p:tav tm="100000">
                                          <p:val>
                                            <p:strVal val="#ppt_h"/>
                                          </p:val>
                                        </p:tav>
                                      </p:tavLst>
                                    </p:anim>
                                    <p:animEffect transition="in" filter="fade">
                                      <p:cBhvr>
                                        <p:cTn id="37"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2">
                <a:lumMod val="60000"/>
                <a:lumOff val="40000"/>
              </a:schemeClr>
            </a:gs>
            <a:gs pos="53000">
              <a:srgbClr val="D4DEFF"/>
            </a:gs>
            <a:gs pos="83000">
              <a:srgbClr val="D4DEFF"/>
            </a:gs>
            <a:gs pos="100000">
              <a:srgbClr val="96AB94"/>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scene3d>
              <a:camera prst="orthographicFront"/>
              <a:lightRig rig="threePt" dir="t"/>
            </a:scene3d>
            <a:sp3d extrusionH="57150">
              <a:bevelT w="57150" h="38100" prst="artDeco"/>
            </a:sp3d>
          </a:bodyPr>
          <a:lstStyle/>
          <a:p>
            <a:r>
              <a:rPr lang="ru-RU"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glow rad="228600">
                    <a:schemeClr val="accent4">
                      <a:satMod val="175000"/>
                      <a:alpha val="40000"/>
                    </a:schemeClr>
                  </a:glow>
                  <a:innerShdw blurRad="69850" dist="43180" dir="5400000">
                    <a:srgbClr val="000000">
                      <a:alpha val="65000"/>
                    </a:srgbClr>
                  </a:innerShdw>
                </a:effectLst>
              </a:rPr>
              <a:t>Раздел 3. Грамматика и лексика.</a:t>
            </a:r>
            <a:br>
              <a:rPr lang="ru-RU"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glow rad="228600">
                    <a:schemeClr val="accent4">
                      <a:satMod val="175000"/>
                      <a:alpha val="40000"/>
                    </a:schemeClr>
                  </a:glow>
                  <a:innerShdw blurRad="69850" dist="43180" dir="5400000">
                    <a:srgbClr val="000000">
                      <a:alpha val="65000"/>
                    </a:srgbClr>
                  </a:innerShdw>
                </a:effectLst>
              </a:rPr>
            </a:br>
            <a:endParaRPr lang="ru-RU"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glow rad="228600">
                  <a:schemeClr val="accent4">
                    <a:satMod val="175000"/>
                    <a:alpha val="40000"/>
                  </a:schemeClr>
                </a:glow>
                <a:innerShdw blurRad="69850" dist="43180" dir="5400000">
                  <a:srgbClr val="000000">
                    <a:alpha val="65000"/>
                  </a:srgbClr>
                </a:innerShdw>
              </a:effectLst>
            </a:endParaRPr>
          </a:p>
        </p:txBody>
      </p:sp>
      <p:sp>
        <p:nvSpPr>
          <p:cNvPr id="3" name="Содержимое 2"/>
          <p:cNvSpPr>
            <a:spLocks noGrp="1"/>
          </p:cNvSpPr>
          <p:nvPr>
            <p:ph idx="1"/>
          </p:nvPr>
        </p:nvSpPr>
        <p:spPr>
          <a:xfrm>
            <a:off x="142844" y="928670"/>
            <a:ext cx="8858312" cy="5715040"/>
          </a:xfrm>
        </p:spPr>
        <p:txBody>
          <a:bodyPr>
            <a:normAutofit lnSpcReduction="10000"/>
          </a:bodyPr>
          <a:lstStyle/>
          <a:p>
            <a:pPr>
              <a:buNone/>
            </a:pPr>
            <a:r>
              <a:rPr lang="en-US" sz="2000" dirty="0" smtClean="0"/>
              <a:t>       </a:t>
            </a:r>
            <a:r>
              <a:rPr lang="ru-RU" sz="2000" dirty="0" smtClean="0"/>
              <a:t>Прочитайте текст. Измените, если необходимо, слово, приведённое в скобках так, чтобы оно могло заполнить пропуск в тексте. Своё решение перенесите в БЛАНК ОТВЕТОВ для заданий В12-В18.</a:t>
            </a:r>
            <a:endParaRPr lang="en-US" sz="2000" dirty="0" smtClean="0"/>
          </a:p>
          <a:p>
            <a:pPr>
              <a:buNone/>
            </a:pPr>
            <a:endParaRPr lang="en-US" sz="2000" dirty="0" smtClean="0"/>
          </a:p>
          <a:p>
            <a:pPr>
              <a:buNone/>
            </a:pPr>
            <a:endParaRPr lang="ru-RU" sz="2000" dirty="0" smtClean="0"/>
          </a:p>
          <a:p>
            <a:pPr>
              <a:buNone/>
            </a:pPr>
            <a:r>
              <a:rPr lang="fr-FR" sz="2000" dirty="0" smtClean="0"/>
              <a:t>      Le grand compositeur Jean-Baptiste Lulli (1632-1687) était le fils d’un simple meunier. Lui-même, il était serviteur chez une princesse. La princesse connaissaît le talent de (В12-SON)________ serviteur et a organisé un jour une (B13-GRAND)________ fête.</a:t>
            </a:r>
          </a:p>
          <a:p>
            <a:pPr>
              <a:buNone/>
            </a:pPr>
            <a:r>
              <a:rPr lang="fr-FR" sz="2000" dirty="0" smtClean="0"/>
              <a:t>       La plupart des invités entendaient (B14-LE NOM)________ de Baptiste pour la première fois.Voilà le garçon a levé son violon et( B15-SE METTRE)_________ à jouer. C’était un vrai virtuose. Le concert était( B16-TERMINER)__________.La princesse a raconté que Baptiste savait composer des(B17-JOLI)_________ chansons que les petits Français chantent même aujourd’hui.</a:t>
            </a:r>
          </a:p>
          <a:p>
            <a:pPr>
              <a:buNone/>
            </a:pPr>
            <a:r>
              <a:rPr lang="fr-FR" sz="2000" i="1" dirty="0" smtClean="0"/>
              <a:t>      Au clair de la lune, mon ami Pierrot</a:t>
            </a:r>
          </a:p>
          <a:p>
            <a:pPr>
              <a:buNone/>
            </a:pPr>
            <a:r>
              <a:rPr lang="fr-FR" sz="2000" i="1" dirty="0" smtClean="0"/>
              <a:t>     Prête-moi(B18-TON)________ plume pour écrire un mot.</a:t>
            </a:r>
            <a:endParaRPr lang="fr-FR" sz="2000" dirty="0" smtClean="0"/>
          </a:p>
          <a:p>
            <a:pPr>
              <a:buNone/>
            </a:pPr>
            <a:r>
              <a:rPr lang="fr-FR" sz="2000" dirty="0" smtClean="0"/>
              <a:t/>
            </a:r>
            <a:br>
              <a:rPr lang="fr-FR" sz="2000" dirty="0" smtClean="0"/>
            </a:br>
            <a:endParaRPr lang="fr-FR" sz="2000" dirty="0" smtClean="0"/>
          </a:p>
          <a:p>
            <a:pPr>
              <a:buNone/>
            </a:pPr>
            <a:endParaRPr lang="ru-RU" sz="20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strVal val="#ppt_w*0.70"/>
                                          </p:val>
                                        </p:tav>
                                        <p:tav tm="100000">
                                          <p:val>
                                            <p:strVal val="#ppt_w"/>
                                          </p:val>
                                        </p:tav>
                                      </p:tavLst>
                                    </p:anim>
                                    <p:anim calcmode="lin" valueType="num">
                                      <p:cBhvr>
                                        <p:cTn id="8" dur="1000" fill="hold"/>
                                        <p:tgtEl>
                                          <p:spTgt spid="2"/>
                                        </p:tgtEl>
                                        <p:attrNameLst>
                                          <p:attrName>ppt_h</p:attrName>
                                        </p:attrNameLst>
                                      </p:cBhvr>
                                      <p:tavLst>
                                        <p:tav tm="0">
                                          <p:val>
                                            <p:strVal val="#ppt_h"/>
                                          </p:val>
                                        </p:tav>
                                        <p:tav tm="100000">
                                          <p:val>
                                            <p:strVal val="#ppt_h"/>
                                          </p:val>
                                        </p:tav>
                                      </p:tavLst>
                                    </p:anim>
                                    <p:animEffect transition="in" filter="fade">
                                      <p:cBhvr>
                                        <p:cTn id="9" dur="1000"/>
                                        <p:tgtEl>
                                          <p:spTgt spid="2"/>
                                        </p:tgtEl>
                                      </p:cBhvr>
                                    </p:animEffect>
                                  </p:childTnLst>
                                </p:cTn>
                              </p:par>
                              <p:par>
                                <p:cTn id="10" presetID="1" presetClass="entr" presetSubtype="0" fill="hold" grpId="0" nodeType="with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childTnLst>
                                </p:cTn>
                              </p:par>
                              <p:par>
                                <p:cTn id="12" presetID="1" presetClass="entr" presetSubtype="0" fill="hold" grpId="0" nodeType="withEffect">
                                  <p:stCondLst>
                                    <p:cond delay="0"/>
                                  </p:stCondLst>
                                  <p:childTnLst>
                                    <p:set>
                                      <p:cBhvr>
                                        <p:cTn id="13" dur="1" fill="hold">
                                          <p:stCondLst>
                                            <p:cond delay="0"/>
                                          </p:stCondLst>
                                        </p:cTn>
                                        <p:tgtEl>
                                          <p:spTgt spid="3">
                                            <p:txEl>
                                              <p:pRg st="3" end="3"/>
                                            </p:txEl>
                                          </p:spTgt>
                                        </p:tgtEl>
                                        <p:attrNameLst>
                                          <p:attrName>style.visibility</p:attrName>
                                        </p:attrNameLst>
                                      </p:cBhvr>
                                      <p:to>
                                        <p:strVal val="visible"/>
                                      </p:to>
                                    </p:set>
                                  </p:childTnLst>
                                </p:cTn>
                              </p:par>
                              <p:par>
                                <p:cTn id="14" presetID="1" presetClass="entr" presetSubtype="0" fill="hold" grpId="0" nodeType="withEffect">
                                  <p:stCondLst>
                                    <p:cond delay="0"/>
                                  </p:stCondLst>
                                  <p:childTnLst>
                                    <p:set>
                                      <p:cBhvr>
                                        <p:cTn id="15" dur="1" fill="hold">
                                          <p:stCondLst>
                                            <p:cond delay="0"/>
                                          </p:stCondLst>
                                        </p:cTn>
                                        <p:tgtEl>
                                          <p:spTgt spid="3">
                                            <p:txEl>
                                              <p:pRg st="4" end="4"/>
                                            </p:txEl>
                                          </p:spTgt>
                                        </p:tgtEl>
                                        <p:attrNameLst>
                                          <p:attrName>style.visibility</p:attrName>
                                        </p:attrNameLst>
                                      </p:cBhvr>
                                      <p:to>
                                        <p:strVal val="visible"/>
                                      </p:to>
                                    </p:set>
                                  </p:childTnLst>
                                </p:cTn>
                              </p:par>
                              <p:par>
                                <p:cTn id="16" presetID="1" presetClass="entr" presetSubtype="0" fill="hold" grpId="0" nodeType="withEffect">
                                  <p:stCondLst>
                                    <p:cond delay="0"/>
                                  </p:stCondLst>
                                  <p:childTnLst>
                                    <p:set>
                                      <p:cBhvr>
                                        <p:cTn id="17" dur="1" fill="hold">
                                          <p:stCondLst>
                                            <p:cond delay="0"/>
                                          </p:stCondLst>
                                        </p:cTn>
                                        <p:tgtEl>
                                          <p:spTgt spid="3">
                                            <p:txEl>
                                              <p:pRg st="5" end="5"/>
                                            </p:txEl>
                                          </p:spTgt>
                                        </p:tgtEl>
                                        <p:attrNameLst>
                                          <p:attrName>style.visibility</p:attrName>
                                        </p:attrNameLst>
                                      </p:cBhvr>
                                      <p:to>
                                        <p:strVal val="visible"/>
                                      </p:to>
                                    </p:set>
                                  </p:childTnLst>
                                </p:cTn>
                              </p:par>
                              <p:par>
                                <p:cTn id="18" presetID="1" presetClass="entr" presetSubtype="0" fill="hold" grpId="0" nodeType="withEffect">
                                  <p:stCondLst>
                                    <p:cond delay="0"/>
                                  </p:stCondLst>
                                  <p:childTnLst>
                                    <p:set>
                                      <p:cBhvr>
                                        <p:cTn id="19" dur="1" fill="hold">
                                          <p:stCondLst>
                                            <p:cond delay="0"/>
                                          </p:stCondLst>
                                        </p:cTn>
                                        <p:tgtEl>
                                          <p:spTgt spid="3">
                                            <p:txEl>
                                              <p:pRg st="6" end="6"/>
                                            </p:txEl>
                                          </p:spTgt>
                                        </p:tgtEl>
                                        <p:attrNameLst>
                                          <p:attrName>style.visibility</p:attrName>
                                        </p:attrNameLst>
                                      </p:cBhvr>
                                      <p:to>
                                        <p:strVal val="visible"/>
                                      </p:to>
                                    </p:set>
                                  </p:childTnLst>
                                </p:cTn>
                              </p:par>
                              <p:par>
                                <p:cTn id="20" presetID="1" presetClass="entr" presetSubtype="0" fill="hold" grpId="0" nodeType="withEffect">
                                  <p:stCondLst>
                                    <p:cond delay="0"/>
                                  </p:stCondLst>
                                  <p:childTnLst>
                                    <p:set>
                                      <p:cBhvr>
                                        <p:cTn id="21"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DDEBCF"/>
            </a:gs>
            <a:gs pos="50000">
              <a:srgbClr val="9CB86E"/>
            </a:gs>
            <a:gs pos="100000">
              <a:srgbClr val="156B13"/>
            </a:gs>
          </a:gsLst>
          <a:lin ang="13500000" scaled="1"/>
          <a:tileRect/>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scene3d>
              <a:camera prst="orthographicFront"/>
              <a:lightRig rig="glow" dir="tl">
                <a:rot lat="0" lon="0" rev="5400000"/>
              </a:lightRig>
            </a:scene3d>
            <a:sp3d contourW="12700">
              <a:bevelT w="25400" h="25400"/>
              <a:contourClr>
                <a:schemeClr val="accent6">
                  <a:shade val="73000"/>
                </a:schemeClr>
              </a:contourClr>
            </a:sp3d>
          </a:bodyPr>
          <a:lstStyle/>
          <a:p>
            <a:r>
              <a:rPr lang="en-US" sz="6000" b="1" i="1" dirty="0" err="1"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glow rad="228600">
                    <a:schemeClr val="accent5">
                      <a:satMod val="175000"/>
                      <a:alpha val="40000"/>
                    </a:schemeClr>
                  </a:glow>
                  <a:outerShdw blurRad="80000" dist="40000" dir="5040000" algn="tl">
                    <a:srgbClr val="000000">
                      <a:alpha val="30000"/>
                    </a:srgbClr>
                  </a:outerShdw>
                </a:effectLst>
              </a:rPr>
              <a:t>Corrigé</a:t>
            </a:r>
            <a:r>
              <a:rPr lang="en-US" sz="6000" b="1" i="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glow rad="228600">
                    <a:schemeClr val="accent5">
                      <a:satMod val="175000"/>
                      <a:alpha val="40000"/>
                    </a:schemeClr>
                  </a:glow>
                  <a:outerShdw blurRad="80000" dist="40000" dir="5040000" algn="tl">
                    <a:srgbClr val="000000">
                      <a:alpha val="30000"/>
                    </a:srgbClr>
                  </a:outerShdw>
                </a:effectLst>
              </a:rPr>
              <a:t>.</a:t>
            </a:r>
            <a:r>
              <a:rPr lang="en-US" sz="6000" b="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glow rad="228600">
                    <a:schemeClr val="accent5">
                      <a:satMod val="175000"/>
                      <a:alpha val="40000"/>
                    </a:schemeClr>
                  </a:glow>
                  <a:outerShdw blurRad="80000" dist="40000" dir="5040000" algn="tl">
                    <a:srgbClr val="000000">
                      <a:alpha val="30000"/>
                    </a:srgbClr>
                  </a:outerShdw>
                </a:effectLst>
              </a:rPr>
              <a:t/>
            </a:r>
            <a:br>
              <a:rPr lang="en-US" sz="6000" b="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glow rad="228600">
                    <a:schemeClr val="accent5">
                      <a:satMod val="175000"/>
                      <a:alpha val="40000"/>
                    </a:schemeClr>
                  </a:glow>
                  <a:outerShdw blurRad="80000" dist="40000" dir="5040000" algn="tl">
                    <a:srgbClr val="000000">
                      <a:alpha val="30000"/>
                    </a:srgbClr>
                  </a:outerShdw>
                </a:effectLst>
              </a:rPr>
            </a:br>
            <a:endParaRPr lang="ru-RU" sz="6000" b="1"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glow rad="228600">
                  <a:schemeClr val="accent5">
                    <a:satMod val="175000"/>
                    <a:alpha val="40000"/>
                  </a:schemeClr>
                </a:glow>
                <a:outerShdw blurRad="80000" dist="40000" dir="5040000" algn="tl">
                  <a:srgbClr val="000000">
                    <a:alpha val="30000"/>
                  </a:srgbClr>
                </a:outerShdw>
              </a:effectLst>
            </a:endParaRPr>
          </a:p>
        </p:txBody>
      </p:sp>
      <p:sp>
        <p:nvSpPr>
          <p:cNvPr id="3" name="Содержимое 2"/>
          <p:cNvSpPr>
            <a:spLocks noGrp="1"/>
          </p:cNvSpPr>
          <p:nvPr>
            <p:ph idx="1"/>
          </p:nvPr>
        </p:nvSpPr>
        <p:spPr>
          <a:xfrm>
            <a:off x="457200" y="1071546"/>
            <a:ext cx="8472518" cy="5572164"/>
          </a:xfrm>
        </p:spPr>
        <p:txBody>
          <a:bodyPr>
            <a:normAutofit fontScale="85000" lnSpcReduction="20000"/>
          </a:bodyPr>
          <a:lstStyle/>
          <a:p>
            <a:pPr>
              <a:buNone/>
            </a:pPr>
            <a:r>
              <a:rPr lang="fr-FR" dirty="0" smtClean="0"/>
              <a:t>        Le grand compositeur Jean-Baptiste Lulli (1632-1687) était le fils d’un simple meunier. Lui-même, il était serviteur chez une princesse. La princesse connaissaît le talent de </a:t>
            </a:r>
            <a:r>
              <a:rPr lang="fr-FR" b="1" dirty="0" smtClean="0"/>
              <a:t>son</a:t>
            </a:r>
            <a:r>
              <a:rPr lang="fr-FR" dirty="0" smtClean="0"/>
              <a:t> serviteur et a organisé un jour une </a:t>
            </a:r>
            <a:r>
              <a:rPr lang="fr-FR" b="1" dirty="0" smtClean="0"/>
              <a:t>grande </a:t>
            </a:r>
            <a:r>
              <a:rPr lang="fr-FR" dirty="0" smtClean="0"/>
              <a:t>fête.</a:t>
            </a:r>
          </a:p>
          <a:p>
            <a:pPr>
              <a:buNone/>
            </a:pPr>
            <a:r>
              <a:rPr lang="fr-FR" dirty="0" smtClean="0"/>
              <a:t>        La plupart des invités entendaient </a:t>
            </a:r>
            <a:r>
              <a:rPr lang="fr-FR" b="1" dirty="0" smtClean="0"/>
              <a:t>le nom</a:t>
            </a:r>
            <a:r>
              <a:rPr lang="fr-FR" dirty="0" smtClean="0"/>
              <a:t> de Baptiste pour la première fois.Voilà le garçon a levé son violon et </a:t>
            </a:r>
            <a:r>
              <a:rPr lang="fr-FR" b="1" dirty="0" smtClean="0"/>
              <a:t>s’est mis</a:t>
            </a:r>
            <a:r>
              <a:rPr lang="fr-FR" dirty="0" smtClean="0"/>
              <a:t> à jouer. C’était un vrai virtuose. Le concert était </a:t>
            </a:r>
            <a:r>
              <a:rPr lang="fr-FR" b="1" dirty="0" smtClean="0"/>
              <a:t>terminé</a:t>
            </a:r>
            <a:r>
              <a:rPr lang="fr-FR" dirty="0" smtClean="0"/>
              <a:t>.La princesse a raconté que Baptiste savait composer des </a:t>
            </a:r>
            <a:r>
              <a:rPr lang="fr-FR" b="1" dirty="0" smtClean="0"/>
              <a:t>jolies </a:t>
            </a:r>
            <a:r>
              <a:rPr lang="fr-FR" dirty="0" smtClean="0"/>
              <a:t>chansons que les petits Français chantent même aujourd’hui.</a:t>
            </a:r>
          </a:p>
          <a:p>
            <a:pPr>
              <a:buNone/>
            </a:pPr>
            <a:r>
              <a:rPr lang="fr-FR" i="1" dirty="0" smtClean="0"/>
              <a:t>        Au clair de la lune, mon ami Pierrot,</a:t>
            </a:r>
            <a:endParaRPr lang="fr-FR" dirty="0" smtClean="0"/>
          </a:p>
          <a:p>
            <a:pPr>
              <a:buNone/>
            </a:pPr>
            <a:r>
              <a:rPr lang="fr-FR" i="1" dirty="0" smtClean="0"/>
              <a:t>        Prête-moi </a:t>
            </a:r>
            <a:r>
              <a:rPr lang="fr-FR" b="1" dirty="0" smtClean="0"/>
              <a:t>ta</a:t>
            </a:r>
            <a:r>
              <a:rPr lang="fr-FR" i="1" dirty="0" smtClean="0"/>
              <a:t> plume pour écrire un mot.</a:t>
            </a:r>
            <a:endParaRPr lang="fr-FR" dirty="0" smtClean="0"/>
          </a:p>
          <a:p>
            <a:pPr>
              <a:buNone/>
            </a:pPr>
            <a:r>
              <a:rPr lang="fr-FR" dirty="0" smtClean="0"/>
              <a:t/>
            </a:r>
            <a:br>
              <a:rPr lang="fr-FR" dirty="0" smtClean="0"/>
            </a:br>
            <a:endParaRPr lang="fr-FR" dirty="0" smtClean="0"/>
          </a:p>
          <a:p>
            <a:endParaRPr lang="ru-RU"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Effect transition="in" filter="fade">
                                      <p:cBhvr>
                                        <p:cTn id="9" dur="1000"/>
                                        <p:tgtEl>
                                          <p:spTgt spid="2"/>
                                        </p:tgtEl>
                                      </p:cBhvr>
                                    </p:animEffect>
                                  </p:childTnLst>
                                </p:cTn>
                              </p:par>
                            </p:childTnLst>
                          </p:cTn>
                        </p:par>
                      </p:childTnLst>
                    </p:cTn>
                  </p:par>
                  <p:par>
                    <p:cTn id="10" fill="hold">
                      <p:stCondLst>
                        <p:cond delay="indefinite"/>
                      </p:stCondLst>
                      <p:childTnLst>
                        <p:par>
                          <p:cTn id="11" fill="hold">
                            <p:stCondLst>
                              <p:cond delay="0"/>
                            </p:stCondLst>
                            <p:childTnLst>
                              <p:par>
                                <p:cTn id="12" presetID="5" presetClass="entr" presetSubtype="10" fill="hold" grpId="0"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checkerboard(across)">
                                      <p:cBhvr>
                                        <p:cTn id="14" dur="500"/>
                                        <p:tgtEl>
                                          <p:spTgt spid="3">
                                            <p:txEl>
                                              <p:pRg st="0" end="0"/>
                                            </p:txEl>
                                          </p:spTgt>
                                        </p:tgtEl>
                                      </p:cBhvr>
                                    </p:animEffect>
                                  </p:childTnLst>
                                </p:cTn>
                              </p:par>
                            </p:childTnLst>
                          </p:cTn>
                        </p:par>
                      </p:childTnLst>
                    </p:cTn>
                  </p:par>
                  <p:par>
                    <p:cTn id="15" fill="hold">
                      <p:stCondLst>
                        <p:cond delay="indefinite"/>
                      </p:stCondLst>
                      <p:childTnLst>
                        <p:par>
                          <p:cTn id="16" fill="hold">
                            <p:stCondLst>
                              <p:cond delay="0"/>
                            </p:stCondLst>
                            <p:childTnLst>
                              <p:par>
                                <p:cTn id="17" presetID="5" presetClass="entr" presetSubtype="10" fill="hold" grpId="0"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Effect transition="in" filter="checkerboard(across)">
                                      <p:cBhvr>
                                        <p:cTn id="19" dur="500"/>
                                        <p:tgtEl>
                                          <p:spTgt spid="3">
                                            <p:txEl>
                                              <p:pRg st="1" end="1"/>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5" presetClass="entr" presetSubtype="10" fill="hold" grpId="0" nodeType="clickEffect">
                                  <p:stCondLst>
                                    <p:cond delay="0"/>
                                  </p:stCondLst>
                                  <p:childTnLst>
                                    <p:set>
                                      <p:cBhvr>
                                        <p:cTn id="23" dur="1" fill="hold">
                                          <p:stCondLst>
                                            <p:cond delay="0"/>
                                          </p:stCondLst>
                                        </p:cTn>
                                        <p:tgtEl>
                                          <p:spTgt spid="3">
                                            <p:txEl>
                                              <p:pRg st="2" end="2"/>
                                            </p:txEl>
                                          </p:spTgt>
                                        </p:tgtEl>
                                        <p:attrNameLst>
                                          <p:attrName>style.visibility</p:attrName>
                                        </p:attrNameLst>
                                      </p:cBhvr>
                                      <p:to>
                                        <p:strVal val="visible"/>
                                      </p:to>
                                    </p:set>
                                    <p:animEffect transition="in" filter="checkerboard(across)">
                                      <p:cBhvr>
                                        <p:cTn id="24" dur="500"/>
                                        <p:tgtEl>
                                          <p:spTgt spid="3">
                                            <p:txEl>
                                              <p:pRg st="2" end="2"/>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5" presetClass="entr" presetSubtype="10" fill="hold" grpId="0" nodeType="clickEffect">
                                  <p:stCondLst>
                                    <p:cond delay="0"/>
                                  </p:stCondLst>
                                  <p:childTnLst>
                                    <p:set>
                                      <p:cBhvr>
                                        <p:cTn id="28" dur="1" fill="hold">
                                          <p:stCondLst>
                                            <p:cond delay="0"/>
                                          </p:stCondLst>
                                        </p:cTn>
                                        <p:tgtEl>
                                          <p:spTgt spid="3">
                                            <p:txEl>
                                              <p:pRg st="3" end="3"/>
                                            </p:txEl>
                                          </p:spTgt>
                                        </p:tgtEl>
                                        <p:attrNameLst>
                                          <p:attrName>style.visibility</p:attrName>
                                        </p:attrNameLst>
                                      </p:cBhvr>
                                      <p:to>
                                        <p:strVal val="visible"/>
                                      </p:to>
                                    </p:set>
                                    <p:animEffect transition="in" filter="checkerboard(across)">
                                      <p:cBhvr>
                                        <p:cTn id="29" dur="500"/>
                                        <p:tgtEl>
                                          <p:spTgt spid="3">
                                            <p:txEl>
                                              <p:pRg st="3" end="3"/>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5" presetClass="entr" presetSubtype="10" fill="hold" grpId="0" nodeType="clickEffect">
                                  <p:stCondLst>
                                    <p:cond delay="0"/>
                                  </p:stCondLst>
                                  <p:childTnLst>
                                    <p:set>
                                      <p:cBhvr>
                                        <p:cTn id="33" dur="1" fill="hold">
                                          <p:stCondLst>
                                            <p:cond delay="0"/>
                                          </p:stCondLst>
                                        </p:cTn>
                                        <p:tgtEl>
                                          <p:spTgt spid="3">
                                            <p:txEl>
                                              <p:pRg st="4" end="4"/>
                                            </p:txEl>
                                          </p:spTgt>
                                        </p:tgtEl>
                                        <p:attrNameLst>
                                          <p:attrName>style.visibility</p:attrName>
                                        </p:attrNameLst>
                                      </p:cBhvr>
                                      <p:to>
                                        <p:strVal val="visible"/>
                                      </p:to>
                                    </p:set>
                                    <p:animEffect transition="in" filter="checkerboard(across)">
                                      <p:cBhvr>
                                        <p:cTn id="34"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4">
                <a:lumMod val="60000"/>
                <a:lumOff val="40000"/>
              </a:schemeClr>
            </a:gs>
            <a:gs pos="53000">
              <a:srgbClr val="D4DEFF"/>
            </a:gs>
            <a:gs pos="83000">
              <a:srgbClr val="D4DEFF"/>
            </a:gs>
            <a:gs pos="100000">
              <a:srgbClr val="96AB94"/>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t> </a:t>
            </a:r>
            <a:br>
              <a:rPr lang="ru-RU" dirty="0" smtClean="0"/>
            </a:br>
            <a:endParaRPr lang="ru-RU" dirty="0"/>
          </a:p>
        </p:txBody>
      </p:sp>
      <p:sp>
        <p:nvSpPr>
          <p:cNvPr id="3" name="Содержимое 2"/>
          <p:cNvSpPr>
            <a:spLocks noGrp="1"/>
          </p:cNvSpPr>
          <p:nvPr>
            <p:ph idx="1"/>
          </p:nvPr>
        </p:nvSpPr>
        <p:spPr>
          <a:xfrm>
            <a:off x="0" y="1142984"/>
            <a:ext cx="9144000" cy="5715016"/>
          </a:xfrm>
        </p:spPr>
        <p:txBody>
          <a:bodyPr>
            <a:normAutofit fontScale="62500" lnSpcReduction="20000"/>
          </a:bodyPr>
          <a:lstStyle/>
          <a:p>
            <a:pPr>
              <a:buNone/>
            </a:pPr>
            <a:r>
              <a:rPr lang="en-US" dirty="0" smtClean="0"/>
              <a:t>           </a:t>
            </a:r>
          </a:p>
          <a:p>
            <a:pPr>
              <a:buNone/>
            </a:pPr>
            <a:r>
              <a:rPr lang="en-US" sz="3400" dirty="0" smtClean="0"/>
              <a:t>          </a:t>
            </a:r>
            <a:r>
              <a:rPr lang="ru-RU" sz="3400" dirty="0" smtClean="0"/>
              <a:t>Опыт регулярного применения тестового контроля лексики и грамматики показал: тесты являются приёмом обучения и проверки, вызывающим у школьников интерес, желание заниматься иностранным языком; они содержат элементы игры, соревнования и поэтому </a:t>
            </a:r>
            <a:r>
              <a:rPr lang="ru-RU" sz="3400" dirty="0" err="1" smtClean="0"/>
              <a:t>аппелируют</a:t>
            </a:r>
            <a:r>
              <a:rPr lang="ru-RU" sz="3400" dirty="0" smtClean="0"/>
              <a:t> к эмоциональной сфере учащихся; тесты способствуют поддержанию и совершенствованию лексико-грамматических навыков школьников; тесты легко включаются в учебный процесс и могут периодически использоваться на уроках; методика проведения теста проста и легко осваивается учителем; школьники легко адаптируются к данному способу проверки и быстро осваивают технику выполнения теста под руководством учителя.</a:t>
            </a:r>
          </a:p>
          <a:p>
            <a:pPr>
              <a:buNone/>
            </a:pPr>
            <a:r>
              <a:rPr lang="en-US" sz="3400" dirty="0" smtClean="0"/>
              <a:t>          </a:t>
            </a:r>
            <a:r>
              <a:rPr lang="ru-RU" sz="3400" dirty="0" smtClean="0"/>
              <a:t>Данный вид контроля даёт положительный эффект. Теоретически и практически вопрос тестового контроля лексики и грамматики в процессе обучения французскому языку достаточно изучен. Хотелось бы отметить, что преподаватели сами могут составлять подобные тесты, исходя из конкретных условий обучения. </a:t>
            </a:r>
            <a:endParaRPr lang="en-US" sz="3400" dirty="0" smtClean="0"/>
          </a:p>
          <a:p>
            <a:pPr>
              <a:buNone/>
            </a:pPr>
            <a:endParaRPr lang="ru-RU" sz="3400" dirty="0" smtClean="0"/>
          </a:p>
          <a:p>
            <a:endParaRPr lang="ru-RU" sz="3400" dirty="0"/>
          </a:p>
        </p:txBody>
      </p:sp>
      <p:sp>
        <p:nvSpPr>
          <p:cNvPr id="4" name="Прямоугольник 3"/>
          <p:cNvSpPr/>
          <p:nvPr/>
        </p:nvSpPr>
        <p:spPr>
          <a:xfrm>
            <a:off x="2382137" y="142852"/>
            <a:ext cx="4379725" cy="923330"/>
          </a:xfrm>
          <a:prstGeom prst="rect">
            <a:avLst/>
          </a:prstGeom>
          <a:noFill/>
        </p:spPr>
        <p:txBody>
          <a:bodyPr wrap="square" lIns="91440" tIns="45720" rIns="91440" bIns="45720">
            <a:spAutoFit/>
          </a:bodyPr>
          <a:lstStyle/>
          <a:p>
            <a:pPr algn="ctr"/>
            <a:r>
              <a:rPr lang="ru-RU" sz="5400" b="1" cap="none" spc="100" dirty="0" smtClean="0">
                <a:ln w="18000">
                  <a:solidFill>
                    <a:schemeClr val="accent2">
                      <a:lumMod val="75000"/>
                    </a:schemeClr>
                  </a:solidFill>
                  <a:prstDash val="solid"/>
                </a:ln>
                <a:solidFill>
                  <a:schemeClr val="accent1">
                    <a:satMod val="280000"/>
                    <a:tint val="100000"/>
                    <a:alpha val="5700"/>
                  </a:schemeClr>
                </a:solidFill>
                <a:effectLst>
                  <a:glow rad="63500">
                    <a:schemeClr val="accent6">
                      <a:satMod val="175000"/>
                      <a:alpha val="40000"/>
                    </a:schemeClr>
                  </a:glow>
                  <a:outerShdw blurRad="25000" dist="20000" dir="16020000" algn="tl">
                    <a:schemeClr val="accent1">
                      <a:satMod val="200000"/>
                      <a:shade val="1000"/>
                      <a:alpha val="60000"/>
                    </a:schemeClr>
                  </a:outerShdw>
                </a:effectLst>
              </a:rPr>
              <a:t>Заключение</a:t>
            </a:r>
            <a:r>
              <a:rPr lang="ru-RU" sz="5400" b="1" cap="none" spc="100" dirty="0" smtClean="0">
                <a:ln w="18000">
                  <a:solidFill>
                    <a:schemeClr val="accent1">
                      <a:satMod val="200000"/>
                      <a:tint val="72000"/>
                    </a:schemeClr>
                  </a:solidFill>
                  <a:prstDash val="solid"/>
                </a:ln>
                <a:solidFill>
                  <a:schemeClr val="accent1">
                    <a:satMod val="280000"/>
                    <a:tint val="100000"/>
                    <a:alpha val="5700"/>
                  </a:schemeClr>
                </a:solidFill>
                <a:effectLst>
                  <a:outerShdw blurRad="25000" dist="20000" dir="16020000" algn="tl">
                    <a:schemeClr val="accent1">
                      <a:satMod val="200000"/>
                      <a:shade val="1000"/>
                      <a:alpha val="60000"/>
                    </a:schemeClr>
                  </a:outerShdw>
                </a:effectLst>
              </a:rPr>
              <a:t> </a:t>
            </a:r>
            <a:endParaRPr lang="ru-RU" sz="5400" b="1" cap="none" spc="100" dirty="0">
              <a:ln w="18000">
                <a:solidFill>
                  <a:schemeClr val="accent1">
                    <a:satMod val="200000"/>
                    <a:tint val="72000"/>
                  </a:schemeClr>
                </a:solidFill>
                <a:prstDash val="solid"/>
              </a:ln>
              <a:solidFill>
                <a:schemeClr val="accent1">
                  <a:satMod val="280000"/>
                  <a:tint val="100000"/>
                  <a:alpha val="5700"/>
                </a:schemeClr>
              </a:solidFill>
              <a:effectLst>
                <a:outerShdw blurRad="25000" dist="20000" dir="16020000" algn="tl">
                  <a:schemeClr val="accent1">
                    <a:satMod val="200000"/>
                    <a:shade val="1000"/>
                    <a:alpha val="60000"/>
                  </a:schemeClr>
                </a:outerShdw>
              </a:effectLs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fltVal val="0"/>
                                          </p:val>
                                        </p:tav>
                                        <p:tav tm="100000">
                                          <p:val>
                                            <p:strVal val="#ppt_w"/>
                                          </p:val>
                                        </p:tav>
                                      </p:tavLst>
                                    </p:anim>
                                    <p:anim calcmode="lin" valueType="num">
                                      <p:cBhvr>
                                        <p:cTn id="8" dur="1000" fill="hold"/>
                                        <p:tgtEl>
                                          <p:spTgt spid="4"/>
                                        </p:tgtEl>
                                        <p:attrNameLst>
                                          <p:attrName>ppt_h</p:attrName>
                                        </p:attrNameLst>
                                      </p:cBhvr>
                                      <p:tavLst>
                                        <p:tav tm="0">
                                          <p:val>
                                            <p:fltVal val="0"/>
                                          </p:val>
                                        </p:tav>
                                        <p:tav tm="100000">
                                          <p:val>
                                            <p:strVal val="#ppt_h"/>
                                          </p:val>
                                        </p:tav>
                                      </p:tavLst>
                                    </p:anim>
                                    <p:animEffect transition="in" filter="fade">
                                      <p:cBhvr>
                                        <p:cTn id="9" dur="1000"/>
                                        <p:tgtEl>
                                          <p:spTgt spid="4"/>
                                        </p:tgtEl>
                                      </p:cBhvr>
                                    </p:animEffect>
                                  </p:childTnLst>
                                </p:cTn>
                              </p:par>
                            </p:childTnLst>
                          </p:cTn>
                        </p:par>
                        <p:par>
                          <p:cTn id="10" fill="hold">
                            <p:stCondLst>
                              <p:cond delay="1000"/>
                            </p:stCondLst>
                            <p:childTnLst>
                              <p:par>
                                <p:cTn id="11" presetID="42" presetClass="entr" presetSubtype="0" fill="hold" nodeType="after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1000"/>
                                        <p:tgtEl>
                                          <p:spTgt spid="3">
                                            <p:txEl>
                                              <p:pRg st="1" end="1"/>
                                            </p:txEl>
                                          </p:spTgt>
                                        </p:tgtEl>
                                      </p:cBhvr>
                                    </p:animEffect>
                                    <p:anim calcmode="lin" valueType="num">
                                      <p:cBhvr>
                                        <p:cTn id="14"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5"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2" presetClass="entr" presetSubtype="0" fill="hold" nodeType="after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Effect transition="in" filter="fade">
                                      <p:cBhvr>
                                        <p:cTn id="19" dur="1000"/>
                                        <p:tgtEl>
                                          <p:spTgt spid="3">
                                            <p:txEl>
                                              <p:pRg st="2" end="2"/>
                                            </p:txEl>
                                          </p:spTgt>
                                        </p:tgtEl>
                                      </p:cBhvr>
                                    </p:animEffect>
                                    <p:anim calcmode="lin" valueType="num">
                                      <p:cBhvr>
                                        <p:cTn id="20"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1"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6.xml><?xml version="1.0" encoding="utf-8"?>
<p:sld xmlns:a="http://schemas.openxmlformats.org/drawingml/2006/main" xmlns:r="http://schemas.openxmlformats.org/officeDocument/2006/relationships" xmlns:p="http://schemas.openxmlformats.org/presentationml/2006/main">
  <p:cSld>
    <p:bg>
      <p:bgPr>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effectLst/>
      </p:bgPr>
    </p:bg>
    <p:spTree>
      <p:nvGrpSpPr>
        <p:cNvPr id="1" name=""/>
        <p:cNvGrpSpPr/>
        <p:nvPr/>
      </p:nvGrpSpPr>
      <p:grpSpPr>
        <a:xfrm>
          <a:off x="0" y="0"/>
          <a:ext cx="0" cy="0"/>
          <a:chOff x="0" y="0"/>
          <a:chExt cx="0" cy="0"/>
        </a:xfrm>
      </p:grpSpPr>
      <p:sp>
        <p:nvSpPr>
          <p:cNvPr id="178180" name="Rectangle 4"/>
          <p:cNvSpPr>
            <a:spLocks noGrp="1" noChangeArrowheads="1"/>
          </p:cNvSpPr>
          <p:nvPr>
            <p:ph type="title"/>
          </p:nvPr>
        </p:nvSpPr>
        <p:spPr>
          <a:xfrm>
            <a:off x="457200" y="0"/>
            <a:ext cx="8229600" cy="1196975"/>
          </a:xfrm>
        </p:spPr>
        <p:txBody>
          <a:bodyPr/>
          <a:lstStyle/>
          <a:p>
            <a:pPr eaLnBrk="1" hangingPunct="1">
              <a:defRPr/>
            </a:pPr>
            <a:endParaRPr lang="ru-RU" sz="5400" dirty="0" smtClean="0">
              <a:effectLst>
                <a:outerShdw blurRad="38100" dist="38100" dir="2700000" algn="tl">
                  <a:srgbClr val="000000"/>
                </a:outerShdw>
              </a:effectLst>
              <a:latin typeface="Georgia" pitchFamily="18" charset="0"/>
            </a:endParaRPr>
          </a:p>
        </p:txBody>
      </p:sp>
      <p:pic>
        <p:nvPicPr>
          <p:cNvPr id="3075" name="Picture 5"/>
          <p:cNvPicPr>
            <a:picLocks noGrp="1" noChangeAspect="1" noChangeArrowheads="1"/>
          </p:cNvPicPr>
          <p:nvPr>
            <p:ph sz="half" idx="1"/>
          </p:nvPr>
        </p:nvPicPr>
        <p:blipFill>
          <a:blip r:embed="rId2"/>
          <a:srcRect/>
          <a:stretch>
            <a:fillRect/>
          </a:stretch>
        </p:blipFill>
        <p:spPr>
          <a:xfrm>
            <a:off x="457200" y="1341438"/>
            <a:ext cx="3106738" cy="5040312"/>
          </a:xfrm>
          <a:ln w="28575">
            <a:solidFill>
              <a:srgbClr val="454321"/>
            </a:solidFill>
          </a:ln>
        </p:spPr>
      </p:pic>
      <p:sp>
        <p:nvSpPr>
          <p:cNvPr id="178182" name="Rectangle 6"/>
          <p:cNvSpPr>
            <a:spLocks noGrp="1" noChangeArrowheads="1"/>
          </p:cNvSpPr>
          <p:nvPr>
            <p:ph type="body" sz="half" idx="2"/>
          </p:nvPr>
        </p:nvSpPr>
        <p:spPr>
          <a:xfrm>
            <a:off x="4643438" y="1268413"/>
            <a:ext cx="4043362" cy="5184775"/>
          </a:xfrm>
        </p:spPr>
        <p:txBody>
          <a:bodyPr/>
          <a:lstStyle/>
          <a:p>
            <a:pPr eaLnBrk="1" hangingPunct="1">
              <a:lnSpc>
                <a:spcPct val="90000"/>
              </a:lnSpc>
              <a:defRPr/>
            </a:pPr>
            <a:r>
              <a:rPr lang="en-US" sz="2400" smtClean="0">
                <a:effectLst>
                  <a:outerShdw blurRad="38100" dist="38100" dir="2700000" algn="tl">
                    <a:srgbClr val="FFFFFF"/>
                  </a:outerShdw>
                </a:effectLst>
                <a:latin typeface="Georgia" pitchFamily="18" charset="0"/>
              </a:rPr>
              <a:t>Charles IX connaîtra sous son règne le terrible massacre de la Saint</a:t>
            </a:r>
            <a:r>
              <a:rPr lang="ru-RU" sz="2400" smtClean="0">
                <a:effectLst>
                  <a:outerShdw blurRad="38100" dist="38100" dir="2700000" algn="tl">
                    <a:srgbClr val="FFFFFF"/>
                  </a:outerShdw>
                </a:effectLst>
                <a:latin typeface="Georgia" pitchFamily="18" charset="0"/>
              </a:rPr>
              <a:t>-</a:t>
            </a:r>
            <a:r>
              <a:rPr lang="en-US" sz="2400" smtClean="0">
                <a:effectLst>
                  <a:outerShdw blurRad="38100" dist="38100" dir="2700000" algn="tl">
                    <a:srgbClr val="FFFFFF"/>
                  </a:outerShdw>
                </a:effectLst>
                <a:latin typeface="Georgia" pitchFamily="18" charset="0"/>
              </a:rPr>
              <a:t> Barthélemy. </a:t>
            </a:r>
          </a:p>
          <a:p>
            <a:pPr eaLnBrk="1" hangingPunct="1">
              <a:lnSpc>
                <a:spcPct val="90000"/>
              </a:lnSpc>
              <a:defRPr/>
            </a:pPr>
            <a:r>
              <a:rPr lang="en-US" sz="2400" smtClean="0">
                <a:effectLst>
                  <a:outerShdw blurRad="38100" dist="38100" dir="2700000" algn="tl">
                    <a:srgbClr val="FFFFFF"/>
                  </a:outerShdw>
                </a:effectLst>
                <a:latin typeface="Georgia" pitchFamily="18" charset="0"/>
              </a:rPr>
              <a:t> C'était un roi peu enclin à la fonction de roi, préférant la chasse ou le travail du fer aux Conseils. </a:t>
            </a:r>
          </a:p>
          <a:p>
            <a:pPr eaLnBrk="1" hangingPunct="1">
              <a:lnSpc>
                <a:spcPct val="90000"/>
              </a:lnSpc>
              <a:defRPr/>
            </a:pPr>
            <a:r>
              <a:rPr lang="en-US" sz="2400" smtClean="0">
                <a:effectLst>
                  <a:outerShdw blurRad="38100" dist="38100" dir="2700000" algn="tl">
                    <a:srgbClr val="FFFFFF"/>
                  </a:outerShdw>
                </a:effectLst>
                <a:latin typeface="Georgia" pitchFamily="18" charset="0"/>
              </a:rPr>
              <a:t>Il reste effacé derrière sa mère, Catherine de Médicis, femme au caractère imposant,   qui assure la Régence. </a:t>
            </a:r>
          </a:p>
          <a:p>
            <a:pPr eaLnBrk="1" hangingPunct="1">
              <a:lnSpc>
                <a:spcPct val="90000"/>
              </a:lnSpc>
              <a:defRPr/>
            </a:pPr>
            <a:endParaRPr lang="fr-CH" sz="2400" smtClean="0">
              <a:effectLst>
                <a:outerShdw blurRad="38100" dist="38100" dir="2700000" algn="tl">
                  <a:srgbClr val="FFFFFF"/>
                </a:outerShdw>
              </a:effectLst>
              <a:latin typeface="Georgia" pitchFamily="18" charset="0"/>
            </a:endParaRPr>
          </a:p>
          <a:p>
            <a:pPr eaLnBrk="1" hangingPunct="1">
              <a:lnSpc>
                <a:spcPct val="90000"/>
              </a:lnSpc>
              <a:defRPr/>
            </a:pPr>
            <a:endParaRPr lang="ru-RU" sz="2400" smtClean="0">
              <a:effectLst>
                <a:outerShdw blurRad="38100" dist="38100" dir="2700000" algn="tl">
                  <a:srgbClr val="FFFFFF"/>
                </a:outerShdw>
              </a:effectLst>
            </a:endParaRPr>
          </a:p>
        </p:txBody>
      </p:sp>
      <p:sp>
        <p:nvSpPr>
          <p:cNvPr id="5" name="Прямоугольник 4"/>
          <p:cNvSpPr/>
          <p:nvPr/>
        </p:nvSpPr>
        <p:spPr>
          <a:xfrm>
            <a:off x="2592932" y="0"/>
            <a:ext cx="3958136" cy="923330"/>
          </a:xfrm>
          <a:prstGeom prst="rect">
            <a:avLst/>
          </a:prstGeom>
          <a:noFill/>
        </p:spPr>
        <p:txBody>
          <a:bodyPr wrap="square" lIns="91440" tIns="45720" rIns="91440" bIns="45720">
            <a:spAutoFit/>
          </a:bodyPr>
          <a:lstStyle/>
          <a:p>
            <a:pPr algn="ctr"/>
            <a:r>
              <a:rPr lang="en-US" sz="5400" b="1" cap="none" spc="0" dirty="0"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glow rad="139700">
                    <a:schemeClr val="accent3">
                      <a:satMod val="175000"/>
                      <a:alpha val="40000"/>
                    </a:schemeClr>
                  </a:glow>
                  <a:outerShdw blurRad="50800" dist="40000" dir="5400000" algn="tl" rotWithShape="0">
                    <a:srgbClr val="000000">
                      <a:shade val="5000"/>
                      <a:satMod val="120000"/>
                      <a:alpha val="33000"/>
                    </a:srgbClr>
                  </a:outerShdw>
                </a:effectLst>
                <a:latin typeface="Georgia" pitchFamily="18" charset="0"/>
              </a:rPr>
              <a:t>Charles IX</a:t>
            </a:r>
            <a:endParaRPr lang="ru-RU" sz="5400" b="1" cap="none" spc="0"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glow rad="139700">
                  <a:schemeClr val="accent3">
                    <a:satMod val="175000"/>
                    <a:alpha val="40000"/>
                  </a:schemeClr>
                </a:glow>
                <a:outerShdw blurRad="50800" dist="40000" dir="5400000" algn="tl" rotWithShape="0">
                  <a:srgbClr val="000000">
                    <a:shade val="5000"/>
                    <a:satMod val="120000"/>
                    <a:alpha val="33000"/>
                  </a:srgbClr>
                </a:outerShdw>
              </a:effectLs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7.xml><?xml version="1.0" encoding="utf-8"?>
<p:sld xmlns:a="http://schemas.openxmlformats.org/drawingml/2006/main" xmlns:r="http://schemas.openxmlformats.org/officeDocument/2006/relationships" xmlns:p="http://schemas.openxmlformats.org/presentationml/2006/main" showMasterPhAnim="0">
  <p:cSld>
    <p:bg>
      <p:bgPr>
        <a:gradFill flip="none" rotWithShape="1">
          <a:gsLst>
            <a:gs pos="0">
              <a:srgbClr val="8488C4"/>
            </a:gs>
            <a:gs pos="53000">
              <a:srgbClr val="D4DEFF"/>
            </a:gs>
            <a:gs pos="83000">
              <a:srgbClr val="D4DEFF"/>
            </a:gs>
            <a:gs pos="100000">
              <a:srgbClr val="96AB94"/>
            </a:gs>
          </a:gsLst>
          <a:lin ang="2700000" scaled="1"/>
          <a:tileRect/>
        </a:gradFill>
        <a:effectLst/>
      </p:bgPr>
    </p:bg>
    <p:spTree>
      <p:nvGrpSpPr>
        <p:cNvPr id="1" name=""/>
        <p:cNvGrpSpPr/>
        <p:nvPr/>
      </p:nvGrpSpPr>
      <p:grpSpPr>
        <a:xfrm>
          <a:off x="0" y="0"/>
          <a:ext cx="0" cy="0"/>
          <a:chOff x="0" y="0"/>
          <a:chExt cx="0" cy="0"/>
        </a:xfrm>
      </p:grpSpPr>
      <p:sp>
        <p:nvSpPr>
          <p:cNvPr id="177154" name="Rectangle 2"/>
          <p:cNvSpPr>
            <a:spLocks noGrp="1" noChangeArrowheads="1"/>
          </p:cNvSpPr>
          <p:nvPr>
            <p:ph type="title"/>
          </p:nvPr>
        </p:nvSpPr>
        <p:spPr>
          <a:xfrm>
            <a:off x="457200" y="188913"/>
            <a:ext cx="8229600" cy="647700"/>
          </a:xfrm>
        </p:spPr>
        <p:txBody>
          <a:bodyPr>
            <a:noAutofit/>
          </a:bodyPr>
          <a:lstStyle/>
          <a:p>
            <a:pPr algn="l" eaLnBrk="1" hangingPunct="1">
              <a:defRPr/>
            </a:pPr>
            <a:r>
              <a:rPr lang="en-US" sz="3200" b="1" dirty="0" err="1" smtClean="0">
                <a:ln w="24500" cmpd="dbl">
                  <a:solidFill>
                    <a:schemeClr val="accent2">
                      <a:shade val="85000"/>
                      <a:satMod val="155000"/>
                    </a:schemeClr>
                  </a:solid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glow rad="139700">
                    <a:schemeClr val="accent5">
                      <a:satMod val="175000"/>
                      <a:alpha val="40000"/>
                    </a:schemeClr>
                  </a:glow>
                  <a:outerShdw blurRad="38100" dist="38100" dir="7020000" algn="tl">
                    <a:srgbClr val="000000">
                      <a:alpha val="35000"/>
                    </a:srgbClr>
                  </a:outerShdw>
                </a:effectLst>
              </a:rPr>
              <a:t>Reliez</a:t>
            </a:r>
            <a:r>
              <a:rPr lang="en-US" sz="3200" b="1" dirty="0" smtClean="0">
                <a:ln w="24500" cmpd="dbl">
                  <a:solidFill>
                    <a:schemeClr val="accent2">
                      <a:shade val="85000"/>
                      <a:satMod val="155000"/>
                    </a:schemeClr>
                  </a:solid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glow rad="139700">
                    <a:schemeClr val="accent5">
                      <a:satMod val="175000"/>
                      <a:alpha val="40000"/>
                    </a:schemeClr>
                  </a:glow>
                  <a:outerShdw blurRad="38100" dist="38100" dir="7020000" algn="tl">
                    <a:srgbClr val="000000">
                      <a:alpha val="35000"/>
                    </a:srgbClr>
                  </a:outerShdw>
                </a:effectLst>
              </a:rPr>
              <a:t> le commencement à la fin de la phrase:</a:t>
            </a:r>
            <a:endParaRPr lang="ru-RU" sz="3200" b="1" dirty="0" smtClean="0">
              <a:ln w="24500" cmpd="dbl">
                <a:solidFill>
                  <a:schemeClr val="accent2">
                    <a:shade val="85000"/>
                    <a:satMod val="155000"/>
                  </a:schemeClr>
                </a:solid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glow rad="139700">
                  <a:schemeClr val="accent5">
                    <a:satMod val="175000"/>
                    <a:alpha val="40000"/>
                  </a:schemeClr>
                </a:glow>
                <a:outerShdw blurRad="38100" dist="38100" dir="7020000" algn="tl">
                  <a:srgbClr val="000000">
                    <a:alpha val="35000"/>
                  </a:srgbClr>
                </a:outerShdw>
              </a:effectLst>
            </a:endParaRPr>
          </a:p>
        </p:txBody>
      </p:sp>
      <p:sp>
        <p:nvSpPr>
          <p:cNvPr id="177155" name="Rectangle 3"/>
          <p:cNvSpPr>
            <a:spLocks noGrp="1" noChangeArrowheads="1"/>
          </p:cNvSpPr>
          <p:nvPr>
            <p:ph type="body" sz="half" idx="1"/>
          </p:nvPr>
        </p:nvSpPr>
        <p:spPr>
          <a:xfrm>
            <a:off x="457200" y="981075"/>
            <a:ext cx="4038600" cy="5114925"/>
          </a:xfrm>
        </p:spPr>
        <p:txBody>
          <a:bodyPr>
            <a:normAutofit lnSpcReduction="10000"/>
          </a:bodyPr>
          <a:lstStyle/>
          <a:p>
            <a:pPr marL="469900" indent="-469900" eaLnBrk="1" hangingPunct="1">
              <a:lnSpc>
                <a:spcPct val="80000"/>
              </a:lnSpc>
              <a:defRPr/>
            </a:pPr>
            <a:r>
              <a:rPr lang="en-US" sz="2000" dirty="0" smtClean="0">
                <a:effectLst>
                  <a:outerShdw blurRad="38100" dist="38100" dir="2700000" algn="tl">
                    <a:srgbClr val="FFFFFF"/>
                  </a:outerShdw>
                </a:effectLst>
                <a:latin typeface="Times New Roman" pitchFamily="18" charset="0"/>
              </a:rPr>
              <a:t>1. Charles IX </a:t>
            </a:r>
            <a:r>
              <a:rPr lang="en-US" sz="2000" dirty="0" err="1" smtClean="0">
                <a:effectLst>
                  <a:outerShdw blurRad="38100" dist="38100" dir="2700000" algn="tl">
                    <a:srgbClr val="FFFFFF"/>
                  </a:outerShdw>
                </a:effectLst>
                <a:latin typeface="Times New Roman" pitchFamily="18" charset="0"/>
              </a:rPr>
              <a:t>est</a:t>
            </a:r>
            <a:r>
              <a:rPr lang="en-US" sz="2000" dirty="0" smtClean="0">
                <a:effectLst>
                  <a:outerShdw blurRad="38100" dist="38100" dir="2700000" algn="tl">
                    <a:srgbClr val="FFFFFF"/>
                  </a:outerShdw>
                </a:effectLst>
                <a:latin typeface="Times New Roman" pitchFamily="18" charset="0"/>
              </a:rPr>
              <a:t> </a:t>
            </a:r>
            <a:r>
              <a:rPr lang="en-US" sz="2000" dirty="0" err="1" smtClean="0">
                <a:effectLst>
                  <a:outerShdw blurRad="38100" dist="38100" dir="2700000" algn="tl">
                    <a:srgbClr val="FFFFFF"/>
                  </a:outerShdw>
                </a:effectLst>
                <a:latin typeface="Times New Roman" pitchFamily="18" charset="0"/>
              </a:rPr>
              <a:t>né</a:t>
            </a:r>
            <a:r>
              <a:rPr lang="en-US" sz="2000" dirty="0" smtClean="0">
                <a:effectLst>
                  <a:outerShdw blurRad="38100" dist="38100" dir="2700000" algn="tl">
                    <a:srgbClr val="FFFFFF"/>
                  </a:outerShdw>
                </a:effectLst>
                <a:latin typeface="Times New Roman" pitchFamily="18" charset="0"/>
              </a:rPr>
              <a:t> …        </a:t>
            </a:r>
          </a:p>
          <a:p>
            <a:pPr marL="469900" indent="-469900" eaLnBrk="1" hangingPunct="1">
              <a:lnSpc>
                <a:spcPct val="80000"/>
              </a:lnSpc>
              <a:defRPr/>
            </a:pPr>
            <a:r>
              <a:rPr lang="en-US" sz="2000" dirty="0" smtClean="0">
                <a:effectLst>
                  <a:outerShdw blurRad="38100" dist="38100" dir="2700000" algn="tl">
                    <a:srgbClr val="FFFFFF"/>
                  </a:outerShdw>
                </a:effectLst>
                <a:latin typeface="Times New Roman" pitchFamily="18" charset="0"/>
              </a:rPr>
              <a:t>2. La </a:t>
            </a:r>
            <a:r>
              <a:rPr lang="en-US" sz="2000" dirty="0" err="1" smtClean="0">
                <a:effectLst>
                  <a:outerShdw blurRad="38100" dist="38100" dir="2700000" algn="tl">
                    <a:srgbClr val="FFFFFF"/>
                  </a:outerShdw>
                </a:effectLst>
                <a:latin typeface="Times New Roman" pitchFamily="18" charset="0"/>
              </a:rPr>
              <a:t>régence</a:t>
            </a:r>
            <a:r>
              <a:rPr lang="en-US" sz="2000" dirty="0" smtClean="0">
                <a:effectLst>
                  <a:outerShdw blurRad="38100" dist="38100" dir="2700000" algn="tl">
                    <a:srgbClr val="FFFFFF"/>
                  </a:outerShdw>
                </a:effectLst>
                <a:latin typeface="Times New Roman" pitchFamily="18" charset="0"/>
              </a:rPr>
              <a:t> </a:t>
            </a:r>
            <a:r>
              <a:rPr lang="en-US" sz="2000" dirty="0" err="1" smtClean="0">
                <a:effectLst>
                  <a:outerShdw blurRad="38100" dist="38100" dir="2700000" algn="tl">
                    <a:srgbClr val="FFFFFF"/>
                  </a:outerShdw>
                </a:effectLst>
                <a:latin typeface="Times New Roman" pitchFamily="18" charset="0"/>
              </a:rPr>
              <a:t>est</a:t>
            </a:r>
            <a:r>
              <a:rPr lang="en-US" sz="2000" dirty="0" smtClean="0">
                <a:effectLst>
                  <a:outerShdw blurRad="38100" dist="38100" dir="2700000" algn="tl">
                    <a:srgbClr val="FFFFFF"/>
                  </a:outerShdw>
                </a:effectLst>
                <a:latin typeface="Times New Roman" pitchFamily="18" charset="0"/>
              </a:rPr>
              <a:t> </a:t>
            </a:r>
            <a:r>
              <a:rPr lang="en-US" sz="2000" dirty="0" err="1" smtClean="0">
                <a:effectLst>
                  <a:outerShdw blurRad="38100" dist="38100" dir="2700000" algn="tl">
                    <a:srgbClr val="FFFFFF"/>
                  </a:outerShdw>
                </a:effectLst>
                <a:latin typeface="Times New Roman" pitchFamily="18" charset="0"/>
              </a:rPr>
              <a:t>confiée</a:t>
            </a:r>
            <a:r>
              <a:rPr lang="en-US" sz="2000" dirty="0" smtClean="0">
                <a:effectLst>
                  <a:outerShdw blurRad="38100" dist="38100" dir="2700000" algn="tl">
                    <a:srgbClr val="FFFFFF"/>
                  </a:outerShdw>
                </a:effectLst>
                <a:latin typeface="Times New Roman" pitchFamily="18" charset="0"/>
              </a:rPr>
              <a:t> à …</a:t>
            </a:r>
          </a:p>
          <a:p>
            <a:pPr marL="469900" indent="-469900" eaLnBrk="1" hangingPunct="1">
              <a:lnSpc>
                <a:spcPct val="80000"/>
              </a:lnSpc>
              <a:defRPr/>
            </a:pPr>
            <a:r>
              <a:rPr lang="en-US" sz="2000" dirty="0" smtClean="0">
                <a:effectLst>
                  <a:outerShdw blurRad="38100" dist="38100" dir="2700000" algn="tl">
                    <a:srgbClr val="FFFFFF"/>
                  </a:outerShdw>
                </a:effectLst>
                <a:latin typeface="Times New Roman" pitchFamily="18" charset="0"/>
              </a:rPr>
              <a:t>3. Charles IX </a:t>
            </a:r>
            <a:r>
              <a:rPr lang="en-US" sz="2000" dirty="0" err="1" smtClean="0">
                <a:effectLst>
                  <a:outerShdw blurRad="38100" dist="38100" dir="2700000" algn="tl">
                    <a:srgbClr val="FFFFFF"/>
                  </a:outerShdw>
                </a:effectLst>
                <a:latin typeface="Times New Roman" pitchFamily="18" charset="0"/>
              </a:rPr>
              <a:t>est</a:t>
            </a:r>
            <a:r>
              <a:rPr lang="en-US" sz="2000" dirty="0" smtClean="0">
                <a:effectLst>
                  <a:outerShdw blurRad="38100" dist="38100" dir="2700000" algn="tl">
                    <a:srgbClr val="FFFFFF"/>
                  </a:outerShdw>
                </a:effectLst>
                <a:latin typeface="Times New Roman" pitchFamily="18" charset="0"/>
              </a:rPr>
              <a:t> </a:t>
            </a:r>
            <a:r>
              <a:rPr lang="en-US" sz="2000" dirty="0" err="1" smtClean="0">
                <a:effectLst>
                  <a:outerShdw blurRad="38100" dist="38100" dir="2700000" algn="tl">
                    <a:srgbClr val="FFFFFF"/>
                  </a:outerShdw>
                </a:effectLst>
                <a:latin typeface="Times New Roman" pitchFamily="18" charset="0"/>
              </a:rPr>
              <a:t>sacré</a:t>
            </a:r>
            <a:r>
              <a:rPr lang="en-US" sz="2000" dirty="0" smtClean="0">
                <a:effectLst>
                  <a:outerShdw blurRad="38100" dist="38100" dir="2700000" algn="tl">
                    <a:srgbClr val="FFFFFF"/>
                  </a:outerShdw>
                </a:effectLst>
                <a:latin typeface="Times New Roman" pitchFamily="18" charset="0"/>
              </a:rPr>
              <a:t> </a:t>
            </a:r>
            <a:r>
              <a:rPr lang="en-US" sz="2000" dirty="0" err="1" smtClean="0">
                <a:effectLst>
                  <a:outerShdw blurRad="38100" dist="38100" dir="2700000" algn="tl">
                    <a:srgbClr val="FFFFFF"/>
                  </a:outerShdw>
                </a:effectLst>
                <a:latin typeface="Times New Roman" pitchFamily="18" charset="0"/>
              </a:rPr>
              <a:t>roi</a:t>
            </a:r>
            <a:r>
              <a:rPr lang="en-US" sz="2000" dirty="0" smtClean="0">
                <a:effectLst>
                  <a:outerShdw blurRad="38100" dist="38100" dir="2700000" algn="tl">
                    <a:srgbClr val="FFFFFF"/>
                  </a:outerShdw>
                </a:effectLst>
                <a:latin typeface="Times New Roman" pitchFamily="18" charset="0"/>
              </a:rPr>
              <a:t> de France le 15 </a:t>
            </a:r>
            <a:r>
              <a:rPr lang="en-US" sz="2000" dirty="0" err="1" smtClean="0">
                <a:effectLst>
                  <a:outerShdw blurRad="38100" dist="38100" dir="2700000" algn="tl">
                    <a:srgbClr val="FFFFFF"/>
                  </a:outerShdw>
                </a:effectLst>
                <a:latin typeface="Times New Roman" pitchFamily="18" charset="0"/>
              </a:rPr>
              <a:t>mai</a:t>
            </a:r>
            <a:r>
              <a:rPr lang="en-US" sz="2000" dirty="0" smtClean="0">
                <a:effectLst>
                  <a:outerShdw blurRad="38100" dist="38100" dir="2700000" algn="tl">
                    <a:srgbClr val="FFFFFF"/>
                  </a:outerShdw>
                </a:effectLst>
                <a:latin typeface="Times New Roman" pitchFamily="18" charset="0"/>
              </a:rPr>
              <a:t> 1561 …</a:t>
            </a:r>
          </a:p>
          <a:p>
            <a:pPr marL="469900" indent="-469900" eaLnBrk="1" hangingPunct="1">
              <a:lnSpc>
                <a:spcPct val="80000"/>
              </a:lnSpc>
              <a:defRPr/>
            </a:pPr>
            <a:r>
              <a:rPr lang="en-US" sz="2000" dirty="0" smtClean="0">
                <a:effectLst>
                  <a:outerShdw blurRad="38100" dist="38100" dir="2700000" algn="tl">
                    <a:srgbClr val="FFFFFF"/>
                  </a:outerShdw>
                </a:effectLst>
                <a:latin typeface="Times New Roman" pitchFamily="18" charset="0"/>
              </a:rPr>
              <a:t>4. </a:t>
            </a:r>
            <a:r>
              <a:rPr lang="en-US" sz="2000" dirty="0" err="1" smtClean="0">
                <a:effectLst>
                  <a:outerShdw blurRad="38100" dist="38100" dir="2700000" algn="tl">
                    <a:srgbClr val="FFFFFF"/>
                  </a:outerShdw>
                </a:effectLst>
                <a:latin typeface="Times New Roman" pitchFamily="18" charset="0"/>
              </a:rPr>
              <a:t>Sous</a:t>
            </a:r>
            <a:r>
              <a:rPr lang="en-US" sz="2000" dirty="0" smtClean="0">
                <a:effectLst>
                  <a:outerShdw blurRad="38100" dist="38100" dir="2700000" algn="tl">
                    <a:srgbClr val="FFFFFF"/>
                  </a:outerShdw>
                </a:effectLst>
                <a:latin typeface="Times New Roman" pitchFamily="18" charset="0"/>
              </a:rPr>
              <a:t> son </a:t>
            </a:r>
            <a:r>
              <a:rPr lang="en-US" sz="2000" dirty="0" err="1" smtClean="0">
                <a:effectLst>
                  <a:outerShdw blurRad="38100" dist="38100" dir="2700000" algn="tl">
                    <a:srgbClr val="FFFFFF"/>
                  </a:outerShdw>
                </a:effectLst>
                <a:latin typeface="Times New Roman" pitchFamily="18" charset="0"/>
              </a:rPr>
              <a:t>reigne</a:t>
            </a:r>
            <a:r>
              <a:rPr lang="en-US" sz="2000" dirty="0" smtClean="0">
                <a:effectLst>
                  <a:outerShdw blurRad="38100" dist="38100" dir="2700000" algn="tl">
                    <a:srgbClr val="FFFFFF"/>
                  </a:outerShdw>
                </a:effectLst>
                <a:latin typeface="Times New Roman" pitchFamily="18" charset="0"/>
              </a:rPr>
              <a:t> le </a:t>
            </a:r>
            <a:r>
              <a:rPr lang="en-US" sz="2000" dirty="0" err="1" smtClean="0">
                <a:effectLst>
                  <a:outerShdw blurRad="38100" dist="38100" dir="2700000" algn="tl">
                    <a:srgbClr val="FFFFFF"/>
                  </a:outerShdw>
                </a:effectLst>
                <a:latin typeface="Times New Roman" pitchFamily="18" charset="0"/>
              </a:rPr>
              <a:t>royaume</a:t>
            </a:r>
            <a:r>
              <a:rPr lang="en-US" sz="2000" dirty="0" smtClean="0">
                <a:effectLst>
                  <a:outerShdw blurRad="38100" dist="38100" dir="2700000" algn="tl">
                    <a:srgbClr val="FFFFFF"/>
                  </a:outerShdw>
                </a:effectLst>
                <a:latin typeface="Times New Roman" pitchFamily="18" charset="0"/>
              </a:rPr>
              <a:t> </a:t>
            </a:r>
            <a:r>
              <a:rPr lang="en-US" sz="2000" dirty="0" err="1" smtClean="0">
                <a:effectLst>
                  <a:outerShdw blurRad="38100" dist="38100" dir="2700000" algn="tl">
                    <a:srgbClr val="FFFFFF"/>
                  </a:outerShdw>
                </a:effectLst>
                <a:latin typeface="Times New Roman" pitchFamily="18" charset="0"/>
              </a:rPr>
              <a:t>est</a:t>
            </a:r>
            <a:r>
              <a:rPr lang="en-US" sz="2000" dirty="0" smtClean="0">
                <a:effectLst>
                  <a:outerShdw blurRad="38100" dist="38100" dir="2700000" algn="tl">
                    <a:srgbClr val="FFFFFF"/>
                  </a:outerShdw>
                </a:effectLst>
                <a:latin typeface="Times New Roman" pitchFamily="18" charset="0"/>
              </a:rPr>
              <a:t> </a:t>
            </a:r>
            <a:r>
              <a:rPr lang="en-US" sz="2000" dirty="0" err="1" smtClean="0">
                <a:effectLst>
                  <a:outerShdw blurRad="38100" dist="38100" dir="2700000" algn="tl">
                    <a:srgbClr val="FFFFFF"/>
                  </a:outerShdw>
                </a:effectLst>
                <a:latin typeface="Times New Roman" pitchFamily="18" charset="0"/>
              </a:rPr>
              <a:t>dechiré</a:t>
            </a:r>
            <a:r>
              <a:rPr lang="en-US" sz="2000" dirty="0" smtClean="0">
                <a:effectLst>
                  <a:outerShdw blurRad="38100" dist="38100" dir="2700000" algn="tl">
                    <a:srgbClr val="FFFFFF"/>
                  </a:outerShdw>
                </a:effectLst>
                <a:latin typeface="Times New Roman" pitchFamily="18" charset="0"/>
              </a:rPr>
              <a:t> par …</a:t>
            </a:r>
          </a:p>
          <a:p>
            <a:pPr marL="469900" indent="-469900" eaLnBrk="1" hangingPunct="1">
              <a:lnSpc>
                <a:spcPct val="80000"/>
              </a:lnSpc>
              <a:defRPr/>
            </a:pPr>
            <a:r>
              <a:rPr lang="en-US" sz="2000" dirty="0" smtClean="0">
                <a:effectLst>
                  <a:outerShdw blurRad="38100" dist="38100" dir="2700000" algn="tl">
                    <a:srgbClr val="FFFFFF"/>
                  </a:outerShdw>
                </a:effectLst>
                <a:latin typeface="Times New Roman" pitchFamily="18" charset="0"/>
              </a:rPr>
              <a:t>5. Les protestants </a:t>
            </a:r>
            <a:r>
              <a:rPr lang="en-US" sz="2000" dirty="0" err="1" smtClean="0">
                <a:effectLst>
                  <a:outerShdw blurRad="38100" dist="38100" dir="2700000" algn="tl">
                    <a:srgbClr val="FFFFFF"/>
                  </a:outerShdw>
                </a:effectLst>
                <a:latin typeface="Times New Roman" pitchFamily="18" charset="0"/>
              </a:rPr>
              <a:t>ont</a:t>
            </a:r>
            <a:r>
              <a:rPr lang="en-US" sz="2000" dirty="0" smtClean="0">
                <a:effectLst>
                  <a:outerShdw blurRad="38100" dist="38100" dir="2700000" algn="tl">
                    <a:srgbClr val="FFFFFF"/>
                  </a:outerShdw>
                </a:effectLst>
                <a:latin typeface="Times New Roman" pitchFamily="18" charset="0"/>
              </a:rPr>
              <a:t> à </a:t>
            </a:r>
            <a:r>
              <a:rPr lang="en-US" sz="2000" dirty="0" err="1" smtClean="0">
                <a:effectLst>
                  <a:outerShdw blurRad="38100" dist="38100" dir="2700000" algn="tl">
                    <a:srgbClr val="FFFFFF"/>
                  </a:outerShdw>
                </a:effectLst>
                <a:latin typeface="Times New Roman" pitchFamily="18" charset="0"/>
              </a:rPr>
              <a:t>leur</a:t>
            </a:r>
            <a:r>
              <a:rPr lang="en-US" sz="2000" dirty="0" smtClean="0">
                <a:effectLst>
                  <a:outerShdw blurRad="38100" dist="38100" dir="2700000" algn="tl">
                    <a:srgbClr val="FFFFFF"/>
                  </a:outerShdw>
                </a:effectLst>
                <a:latin typeface="Times New Roman" pitchFamily="18" charset="0"/>
              </a:rPr>
              <a:t> </a:t>
            </a:r>
            <a:r>
              <a:rPr lang="en-US" sz="2000" dirty="0" err="1" smtClean="0">
                <a:effectLst>
                  <a:outerShdw blurRad="38100" dist="38100" dir="2700000" algn="tl">
                    <a:srgbClr val="FFFFFF"/>
                  </a:outerShdw>
                </a:effectLst>
                <a:latin typeface="Times New Roman" pitchFamily="18" charset="0"/>
              </a:rPr>
              <a:t>tête</a:t>
            </a:r>
            <a:r>
              <a:rPr lang="en-US" sz="2000" dirty="0" smtClean="0">
                <a:effectLst>
                  <a:outerShdw blurRad="38100" dist="38100" dir="2700000" algn="tl">
                    <a:srgbClr val="FFFFFF"/>
                  </a:outerShdw>
                </a:effectLst>
                <a:latin typeface="Times New Roman" pitchFamily="18" charset="0"/>
              </a:rPr>
              <a:t>…</a:t>
            </a:r>
          </a:p>
          <a:p>
            <a:pPr marL="469900" indent="-469900" eaLnBrk="1" hangingPunct="1">
              <a:lnSpc>
                <a:spcPct val="80000"/>
              </a:lnSpc>
              <a:defRPr/>
            </a:pPr>
            <a:r>
              <a:rPr lang="en-US" sz="2000" dirty="0" smtClean="0">
                <a:effectLst>
                  <a:outerShdw blurRad="38100" dist="38100" dir="2700000" algn="tl">
                    <a:srgbClr val="FFFFFF"/>
                  </a:outerShdw>
                </a:effectLst>
                <a:latin typeface="Times New Roman" pitchFamily="18" charset="0"/>
              </a:rPr>
              <a:t>6. Le chef de </a:t>
            </a:r>
            <a:r>
              <a:rPr lang="en-US" sz="2000" dirty="0" err="1" smtClean="0">
                <a:effectLst>
                  <a:outerShdw blurRad="38100" dist="38100" dir="2700000" algn="tl">
                    <a:srgbClr val="FFFFFF"/>
                  </a:outerShdw>
                </a:effectLst>
                <a:latin typeface="Times New Roman" pitchFamily="18" charset="0"/>
              </a:rPr>
              <a:t>l’armée</a:t>
            </a:r>
            <a:r>
              <a:rPr lang="en-US" sz="2000" dirty="0" smtClean="0">
                <a:effectLst>
                  <a:outerShdw blurRad="38100" dist="38100" dir="2700000" algn="tl">
                    <a:srgbClr val="FFFFFF"/>
                  </a:outerShdw>
                </a:effectLst>
                <a:latin typeface="Times New Roman" pitchFamily="18" charset="0"/>
              </a:rPr>
              <a:t> </a:t>
            </a:r>
            <a:r>
              <a:rPr lang="en-US" sz="2000" dirty="0" err="1" smtClean="0">
                <a:effectLst>
                  <a:outerShdw blurRad="38100" dist="38100" dir="2700000" algn="tl">
                    <a:srgbClr val="FFFFFF"/>
                  </a:outerShdw>
                </a:effectLst>
                <a:latin typeface="Times New Roman" pitchFamily="18" charset="0"/>
              </a:rPr>
              <a:t>catholique</a:t>
            </a:r>
            <a:r>
              <a:rPr lang="en-US" sz="2000" dirty="0" smtClean="0">
                <a:effectLst>
                  <a:outerShdw blurRad="38100" dist="38100" dir="2700000" algn="tl">
                    <a:srgbClr val="FFFFFF"/>
                  </a:outerShdw>
                </a:effectLst>
                <a:latin typeface="Times New Roman" pitchFamily="18" charset="0"/>
              </a:rPr>
              <a:t> </a:t>
            </a:r>
            <a:r>
              <a:rPr lang="en-US" sz="2000" dirty="0" err="1" smtClean="0">
                <a:effectLst>
                  <a:outerShdw blurRad="38100" dist="38100" dir="2700000" algn="tl">
                    <a:srgbClr val="FFFFFF"/>
                  </a:outerShdw>
                </a:effectLst>
                <a:latin typeface="Times New Roman" pitchFamily="18" charset="0"/>
              </a:rPr>
              <a:t>est</a:t>
            </a:r>
            <a:r>
              <a:rPr lang="en-US" sz="2000" dirty="0" smtClean="0">
                <a:effectLst>
                  <a:outerShdw blurRad="38100" dist="38100" dir="2700000" algn="tl">
                    <a:srgbClr val="FFFFFF"/>
                  </a:outerShdw>
                </a:effectLst>
                <a:latin typeface="Times New Roman" pitchFamily="18" charset="0"/>
              </a:rPr>
              <a:t> …</a:t>
            </a:r>
          </a:p>
          <a:p>
            <a:pPr marL="469900" indent="-469900" eaLnBrk="1" hangingPunct="1">
              <a:lnSpc>
                <a:spcPct val="80000"/>
              </a:lnSpc>
              <a:defRPr/>
            </a:pPr>
            <a:r>
              <a:rPr lang="en-US" sz="2000" dirty="0" smtClean="0">
                <a:effectLst>
                  <a:outerShdw blurRad="38100" dist="38100" dir="2700000" algn="tl">
                    <a:srgbClr val="FFFFFF"/>
                  </a:outerShdw>
                </a:effectLst>
                <a:latin typeface="Times New Roman" pitchFamily="18" charset="0"/>
              </a:rPr>
              <a:t>7. En 1566 la </a:t>
            </a:r>
            <a:r>
              <a:rPr lang="en-US" sz="2000" dirty="0" err="1" smtClean="0">
                <a:effectLst>
                  <a:outerShdw blurRad="38100" dist="38100" dir="2700000" algn="tl">
                    <a:srgbClr val="FFFFFF"/>
                  </a:outerShdw>
                </a:effectLst>
                <a:latin typeface="Times New Roman" pitchFamily="18" charset="0"/>
              </a:rPr>
              <a:t>répression</a:t>
            </a:r>
            <a:r>
              <a:rPr lang="en-US" sz="2000" dirty="0" smtClean="0">
                <a:effectLst>
                  <a:outerShdw blurRad="38100" dist="38100" dir="2700000" algn="tl">
                    <a:srgbClr val="FFFFFF"/>
                  </a:outerShdw>
                </a:effectLst>
                <a:latin typeface="Times New Roman" pitchFamily="18" charset="0"/>
              </a:rPr>
              <a:t> </a:t>
            </a:r>
            <a:r>
              <a:rPr lang="en-US" sz="2000" dirty="0" err="1" smtClean="0">
                <a:effectLst>
                  <a:outerShdw blurRad="38100" dist="38100" dir="2700000" algn="tl">
                    <a:srgbClr val="FFFFFF"/>
                  </a:outerShdw>
                </a:effectLst>
                <a:latin typeface="Times New Roman" pitchFamily="18" charset="0"/>
              </a:rPr>
              <a:t>catholique</a:t>
            </a:r>
            <a:r>
              <a:rPr lang="en-US" sz="2000" dirty="0" smtClean="0">
                <a:effectLst>
                  <a:outerShdw blurRad="38100" dist="38100" dir="2700000" algn="tl">
                    <a:srgbClr val="FFFFFF"/>
                  </a:outerShdw>
                </a:effectLst>
                <a:latin typeface="Times New Roman" pitchFamily="18" charset="0"/>
              </a:rPr>
              <a:t> </a:t>
            </a:r>
            <a:r>
              <a:rPr lang="en-US" sz="2000" dirty="0" err="1" smtClean="0">
                <a:effectLst>
                  <a:outerShdw blurRad="38100" dist="38100" dir="2700000" algn="tl">
                    <a:srgbClr val="FFFFFF"/>
                  </a:outerShdw>
                </a:effectLst>
                <a:latin typeface="Times New Roman" pitchFamily="18" charset="0"/>
              </a:rPr>
              <a:t>est</a:t>
            </a:r>
            <a:r>
              <a:rPr lang="en-US" sz="2000" dirty="0" smtClean="0">
                <a:effectLst>
                  <a:outerShdw blurRad="38100" dist="38100" dir="2700000" algn="tl">
                    <a:srgbClr val="FFFFFF"/>
                  </a:outerShdw>
                </a:effectLst>
                <a:latin typeface="Times New Roman" pitchFamily="18" charset="0"/>
              </a:rPr>
              <a:t> feroce:700 </a:t>
            </a:r>
            <a:r>
              <a:rPr lang="en-US" sz="2000" dirty="0" err="1" smtClean="0">
                <a:effectLst>
                  <a:outerShdw blurRad="38100" dist="38100" dir="2700000" algn="tl">
                    <a:srgbClr val="FFFFFF"/>
                  </a:outerShdw>
                </a:effectLst>
                <a:latin typeface="Times New Roman" pitchFamily="18" charset="0"/>
              </a:rPr>
              <a:t>calvinistes</a:t>
            </a:r>
            <a:r>
              <a:rPr lang="en-US" sz="2000" dirty="0" smtClean="0">
                <a:effectLst>
                  <a:outerShdw blurRad="38100" dist="38100" dir="2700000" algn="tl">
                    <a:srgbClr val="FFFFFF"/>
                  </a:outerShdw>
                </a:effectLst>
                <a:latin typeface="Times New Roman" pitchFamily="18" charset="0"/>
              </a:rPr>
              <a:t> </a:t>
            </a:r>
            <a:r>
              <a:rPr lang="en-US" sz="2000" dirty="0" err="1" smtClean="0">
                <a:effectLst>
                  <a:outerShdw blurRad="38100" dist="38100" dir="2700000" algn="tl">
                    <a:srgbClr val="FFFFFF"/>
                  </a:outerShdw>
                </a:effectLst>
                <a:latin typeface="Times New Roman" pitchFamily="18" charset="0"/>
              </a:rPr>
              <a:t>sont</a:t>
            </a:r>
            <a:r>
              <a:rPr lang="en-US" sz="2000" dirty="0" smtClean="0">
                <a:effectLst>
                  <a:outerShdw blurRad="38100" dist="38100" dir="2700000" algn="tl">
                    <a:srgbClr val="FFFFFF"/>
                  </a:outerShdw>
                </a:effectLst>
                <a:latin typeface="Times New Roman" pitchFamily="18" charset="0"/>
              </a:rPr>
              <a:t> </a:t>
            </a:r>
            <a:r>
              <a:rPr lang="en-US" sz="2000" dirty="0" err="1" smtClean="0">
                <a:effectLst>
                  <a:outerShdw blurRad="38100" dist="38100" dir="2700000" algn="tl">
                    <a:srgbClr val="FFFFFF"/>
                  </a:outerShdw>
                </a:effectLst>
                <a:latin typeface="Times New Roman" pitchFamily="18" charset="0"/>
              </a:rPr>
              <a:t>massacrés</a:t>
            </a:r>
            <a:r>
              <a:rPr lang="en-US" sz="2000" dirty="0" smtClean="0">
                <a:effectLst>
                  <a:outerShdw blurRad="38100" dist="38100" dir="2700000" algn="tl">
                    <a:srgbClr val="FFFFFF"/>
                  </a:outerShdw>
                </a:effectLst>
                <a:latin typeface="Times New Roman" pitchFamily="18" charset="0"/>
              </a:rPr>
              <a:t> à … </a:t>
            </a:r>
          </a:p>
          <a:p>
            <a:pPr marL="469900" indent="-469900" eaLnBrk="1" hangingPunct="1">
              <a:lnSpc>
                <a:spcPct val="80000"/>
              </a:lnSpc>
              <a:defRPr/>
            </a:pPr>
            <a:r>
              <a:rPr lang="en-US" sz="2000" dirty="0" smtClean="0">
                <a:effectLst>
                  <a:outerShdw blurRad="38100" dist="38100" dir="2700000" algn="tl">
                    <a:srgbClr val="FFFFFF"/>
                  </a:outerShdw>
                </a:effectLst>
                <a:latin typeface="Times New Roman" pitchFamily="18" charset="0"/>
              </a:rPr>
              <a:t>8. La </a:t>
            </a:r>
            <a:r>
              <a:rPr lang="en-US" sz="2000" dirty="0" err="1" smtClean="0">
                <a:effectLst>
                  <a:outerShdw blurRad="38100" dist="38100" dir="2700000" algn="tl">
                    <a:srgbClr val="FFFFFF"/>
                  </a:outerShdw>
                </a:effectLst>
                <a:latin typeface="Times New Roman" pitchFamily="18" charset="0"/>
              </a:rPr>
              <a:t>paix</a:t>
            </a:r>
            <a:r>
              <a:rPr lang="en-US" sz="2000" dirty="0" smtClean="0">
                <a:effectLst>
                  <a:outerShdw blurRad="38100" dist="38100" dir="2700000" algn="tl">
                    <a:srgbClr val="FFFFFF"/>
                  </a:outerShdw>
                </a:effectLst>
                <a:latin typeface="Times New Roman" pitchFamily="18" charset="0"/>
              </a:rPr>
              <a:t> </a:t>
            </a:r>
            <a:r>
              <a:rPr lang="en-US" sz="2000" dirty="0" err="1" smtClean="0">
                <a:effectLst>
                  <a:outerShdw blurRad="38100" dist="38100" dir="2700000" algn="tl">
                    <a:srgbClr val="FFFFFF"/>
                  </a:outerShdw>
                </a:effectLst>
                <a:latin typeface="Times New Roman" pitchFamily="18" charset="0"/>
              </a:rPr>
              <a:t>est</a:t>
            </a:r>
            <a:r>
              <a:rPr lang="en-US" sz="2000" dirty="0" smtClean="0">
                <a:effectLst>
                  <a:outerShdw blurRad="38100" dist="38100" dir="2700000" algn="tl">
                    <a:srgbClr val="FFFFFF"/>
                  </a:outerShdw>
                </a:effectLst>
                <a:latin typeface="Times New Roman" pitchFamily="18" charset="0"/>
              </a:rPr>
              <a:t> </a:t>
            </a:r>
            <a:r>
              <a:rPr lang="en-US" sz="2000" dirty="0" err="1" smtClean="0">
                <a:effectLst>
                  <a:outerShdw blurRad="38100" dist="38100" dir="2700000" algn="tl">
                    <a:srgbClr val="FFFFFF"/>
                  </a:outerShdw>
                </a:effectLst>
                <a:latin typeface="Times New Roman" pitchFamily="18" charset="0"/>
              </a:rPr>
              <a:t>finalement</a:t>
            </a:r>
            <a:r>
              <a:rPr lang="en-US" sz="2000" dirty="0" smtClean="0">
                <a:effectLst>
                  <a:outerShdw blurRad="38100" dist="38100" dir="2700000" algn="tl">
                    <a:srgbClr val="FFFFFF"/>
                  </a:outerShdw>
                </a:effectLst>
                <a:latin typeface="Times New Roman" pitchFamily="18" charset="0"/>
              </a:rPr>
              <a:t> </a:t>
            </a:r>
            <a:r>
              <a:rPr lang="en-US" sz="2000" dirty="0" err="1" smtClean="0">
                <a:effectLst>
                  <a:outerShdw blurRad="38100" dist="38100" dir="2700000" algn="tl">
                    <a:srgbClr val="FFFFFF"/>
                  </a:outerShdw>
                </a:effectLst>
                <a:latin typeface="Times New Roman" pitchFamily="18" charset="0"/>
              </a:rPr>
              <a:t>signée</a:t>
            </a:r>
            <a:r>
              <a:rPr lang="en-US" sz="2000" dirty="0" smtClean="0">
                <a:effectLst>
                  <a:outerShdw blurRad="38100" dist="38100" dir="2700000" algn="tl">
                    <a:srgbClr val="FFFFFF"/>
                  </a:outerShdw>
                </a:effectLst>
                <a:latin typeface="Times New Roman" pitchFamily="18" charset="0"/>
              </a:rPr>
              <a:t> entre Condé et Catherine de </a:t>
            </a:r>
            <a:r>
              <a:rPr lang="en-US" sz="2000" dirty="0" err="1" smtClean="0">
                <a:effectLst>
                  <a:outerShdw blurRad="38100" dist="38100" dir="2700000" algn="tl">
                    <a:srgbClr val="FFFFFF"/>
                  </a:outerShdw>
                </a:effectLst>
                <a:latin typeface="Times New Roman" pitchFamily="18" charset="0"/>
              </a:rPr>
              <a:t>Médicis</a:t>
            </a:r>
            <a:r>
              <a:rPr lang="en-US" sz="2000" dirty="0" smtClean="0">
                <a:effectLst>
                  <a:outerShdw blurRad="38100" dist="38100" dir="2700000" algn="tl">
                    <a:srgbClr val="FFFFFF"/>
                  </a:outerShdw>
                </a:effectLst>
                <a:latin typeface="Times New Roman" pitchFamily="18" charset="0"/>
              </a:rPr>
              <a:t> a …</a:t>
            </a:r>
          </a:p>
          <a:p>
            <a:pPr marL="469900" indent="-469900" eaLnBrk="1" hangingPunct="1">
              <a:lnSpc>
                <a:spcPct val="80000"/>
              </a:lnSpc>
              <a:defRPr/>
            </a:pPr>
            <a:r>
              <a:rPr lang="en-US" sz="2000" dirty="0" smtClean="0">
                <a:effectLst>
                  <a:outerShdw blurRad="38100" dist="38100" dir="2700000" algn="tl">
                    <a:srgbClr val="FFFFFF"/>
                  </a:outerShdw>
                </a:effectLst>
                <a:latin typeface="Times New Roman" pitchFamily="18" charset="0"/>
              </a:rPr>
              <a:t>9. La </a:t>
            </a:r>
            <a:r>
              <a:rPr lang="en-US" sz="2000" dirty="0" err="1" smtClean="0">
                <a:effectLst>
                  <a:outerShdw blurRad="38100" dist="38100" dir="2700000" algn="tl">
                    <a:srgbClr val="FFFFFF"/>
                  </a:outerShdw>
                </a:effectLst>
                <a:latin typeface="Times New Roman" pitchFamily="18" charset="0"/>
              </a:rPr>
              <a:t>décision</a:t>
            </a:r>
            <a:r>
              <a:rPr lang="en-US" sz="2000" dirty="0" smtClean="0">
                <a:effectLst>
                  <a:outerShdw blurRad="38100" dist="38100" dir="2700000" algn="tl">
                    <a:srgbClr val="FFFFFF"/>
                  </a:outerShdw>
                </a:effectLst>
                <a:latin typeface="Times New Roman" pitchFamily="18" charset="0"/>
              </a:rPr>
              <a:t> de Charles IX </a:t>
            </a:r>
            <a:r>
              <a:rPr lang="en-US" sz="2000" dirty="0" err="1" smtClean="0">
                <a:effectLst>
                  <a:outerShdw blurRad="38100" dist="38100" dir="2700000" algn="tl">
                    <a:srgbClr val="FFFFFF"/>
                  </a:outerShdw>
                </a:effectLst>
                <a:latin typeface="Times New Roman" pitchFamily="18" charset="0"/>
              </a:rPr>
              <a:t>sur</a:t>
            </a:r>
            <a:r>
              <a:rPr lang="en-US" sz="2000" dirty="0" smtClean="0">
                <a:effectLst>
                  <a:outerShdw blurRad="38100" dist="38100" dir="2700000" algn="tl">
                    <a:srgbClr val="FFFFFF"/>
                  </a:outerShdw>
                </a:effectLst>
                <a:latin typeface="Times New Roman" pitchFamily="18" charset="0"/>
              </a:rPr>
              <a:t> les avis de </a:t>
            </a:r>
            <a:r>
              <a:rPr lang="en-US" sz="2000" dirty="0" err="1" smtClean="0">
                <a:effectLst>
                  <a:outerShdw blurRad="38100" dist="38100" dir="2700000" algn="tl">
                    <a:srgbClr val="FFFFFF"/>
                  </a:outerShdw>
                </a:effectLst>
                <a:latin typeface="Times New Roman" pitchFamily="18" charset="0"/>
              </a:rPr>
              <a:t>sa</a:t>
            </a:r>
            <a:r>
              <a:rPr lang="en-US" sz="2000" dirty="0" smtClean="0">
                <a:effectLst>
                  <a:outerShdw blurRad="38100" dist="38100" dir="2700000" algn="tl">
                    <a:srgbClr val="FFFFFF"/>
                  </a:outerShdw>
                </a:effectLst>
                <a:latin typeface="Times New Roman" pitchFamily="18" charset="0"/>
              </a:rPr>
              <a:t> </a:t>
            </a:r>
            <a:r>
              <a:rPr lang="en-US" sz="2000" dirty="0" err="1" smtClean="0">
                <a:effectLst>
                  <a:outerShdw blurRad="38100" dist="38100" dir="2700000" algn="tl">
                    <a:srgbClr val="FFFFFF"/>
                  </a:outerShdw>
                </a:effectLst>
                <a:latin typeface="Times New Roman" pitchFamily="18" charset="0"/>
              </a:rPr>
              <a:t>mère</a:t>
            </a:r>
            <a:r>
              <a:rPr lang="en-US" sz="2000" dirty="0" smtClean="0">
                <a:effectLst>
                  <a:outerShdw blurRad="38100" dist="38100" dir="2700000" algn="tl">
                    <a:srgbClr val="FFFFFF"/>
                  </a:outerShdw>
                </a:effectLst>
                <a:latin typeface="Times New Roman" pitchFamily="18" charset="0"/>
              </a:rPr>
              <a:t> </a:t>
            </a:r>
            <a:r>
              <a:rPr lang="en-US" sz="2000" dirty="0" err="1" smtClean="0">
                <a:effectLst>
                  <a:outerShdw blurRad="38100" dist="38100" dir="2700000" algn="tl">
                    <a:srgbClr val="FFFFFF"/>
                  </a:outerShdw>
                </a:effectLst>
                <a:latin typeface="Times New Roman" pitchFamily="18" charset="0"/>
              </a:rPr>
              <a:t>déclenche</a:t>
            </a:r>
            <a:r>
              <a:rPr lang="en-US" sz="2000" dirty="0" smtClean="0">
                <a:effectLst>
                  <a:outerShdw blurRad="38100" dist="38100" dir="2700000" algn="tl">
                    <a:srgbClr val="FFFFFF"/>
                  </a:outerShdw>
                </a:effectLst>
                <a:latin typeface="Times New Roman" pitchFamily="18" charset="0"/>
              </a:rPr>
              <a:t> …</a:t>
            </a:r>
          </a:p>
          <a:p>
            <a:pPr marL="469900" indent="-469900" eaLnBrk="1" hangingPunct="1">
              <a:lnSpc>
                <a:spcPct val="80000"/>
              </a:lnSpc>
              <a:defRPr/>
            </a:pPr>
            <a:r>
              <a:rPr lang="en-US" sz="2000" dirty="0" smtClean="0">
                <a:effectLst>
                  <a:outerShdw blurRad="38100" dist="38100" dir="2700000" algn="tl">
                    <a:srgbClr val="FFFFFF"/>
                  </a:outerShdw>
                </a:effectLst>
                <a:latin typeface="Times New Roman" pitchFamily="18" charset="0"/>
              </a:rPr>
              <a:t>10. Après </a:t>
            </a:r>
            <a:r>
              <a:rPr lang="en-US" sz="2000" dirty="0" err="1" smtClean="0">
                <a:effectLst>
                  <a:outerShdw blurRad="38100" dist="38100" dir="2700000" algn="tl">
                    <a:srgbClr val="FFFFFF"/>
                  </a:outerShdw>
                </a:effectLst>
                <a:latin typeface="Times New Roman" pitchFamily="18" charset="0"/>
              </a:rPr>
              <a:t>ce</a:t>
            </a:r>
            <a:r>
              <a:rPr lang="en-US" sz="2000" dirty="0" smtClean="0">
                <a:effectLst>
                  <a:outerShdw blurRad="38100" dist="38100" dir="2700000" algn="tl">
                    <a:srgbClr val="FFFFFF"/>
                  </a:outerShdw>
                </a:effectLst>
                <a:latin typeface="Times New Roman" pitchFamily="18" charset="0"/>
              </a:rPr>
              <a:t> massacre Charles IX a </a:t>
            </a:r>
            <a:r>
              <a:rPr lang="en-US" sz="2000" dirty="0" err="1" smtClean="0">
                <a:effectLst>
                  <a:outerShdw blurRad="38100" dist="38100" dir="2700000" algn="tl">
                    <a:srgbClr val="FFFFFF"/>
                  </a:outerShdw>
                </a:effectLst>
                <a:latin typeface="Times New Roman" pitchFamily="18" charset="0"/>
              </a:rPr>
              <a:t>perdu</a:t>
            </a:r>
            <a:r>
              <a:rPr lang="en-US" sz="2000" dirty="0" smtClean="0">
                <a:effectLst>
                  <a:outerShdw blurRad="38100" dist="38100" dir="2700000" algn="tl">
                    <a:srgbClr val="FFFFFF"/>
                  </a:outerShdw>
                </a:effectLst>
                <a:latin typeface="Times New Roman" pitchFamily="18" charset="0"/>
              </a:rPr>
              <a:t> la </a:t>
            </a:r>
            <a:r>
              <a:rPr lang="en-US" sz="2000" dirty="0" err="1" smtClean="0">
                <a:effectLst>
                  <a:outerShdw blurRad="38100" dist="38100" dir="2700000" algn="tl">
                    <a:srgbClr val="FFFFFF"/>
                  </a:outerShdw>
                </a:effectLst>
                <a:latin typeface="Times New Roman" pitchFamily="18" charset="0"/>
              </a:rPr>
              <a:t>confiance</a:t>
            </a:r>
            <a:r>
              <a:rPr lang="en-US" sz="2000" dirty="0" smtClean="0">
                <a:effectLst>
                  <a:outerShdw blurRad="38100" dist="38100" dir="2700000" algn="tl">
                    <a:srgbClr val="FFFFFF"/>
                  </a:outerShdw>
                </a:effectLst>
                <a:latin typeface="Times New Roman" pitchFamily="18" charset="0"/>
              </a:rPr>
              <a:t> …</a:t>
            </a:r>
            <a:endParaRPr lang="ru-RU" sz="2000" dirty="0" smtClean="0">
              <a:effectLst>
                <a:outerShdw blurRad="38100" dist="38100" dir="2700000" algn="tl">
                  <a:srgbClr val="FFFFFF"/>
                </a:outerShdw>
              </a:effectLst>
              <a:latin typeface="Times New Roman" pitchFamily="18" charset="0"/>
            </a:endParaRPr>
          </a:p>
        </p:txBody>
      </p:sp>
      <p:sp>
        <p:nvSpPr>
          <p:cNvPr id="177156" name="Rectangle 4"/>
          <p:cNvSpPr>
            <a:spLocks noGrp="1" noChangeArrowheads="1"/>
          </p:cNvSpPr>
          <p:nvPr>
            <p:ph type="body" sz="half" idx="2"/>
          </p:nvPr>
        </p:nvSpPr>
        <p:spPr>
          <a:xfrm>
            <a:off x="4648200" y="981075"/>
            <a:ext cx="4038600" cy="5114925"/>
          </a:xfrm>
        </p:spPr>
        <p:txBody>
          <a:bodyPr>
            <a:normAutofit lnSpcReduction="10000"/>
          </a:bodyPr>
          <a:lstStyle/>
          <a:p>
            <a:pPr marL="469900" indent="-469900" eaLnBrk="1" hangingPunct="1">
              <a:lnSpc>
                <a:spcPct val="130000"/>
              </a:lnSpc>
              <a:defRPr/>
            </a:pPr>
            <a:r>
              <a:rPr lang="en-US" sz="2000" smtClean="0">
                <a:effectLst>
                  <a:outerShdw blurRad="38100" dist="38100" dir="2700000" algn="tl">
                    <a:srgbClr val="FFFFFF"/>
                  </a:outerShdw>
                </a:effectLst>
                <a:latin typeface="Times New Roman" pitchFamily="18" charset="0"/>
              </a:rPr>
              <a:t>a. … en  la cathédrale de Reims.</a:t>
            </a:r>
          </a:p>
          <a:p>
            <a:pPr marL="469900" indent="-469900" eaLnBrk="1" hangingPunct="1">
              <a:lnSpc>
                <a:spcPct val="130000"/>
              </a:lnSpc>
              <a:defRPr/>
            </a:pPr>
            <a:r>
              <a:rPr lang="en-US" sz="2000" smtClean="0">
                <a:effectLst>
                  <a:outerShdw blurRad="38100" dist="38100" dir="2700000" algn="tl">
                    <a:srgbClr val="FFFFFF"/>
                  </a:outerShdw>
                </a:effectLst>
                <a:latin typeface="Times New Roman" pitchFamily="18" charset="0"/>
              </a:rPr>
              <a:t>b. … au château royal de Saint-Germain-en-Laye.</a:t>
            </a:r>
          </a:p>
          <a:p>
            <a:pPr marL="469900" indent="-469900" eaLnBrk="1" hangingPunct="1">
              <a:lnSpc>
                <a:spcPct val="130000"/>
              </a:lnSpc>
              <a:defRPr/>
            </a:pPr>
            <a:r>
              <a:rPr lang="en-US" sz="2000" smtClean="0">
                <a:effectLst>
                  <a:outerShdw blurRad="38100" dist="38100" dir="2700000" algn="tl">
                    <a:srgbClr val="FFFFFF"/>
                  </a:outerShdw>
                </a:effectLst>
                <a:latin typeface="Times New Roman" pitchFamily="18" charset="0"/>
              </a:rPr>
              <a:t>c. … Catherine de Médicis.</a:t>
            </a:r>
          </a:p>
          <a:p>
            <a:pPr marL="469900" indent="-469900" eaLnBrk="1" hangingPunct="1">
              <a:lnSpc>
                <a:spcPct val="130000"/>
              </a:lnSpc>
              <a:defRPr/>
            </a:pPr>
            <a:r>
              <a:rPr lang="en-US" sz="2000" smtClean="0">
                <a:effectLst>
                  <a:outerShdw blurRad="38100" dist="38100" dir="2700000" algn="tl">
                    <a:srgbClr val="FFFFFF"/>
                  </a:outerShdw>
                </a:effectLst>
                <a:latin typeface="Times New Roman" pitchFamily="18" charset="0"/>
              </a:rPr>
              <a:t>d. … Foix.</a:t>
            </a:r>
          </a:p>
          <a:p>
            <a:pPr marL="469900" indent="-469900" eaLnBrk="1" hangingPunct="1">
              <a:lnSpc>
                <a:spcPct val="130000"/>
              </a:lnSpc>
              <a:defRPr/>
            </a:pPr>
            <a:r>
              <a:rPr lang="en-US" sz="2000" smtClean="0">
                <a:effectLst>
                  <a:outerShdw blurRad="38100" dist="38100" dir="2700000" algn="tl">
                    <a:srgbClr val="FFFFFF"/>
                  </a:outerShdw>
                </a:effectLst>
                <a:latin typeface="Times New Roman" pitchFamily="18" charset="0"/>
              </a:rPr>
              <a:t>e. … les guerres de religion.</a:t>
            </a:r>
          </a:p>
          <a:p>
            <a:pPr marL="469900" indent="-469900" eaLnBrk="1" hangingPunct="1">
              <a:lnSpc>
                <a:spcPct val="130000"/>
              </a:lnSpc>
              <a:defRPr/>
            </a:pPr>
            <a:r>
              <a:rPr lang="en-US" sz="2000" smtClean="0">
                <a:effectLst>
                  <a:outerShdw blurRad="38100" dist="38100" dir="2700000" algn="tl">
                    <a:srgbClr val="FFFFFF"/>
                  </a:outerShdw>
                </a:effectLst>
                <a:latin typeface="Times New Roman" pitchFamily="18" charset="0"/>
              </a:rPr>
              <a:t>f. … Longjumeau.</a:t>
            </a:r>
          </a:p>
          <a:p>
            <a:pPr marL="469900" indent="-469900" eaLnBrk="1" hangingPunct="1">
              <a:lnSpc>
                <a:spcPct val="130000"/>
              </a:lnSpc>
              <a:defRPr/>
            </a:pPr>
            <a:r>
              <a:rPr lang="en-US" sz="2000" smtClean="0">
                <a:effectLst>
                  <a:outerShdw blurRad="38100" dist="38100" dir="2700000" algn="tl">
                    <a:srgbClr val="FFFFFF"/>
                  </a:outerShdw>
                </a:effectLst>
                <a:latin typeface="Times New Roman" pitchFamily="18" charset="0"/>
              </a:rPr>
              <a:t>g. … le massacre de la Saint-Barthelemy.</a:t>
            </a:r>
          </a:p>
          <a:p>
            <a:pPr marL="469900" indent="-469900" eaLnBrk="1" hangingPunct="1">
              <a:lnSpc>
                <a:spcPct val="130000"/>
              </a:lnSpc>
              <a:defRPr/>
            </a:pPr>
            <a:r>
              <a:rPr lang="en-US" sz="2000" smtClean="0">
                <a:effectLst>
                  <a:outerShdw blurRad="38100" dist="38100" dir="2700000" algn="tl">
                    <a:srgbClr val="FFFFFF"/>
                  </a:outerShdw>
                </a:effectLst>
                <a:latin typeface="Times New Roman" pitchFamily="18" charset="0"/>
              </a:rPr>
              <a:t>h. … Montmorency.</a:t>
            </a:r>
          </a:p>
          <a:p>
            <a:pPr marL="469900" indent="-469900" eaLnBrk="1" hangingPunct="1">
              <a:lnSpc>
                <a:spcPct val="130000"/>
              </a:lnSpc>
              <a:defRPr/>
            </a:pPr>
            <a:r>
              <a:rPr lang="en-US" sz="2000" smtClean="0">
                <a:effectLst>
                  <a:outerShdw blurRad="38100" dist="38100" dir="2700000" algn="tl">
                    <a:srgbClr val="FFFFFF"/>
                  </a:outerShdw>
                </a:effectLst>
                <a:latin typeface="Times New Roman" pitchFamily="18" charset="0"/>
              </a:rPr>
              <a:t>i. … le prince de Condé.</a:t>
            </a:r>
          </a:p>
          <a:p>
            <a:pPr marL="469900" indent="-469900" eaLnBrk="1" hangingPunct="1">
              <a:lnSpc>
                <a:spcPct val="130000"/>
              </a:lnSpc>
              <a:defRPr/>
            </a:pPr>
            <a:r>
              <a:rPr lang="en-US" sz="2000" smtClean="0">
                <a:effectLst>
                  <a:outerShdw blurRad="38100" dist="38100" dir="2700000" algn="tl">
                    <a:srgbClr val="FFFFFF"/>
                  </a:outerShdw>
                </a:effectLst>
                <a:latin typeface="Times New Roman" pitchFamily="18" charset="0"/>
              </a:rPr>
              <a:t>j. … des protestants.</a:t>
            </a:r>
            <a:endParaRPr lang="ru-RU" sz="2000" smtClean="0">
              <a:effectLst>
                <a:outerShdw blurRad="38100" dist="38100" dir="2700000" algn="tl">
                  <a:srgbClr val="FFFFFF"/>
                </a:outerShdw>
              </a:effectLst>
              <a:latin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grpId="0" nodeType="withEffect">
                                  <p:stCondLst>
                                    <p:cond delay="0"/>
                                  </p:stCondLst>
                                  <p:childTnLst>
                                    <p:set>
                                      <p:cBhvr>
                                        <p:cTn id="6" dur="1" fill="hold">
                                          <p:stCondLst>
                                            <p:cond delay="0"/>
                                          </p:stCondLst>
                                        </p:cTn>
                                        <p:tgtEl>
                                          <p:spTgt spid="177154"/>
                                        </p:tgtEl>
                                        <p:attrNameLst>
                                          <p:attrName>style.visibility</p:attrName>
                                        </p:attrNameLst>
                                      </p:cBhvr>
                                      <p:to>
                                        <p:strVal val="visible"/>
                                      </p:to>
                                    </p:set>
                                    <p:anim calcmode="lin" valueType="num">
                                      <p:cBhvr>
                                        <p:cTn id="7" dur="1000" fill="hold"/>
                                        <p:tgtEl>
                                          <p:spTgt spid="177154"/>
                                        </p:tgtEl>
                                        <p:attrNameLst>
                                          <p:attrName>ppt_w</p:attrName>
                                        </p:attrNameLst>
                                      </p:cBhvr>
                                      <p:tavLst>
                                        <p:tav tm="0">
                                          <p:val>
                                            <p:strVal val="#ppt_w*0.70"/>
                                          </p:val>
                                        </p:tav>
                                        <p:tav tm="100000">
                                          <p:val>
                                            <p:strVal val="#ppt_w"/>
                                          </p:val>
                                        </p:tav>
                                      </p:tavLst>
                                    </p:anim>
                                    <p:anim calcmode="lin" valueType="num">
                                      <p:cBhvr>
                                        <p:cTn id="8" dur="1000" fill="hold"/>
                                        <p:tgtEl>
                                          <p:spTgt spid="177154"/>
                                        </p:tgtEl>
                                        <p:attrNameLst>
                                          <p:attrName>ppt_h</p:attrName>
                                        </p:attrNameLst>
                                      </p:cBhvr>
                                      <p:tavLst>
                                        <p:tav tm="0">
                                          <p:val>
                                            <p:strVal val="#ppt_h"/>
                                          </p:val>
                                        </p:tav>
                                        <p:tav tm="100000">
                                          <p:val>
                                            <p:strVal val="#ppt_h"/>
                                          </p:val>
                                        </p:tav>
                                      </p:tavLst>
                                    </p:anim>
                                    <p:animEffect transition="in" filter="fade">
                                      <p:cBhvr>
                                        <p:cTn id="9" dur="1000"/>
                                        <p:tgtEl>
                                          <p:spTgt spid="1771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7154" grpId="0"/>
    </p:bldLst>
  </p:timing>
</p:sld>
</file>

<file path=ppt/slides/slide18.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5E9EFF"/>
            </a:gs>
            <a:gs pos="39999">
              <a:srgbClr val="85C2FF"/>
            </a:gs>
            <a:gs pos="70000">
              <a:srgbClr val="C4D6EB"/>
            </a:gs>
            <a:gs pos="100000">
              <a:srgbClr val="FFEBFA"/>
            </a:gs>
          </a:gsLst>
          <a:lin ang="2700000" scaled="1"/>
          <a:tileRect/>
        </a:gradFill>
        <a:effectLst/>
      </p:bgPr>
    </p:bg>
    <p:spTree>
      <p:nvGrpSpPr>
        <p:cNvPr id="1" name=""/>
        <p:cNvGrpSpPr/>
        <p:nvPr/>
      </p:nvGrpSpPr>
      <p:grpSpPr>
        <a:xfrm>
          <a:off x="0" y="0"/>
          <a:ext cx="0" cy="0"/>
          <a:chOff x="0" y="0"/>
          <a:chExt cx="0" cy="0"/>
        </a:xfrm>
      </p:grpSpPr>
      <p:sp>
        <p:nvSpPr>
          <p:cNvPr id="180228" name="Rectangle 4"/>
          <p:cNvSpPr>
            <a:spLocks noGrp="1" noChangeArrowheads="1"/>
          </p:cNvSpPr>
          <p:nvPr>
            <p:ph type="title"/>
          </p:nvPr>
        </p:nvSpPr>
        <p:spPr>
          <a:xfrm>
            <a:off x="457200" y="260350"/>
            <a:ext cx="8229600" cy="1152525"/>
          </a:xfrm>
        </p:spPr>
        <p:txBody>
          <a:bodyPr/>
          <a:lstStyle/>
          <a:p>
            <a:pPr eaLnBrk="1" hangingPunct="1">
              <a:defRPr/>
            </a:pPr>
            <a:r>
              <a:rPr lang="en-US" sz="4800" b="1" dirty="0"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glow rad="139700">
                    <a:schemeClr val="accent4">
                      <a:satMod val="175000"/>
                      <a:alpha val="40000"/>
                    </a:schemeClr>
                  </a:glow>
                  <a:outerShdw blurRad="50800" dist="40000" dir="5400000" algn="tl" rotWithShape="0">
                    <a:srgbClr val="000000">
                      <a:shade val="5000"/>
                      <a:satMod val="120000"/>
                      <a:alpha val="33000"/>
                    </a:srgbClr>
                  </a:outerShdw>
                </a:effectLst>
                <a:latin typeface="Georgia" pitchFamily="18" charset="0"/>
              </a:rPr>
              <a:t>Le </a:t>
            </a:r>
            <a:r>
              <a:rPr lang="ru-RU" sz="4800" b="1" dirty="0" err="1"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glow rad="139700">
                    <a:schemeClr val="accent4">
                      <a:satMod val="175000"/>
                      <a:alpha val="40000"/>
                    </a:schemeClr>
                  </a:glow>
                  <a:outerShdw blurRad="50800" dist="40000" dir="5400000" algn="tl" rotWithShape="0">
                    <a:srgbClr val="000000">
                      <a:shade val="5000"/>
                      <a:satMod val="120000"/>
                      <a:alpha val="33000"/>
                    </a:srgbClr>
                  </a:outerShdw>
                </a:effectLst>
                <a:latin typeface="Georgia" pitchFamily="18" charset="0"/>
              </a:rPr>
              <a:t>château</a:t>
            </a:r>
            <a:r>
              <a:rPr lang="ru-RU" sz="4800" b="1" dirty="0"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glow rad="139700">
                    <a:schemeClr val="accent4">
                      <a:satMod val="175000"/>
                      <a:alpha val="40000"/>
                    </a:schemeClr>
                  </a:glow>
                  <a:outerShdw blurRad="50800" dist="40000" dir="5400000" algn="tl" rotWithShape="0">
                    <a:srgbClr val="000000">
                      <a:shade val="5000"/>
                      <a:satMod val="120000"/>
                      <a:alpha val="33000"/>
                    </a:srgbClr>
                  </a:outerShdw>
                </a:effectLst>
                <a:latin typeface="Georgia" pitchFamily="18" charset="0"/>
              </a:rPr>
              <a:t> </a:t>
            </a:r>
            <a:r>
              <a:rPr lang="ru-RU" sz="4800" b="1" dirty="0" err="1"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glow rad="139700">
                    <a:schemeClr val="accent4">
                      <a:satMod val="175000"/>
                      <a:alpha val="40000"/>
                    </a:schemeClr>
                  </a:glow>
                  <a:outerShdw blurRad="50800" dist="40000" dir="5400000" algn="tl" rotWithShape="0">
                    <a:srgbClr val="000000">
                      <a:shade val="5000"/>
                      <a:satMod val="120000"/>
                      <a:alpha val="33000"/>
                    </a:srgbClr>
                  </a:outerShdw>
                </a:effectLst>
                <a:latin typeface="Georgia" pitchFamily="18" charset="0"/>
              </a:rPr>
              <a:t>d'Écouen</a:t>
            </a:r>
            <a:r>
              <a:rPr lang="ru-RU" b="1" dirty="0"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glow rad="139700">
                    <a:schemeClr val="accent4">
                      <a:satMod val="175000"/>
                      <a:alpha val="40000"/>
                    </a:schemeClr>
                  </a:glow>
                  <a:outerShdw blurRad="50800" dist="40000" dir="5400000" algn="tl" rotWithShape="0">
                    <a:srgbClr val="000000">
                      <a:shade val="5000"/>
                      <a:satMod val="120000"/>
                      <a:alpha val="33000"/>
                    </a:srgbClr>
                  </a:outerShdw>
                </a:effectLst>
              </a:rPr>
              <a:t> </a:t>
            </a:r>
          </a:p>
        </p:txBody>
      </p:sp>
      <p:pic>
        <p:nvPicPr>
          <p:cNvPr id="5123" name="Picture 5"/>
          <p:cNvPicPr>
            <a:picLocks noGrp="1" noChangeAspect="1" noChangeArrowheads="1"/>
          </p:cNvPicPr>
          <p:nvPr>
            <p:ph sz="half" idx="1"/>
          </p:nvPr>
        </p:nvPicPr>
        <p:blipFill>
          <a:blip r:embed="rId2"/>
          <a:srcRect/>
          <a:stretch>
            <a:fillRect/>
          </a:stretch>
        </p:blipFill>
        <p:spPr>
          <a:xfrm>
            <a:off x="179388" y="1700213"/>
            <a:ext cx="4464050" cy="2506662"/>
          </a:xfrm>
          <a:ln w="28575">
            <a:solidFill>
              <a:srgbClr val="6D552D"/>
            </a:solidFill>
          </a:ln>
        </p:spPr>
      </p:pic>
      <p:pic>
        <p:nvPicPr>
          <p:cNvPr id="5124" name="Picture 6"/>
          <p:cNvPicPr>
            <a:picLocks noGrp="1" noChangeAspect="1" noChangeArrowheads="1"/>
          </p:cNvPicPr>
          <p:nvPr>
            <p:ph sz="half" idx="2"/>
          </p:nvPr>
        </p:nvPicPr>
        <p:blipFill>
          <a:blip r:embed="rId3"/>
          <a:srcRect/>
          <a:stretch>
            <a:fillRect/>
          </a:stretch>
        </p:blipFill>
        <p:spPr>
          <a:xfrm>
            <a:off x="4716463" y="4240213"/>
            <a:ext cx="4211637" cy="2441575"/>
          </a:xfrm>
          <a:noFill/>
          <a:ln w="28575">
            <a:solidFill>
              <a:srgbClr val="6D552D"/>
            </a:solidFill>
          </a:ln>
        </p:spPr>
      </p:pic>
    </p:spTree>
  </p:cSld>
  <p:clrMapOvr>
    <a:masterClrMapping/>
  </p:clrMapOvr>
  <p:transition>
    <p:wipe dir="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bg>
      <p:bgPr>
        <a:gradFill>
          <a:gsLst>
            <a:gs pos="0">
              <a:schemeClr val="accent2">
                <a:lumMod val="60000"/>
                <a:lumOff val="40000"/>
              </a:schemeClr>
            </a:gs>
            <a:gs pos="64999">
              <a:srgbClr val="F0EBD5"/>
            </a:gs>
            <a:gs pos="100000">
              <a:srgbClr val="D1C39F"/>
            </a:gs>
          </a:gsLst>
          <a:lin ang="2700000" scaled="0"/>
        </a:gradFill>
        <a:effectLst/>
      </p:bgPr>
    </p:bg>
    <p:spTree>
      <p:nvGrpSpPr>
        <p:cNvPr id="1" name=""/>
        <p:cNvGrpSpPr/>
        <p:nvPr/>
      </p:nvGrpSpPr>
      <p:grpSpPr>
        <a:xfrm>
          <a:off x="0" y="0"/>
          <a:ext cx="0" cy="0"/>
          <a:chOff x="0" y="0"/>
          <a:chExt cx="0" cy="0"/>
        </a:xfrm>
      </p:grpSpPr>
      <p:sp>
        <p:nvSpPr>
          <p:cNvPr id="185346" name="Rectangle 2"/>
          <p:cNvSpPr>
            <a:spLocks noGrp="1" noChangeArrowheads="1"/>
          </p:cNvSpPr>
          <p:nvPr>
            <p:ph type="title"/>
          </p:nvPr>
        </p:nvSpPr>
        <p:spPr>
          <a:xfrm>
            <a:off x="1214414" y="0"/>
            <a:ext cx="7389836" cy="765175"/>
          </a:xfrm>
        </p:spPr>
        <p:txBody>
          <a:bodyPr/>
          <a:lstStyle/>
          <a:p>
            <a:pPr algn="l" eaLnBrk="1" hangingPunct="1">
              <a:defRPr/>
            </a:pPr>
            <a:r>
              <a:rPr lang="en-US" sz="2800" b="1" cap="all" dirty="0" err="1" smtClean="0">
                <a:ln w="9000" cmpd="sng">
                  <a:solidFill>
                    <a:schemeClr val="accent4">
                      <a:shade val="50000"/>
                      <a:satMod val="120000"/>
                    </a:schemeClr>
                  </a:solidFill>
                  <a:prstDash val="solid"/>
                </a:ln>
                <a:solidFill>
                  <a:schemeClr val="accent1">
                    <a:lumMod val="75000"/>
                  </a:schemeClr>
                </a:solidFill>
                <a:effectLst>
                  <a:glow rad="101600">
                    <a:schemeClr val="accent6">
                      <a:satMod val="175000"/>
                      <a:alpha val="40000"/>
                    </a:schemeClr>
                  </a:glow>
                  <a:reflection blurRad="12700" stA="28000" endPos="45000" dist="1000" dir="5400000" sy="-100000" algn="bl" rotWithShape="0"/>
                </a:effectLst>
              </a:rPr>
              <a:t>Choisissez</a:t>
            </a:r>
            <a:r>
              <a:rPr lang="en-US" sz="2800" b="1" cap="all" dirty="0" smtClean="0">
                <a:ln w="9000" cmpd="sng">
                  <a:solidFill>
                    <a:schemeClr val="accent4">
                      <a:shade val="50000"/>
                      <a:satMod val="120000"/>
                    </a:schemeClr>
                  </a:solidFill>
                  <a:prstDash val="solid"/>
                </a:ln>
                <a:solidFill>
                  <a:schemeClr val="accent1">
                    <a:lumMod val="75000"/>
                  </a:schemeClr>
                </a:solidFill>
                <a:effectLst>
                  <a:glow rad="101600">
                    <a:schemeClr val="accent6">
                      <a:satMod val="175000"/>
                      <a:alpha val="40000"/>
                    </a:schemeClr>
                  </a:glow>
                  <a:reflection blurRad="12700" stA="28000" endPos="45000" dist="1000" dir="5400000" sy="-100000" algn="bl" rotWithShape="0"/>
                </a:effectLst>
              </a:rPr>
              <a:t> </a:t>
            </a:r>
            <a:r>
              <a:rPr lang="en-US" sz="2800" b="1" cap="all" dirty="0" err="1" smtClean="0">
                <a:ln w="9000" cmpd="sng">
                  <a:solidFill>
                    <a:schemeClr val="accent4">
                      <a:shade val="50000"/>
                      <a:satMod val="120000"/>
                    </a:schemeClr>
                  </a:solidFill>
                  <a:prstDash val="solid"/>
                </a:ln>
                <a:solidFill>
                  <a:schemeClr val="accent1">
                    <a:lumMod val="75000"/>
                  </a:schemeClr>
                </a:solidFill>
                <a:effectLst>
                  <a:glow rad="101600">
                    <a:schemeClr val="accent6">
                      <a:satMod val="175000"/>
                      <a:alpha val="40000"/>
                    </a:schemeClr>
                  </a:glow>
                  <a:reflection blurRad="12700" stA="28000" endPos="45000" dist="1000" dir="5400000" sy="-100000" algn="bl" rotWithShape="0"/>
                </a:effectLst>
              </a:rPr>
              <a:t>une</a:t>
            </a:r>
            <a:r>
              <a:rPr lang="en-US" sz="2800" b="1" cap="all" dirty="0" smtClean="0">
                <a:ln w="9000" cmpd="sng">
                  <a:solidFill>
                    <a:schemeClr val="accent4">
                      <a:shade val="50000"/>
                      <a:satMod val="120000"/>
                    </a:schemeClr>
                  </a:solidFill>
                  <a:prstDash val="solid"/>
                </a:ln>
                <a:solidFill>
                  <a:schemeClr val="accent1">
                    <a:lumMod val="75000"/>
                  </a:schemeClr>
                </a:solidFill>
                <a:effectLst>
                  <a:glow rad="101600">
                    <a:schemeClr val="accent6">
                      <a:satMod val="175000"/>
                      <a:alpha val="40000"/>
                    </a:schemeClr>
                  </a:glow>
                  <a:reflection blurRad="12700" stA="28000" endPos="45000" dist="1000" dir="5400000" sy="-100000" algn="bl" rotWithShape="0"/>
                </a:effectLst>
              </a:rPr>
              <a:t> </a:t>
            </a:r>
            <a:r>
              <a:rPr lang="en-US" sz="2800" b="1" cap="all" dirty="0" err="1" smtClean="0">
                <a:ln w="9000" cmpd="sng">
                  <a:solidFill>
                    <a:schemeClr val="accent4">
                      <a:shade val="50000"/>
                      <a:satMod val="120000"/>
                    </a:schemeClr>
                  </a:solidFill>
                  <a:prstDash val="solid"/>
                </a:ln>
                <a:solidFill>
                  <a:schemeClr val="accent1">
                    <a:lumMod val="75000"/>
                  </a:schemeClr>
                </a:solidFill>
                <a:effectLst>
                  <a:glow rad="101600">
                    <a:schemeClr val="accent6">
                      <a:satMod val="175000"/>
                      <a:alpha val="40000"/>
                    </a:schemeClr>
                  </a:glow>
                  <a:reflection blurRad="12700" stA="28000" endPos="45000" dist="1000" dir="5400000" sy="-100000" algn="bl" rotWithShape="0"/>
                </a:effectLst>
              </a:rPr>
              <a:t>bonne</a:t>
            </a:r>
            <a:r>
              <a:rPr lang="en-US" sz="2800" b="1" cap="all" dirty="0" smtClean="0">
                <a:ln w="9000" cmpd="sng">
                  <a:solidFill>
                    <a:schemeClr val="accent4">
                      <a:shade val="50000"/>
                      <a:satMod val="120000"/>
                    </a:schemeClr>
                  </a:solidFill>
                  <a:prstDash val="solid"/>
                </a:ln>
                <a:solidFill>
                  <a:schemeClr val="accent1">
                    <a:lumMod val="75000"/>
                  </a:schemeClr>
                </a:solidFill>
                <a:effectLst>
                  <a:glow rad="101600">
                    <a:schemeClr val="accent6">
                      <a:satMod val="175000"/>
                      <a:alpha val="40000"/>
                    </a:schemeClr>
                  </a:glow>
                  <a:reflection blurRad="12700" stA="28000" endPos="45000" dist="1000" dir="5400000" sy="-100000" algn="bl" rotWithShape="0"/>
                </a:effectLst>
              </a:rPr>
              <a:t> </a:t>
            </a:r>
            <a:r>
              <a:rPr lang="en-US" sz="2800" b="1" cap="all" dirty="0" err="1" smtClean="0">
                <a:ln w="9000" cmpd="sng">
                  <a:solidFill>
                    <a:schemeClr val="accent4">
                      <a:shade val="50000"/>
                      <a:satMod val="120000"/>
                    </a:schemeClr>
                  </a:solidFill>
                  <a:prstDash val="solid"/>
                </a:ln>
                <a:solidFill>
                  <a:schemeClr val="accent1">
                    <a:lumMod val="75000"/>
                  </a:schemeClr>
                </a:solidFill>
                <a:effectLst>
                  <a:glow rad="101600">
                    <a:schemeClr val="accent6">
                      <a:satMod val="175000"/>
                      <a:alpha val="40000"/>
                    </a:schemeClr>
                  </a:glow>
                  <a:reflection blurRad="12700" stA="28000" endPos="45000" dist="1000" dir="5400000" sy="-100000" algn="bl" rotWithShape="0"/>
                </a:effectLst>
              </a:rPr>
              <a:t>réponse</a:t>
            </a:r>
            <a:r>
              <a:rPr lang="en-US" sz="2800" b="1" cap="all" dirty="0" smtClean="0">
                <a:ln w="9000" cmpd="sng">
                  <a:solidFill>
                    <a:schemeClr val="accent4">
                      <a:shade val="50000"/>
                      <a:satMod val="120000"/>
                    </a:schemeClr>
                  </a:solidFill>
                  <a:prstDash val="solid"/>
                </a:ln>
                <a:solidFill>
                  <a:schemeClr val="accent1">
                    <a:lumMod val="75000"/>
                  </a:schemeClr>
                </a:solidFill>
                <a:effectLst>
                  <a:glow rad="101600">
                    <a:schemeClr val="accent6">
                      <a:satMod val="175000"/>
                      <a:alpha val="40000"/>
                    </a:schemeClr>
                  </a:glow>
                  <a:reflection blurRad="12700" stA="28000" endPos="45000" dist="1000" dir="5400000" sy="-100000" algn="bl" rotWithShape="0"/>
                </a:effectLst>
              </a:rPr>
              <a:t>:</a:t>
            </a:r>
            <a:endParaRPr lang="ru-RU" sz="2800" b="1" cap="all" dirty="0" smtClean="0">
              <a:ln w="9000" cmpd="sng">
                <a:solidFill>
                  <a:schemeClr val="accent4">
                    <a:shade val="50000"/>
                    <a:satMod val="120000"/>
                  </a:schemeClr>
                </a:solidFill>
                <a:prstDash val="solid"/>
              </a:ln>
              <a:solidFill>
                <a:schemeClr val="accent1">
                  <a:lumMod val="75000"/>
                </a:schemeClr>
              </a:solidFill>
              <a:effectLst>
                <a:glow rad="101600">
                  <a:schemeClr val="accent6">
                    <a:satMod val="175000"/>
                    <a:alpha val="40000"/>
                  </a:schemeClr>
                </a:glow>
                <a:reflection blurRad="12700" stA="28000" endPos="45000" dist="1000" dir="5400000" sy="-100000" algn="bl" rotWithShape="0"/>
              </a:effectLst>
            </a:endParaRPr>
          </a:p>
        </p:txBody>
      </p:sp>
      <p:sp>
        <p:nvSpPr>
          <p:cNvPr id="185347" name="Rectangle 3"/>
          <p:cNvSpPr>
            <a:spLocks noGrp="1" noChangeArrowheads="1"/>
          </p:cNvSpPr>
          <p:nvPr>
            <p:ph type="body" idx="1"/>
          </p:nvPr>
        </p:nvSpPr>
        <p:spPr>
          <a:xfrm>
            <a:off x="539750" y="765175"/>
            <a:ext cx="8147050" cy="6092825"/>
          </a:xfrm>
        </p:spPr>
        <p:txBody>
          <a:bodyPr/>
          <a:lstStyle/>
          <a:p>
            <a:pPr eaLnBrk="1" hangingPunct="1">
              <a:lnSpc>
                <a:spcPct val="80000"/>
              </a:lnSpc>
              <a:buFont typeface="Wingdings" pitchFamily="2" charset="2"/>
              <a:buNone/>
              <a:defRPr/>
            </a:pPr>
            <a:r>
              <a:rPr lang="en-US" sz="1800" dirty="0" smtClean="0">
                <a:effectLst>
                  <a:outerShdw blurRad="38100" dist="38100" dir="2700000" algn="tl">
                    <a:srgbClr val="FFFFFF"/>
                  </a:outerShdw>
                </a:effectLst>
                <a:latin typeface="Times New Roman" pitchFamily="18" charset="0"/>
              </a:rPr>
              <a:t>1. Le château </a:t>
            </a:r>
            <a:r>
              <a:rPr lang="en-US" sz="1800" dirty="0" err="1" smtClean="0">
                <a:effectLst>
                  <a:outerShdw blurRad="38100" dist="38100" dir="2700000" algn="tl">
                    <a:srgbClr val="FFFFFF"/>
                  </a:outerShdw>
                </a:effectLst>
                <a:latin typeface="Times New Roman" pitchFamily="18" charset="0"/>
              </a:rPr>
              <a:t>d’Écouen</a:t>
            </a:r>
            <a:r>
              <a:rPr lang="en-US" sz="1800" dirty="0" smtClean="0">
                <a:effectLst>
                  <a:outerShdw blurRad="38100" dist="38100" dir="2700000" algn="tl">
                    <a:srgbClr val="FFFFFF"/>
                  </a:outerShdw>
                </a:effectLst>
                <a:latin typeface="Times New Roman" pitchFamily="18" charset="0"/>
              </a:rPr>
              <a:t>,</a:t>
            </a:r>
            <a:r>
              <a:rPr lang="ru-RU" sz="1800" dirty="0" smtClean="0">
                <a:effectLst>
                  <a:outerShdw blurRad="38100" dist="38100" dir="2700000" algn="tl">
                    <a:srgbClr val="FFFFFF"/>
                  </a:outerShdw>
                </a:effectLst>
                <a:latin typeface="Times New Roman" pitchFamily="18" charset="0"/>
              </a:rPr>
              <a:t> </a:t>
            </a:r>
            <a:r>
              <a:rPr lang="en-US" sz="1800" dirty="0" err="1" smtClean="0">
                <a:effectLst>
                  <a:outerShdw blurRad="38100" dist="38100" dir="2700000" algn="tl">
                    <a:srgbClr val="FFFFFF"/>
                  </a:outerShdw>
                </a:effectLst>
                <a:latin typeface="Times New Roman" pitchFamily="18" charset="0"/>
              </a:rPr>
              <a:t>aujourd’hui</a:t>
            </a:r>
            <a:r>
              <a:rPr lang="en-US" sz="1800" dirty="0" smtClean="0">
                <a:effectLst>
                  <a:outerShdw blurRad="38100" dist="38100" dir="2700000" algn="tl">
                    <a:srgbClr val="FFFFFF"/>
                  </a:outerShdw>
                </a:effectLst>
                <a:latin typeface="Times New Roman" pitchFamily="18" charset="0"/>
              </a:rPr>
              <a:t>…,</a:t>
            </a:r>
            <a:r>
              <a:rPr lang="ru-RU" sz="1800" dirty="0" smtClean="0">
                <a:effectLst>
                  <a:outerShdw blurRad="38100" dist="38100" dir="2700000" algn="tl">
                    <a:srgbClr val="FFFFFF"/>
                  </a:outerShdw>
                </a:effectLst>
                <a:latin typeface="Times New Roman" pitchFamily="18" charset="0"/>
              </a:rPr>
              <a:t> </a:t>
            </a:r>
            <a:r>
              <a:rPr lang="en-US" sz="1800" dirty="0" err="1" smtClean="0">
                <a:effectLst>
                  <a:outerShdw blurRad="38100" dist="38100" dir="2700000" algn="tl">
                    <a:srgbClr val="FFFFFF"/>
                  </a:outerShdw>
                </a:effectLst>
                <a:latin typeface="Times New Roman" pitchFamily="18" charset="0"/>
              </a:rPr>
              <a:t>est</a:t>
            </a:r>
            <a:r>
              <a:rPr lang="en-US" sz="1800" dirty="0" smtClean="0">
                <a:effectLst>
                  <a:outerShdw blurRad="38100" dist="38100" dir="2700000" algn="tl">
                    <a:srgbClr val="FFFFFF"/>
                  </a:outerShdw>
                </a:effectLst>
                <a:latin typeface="Times New Roman" pitchFamily="18" charset="0"/>
              </a:rPr>
              <a:t> un de plus beaux monuments de son époque.</a:t>
            </a:r>
          </a:p>
          <a:p>
            <a:pPr eaLnBrk="1" hangingPunct="1">
              <a:lnSpc>
                <a:spcPct val="80000"/>
              </a:lnSpc>
              <a:defRPr/>
            </a:pPr>
            <a:r>
              <a:rPr lang="en-US" sz="1800" dirty="0" smtClean="0">
                <a:effectLst>
                  <a:outerShdw blurRad="38100" dist="38100" dir="2700000" algn="tl">
                    <a:srgbClr val="FFFFFF"/>
                  </a:outerShdw>
                </a:effectLst>
                <a:latin typeface="Times New Roman" pitchFamily="18" charset="0"/>
              </a:rPr>
              <a:t>… </a:t>
            </a:r>
            <a:r>
              <a:rPr lang="en-US" sz="1800" dirty="0" err="1" smtClean="0">
                <a:effectLst>
                  <a:outerShdw blurRad="38100" dist="38100" dir="2700000" algn="tl">
                    <a:srgbClr val="FFFFFF"/>
                  </a:outerShdw>
                </a:effectLst>
                <a:latin typeface="Times New Roman" pitchFamily="18" charset="0"/>
              </a:rPr>
              <a:t>Galérie</a:t>
            </a:r>
            <a:r>
              <a:rPr lang="en-US" sz="1800" dirty="0" smtClean="0">
                <a:effectLst>
                  <a:outerShdw blurRad="38100" dist="38100" dir="2700000" algn="tl">
                    <a:srgbClr val="FFFFFF"/>
                  </a:outerShdw>
                </a:effectLst>
                <a:latin typeface="Times New Roman" pitchFamily="18" charset="0"/>
              </a:rPr>
              <a:t> de la Renaissance</a:t>
            </a:r>
          </a:p>
          <a:p>
            <a:pPr eaLnBrk="1" hangingPunct="1">
              <a:lnSpc>
                <a:spcPct val="80000"/>
              </a:lnSpc>
              <a:defRPr/>
            </a:pPr>
            <a:r>
              <a:rPr lang="en-US" sz="1800" dirty="0" smtClean="0">
                <a:effectLst>
                  <a:outerShdw blurRad="38100" dist="38100" dir="2700000" algn="tl">
                    <a:srgbClr val="FFFFFF"/>
                  </a:outerShdw>
                </a:effectLst>
                <a:latin typeface="Times New Roman" pitchFamily="18" charset="0"/>
              </a:rPr>
              <a:t>… </a:t>
            </a:r>
            <a:r>
              <a:rPr lang="en-US" sz="1800" dirty="0" err="1" smtClean="0">
                <a:effectLst>
                  <a:outerShdw blurRad="38100" dist="38100" dir="2700000" algn="tl">
                    <a:srgbClr val="FFFFFF"/>
                  </a:outerShdw>
                </a:effectLst>
                <a:latin typeface="Times New Roman" pitchFamily="18" charset="0"/>
              </a:rPr>
              <a:t>Musée</a:t>
            </a:r>
            <a:r>
              <a:rPr lang="en-US" sz="1800" dirty="0" smtClean="0">
                <a:effectLst>
                  <a:outerShdw blurRad="38100" dist="38100" dir="2700000" algn="tl">
                    <a:srgbClr val="FFFFFF"/>
                  </a:outerShdw>
                </a:effectLst>
                <a:latin typeface="Times New Roman" pitchFamily="18" charset="0"/>
              </a:rPr>
              <a:t> de la Renaissance</a:t>
            </a:r>
          </a:p>
          <a:p>
            <a:pPr eaLnBrk="1" hangingPunct="1">
              <a:lnSpc>
                <a:spcPct val="80000"/>
              </a:lnSpc>
              <a:defRPr/>
            </a:pPr>
            <a:r>
              <a:rPr lang="en-US" sz="1800" dirty="0" smtClean="0">
                <a:effectLst>
                  <a:outerShdw blurRad="38100" dist="38100" dir="2700000" algn="tl">
                    <a:srgbClr val="FFFFFF"/>
                  </a:outerShdw>
                </a:effectLst>
                <a:latin typeface="Times New Roman" pitchFamily="18" charset="0"/>
              </a:rPr>
              <a:t>… </a:t>
            </a:r>
            <a:r>
              <a:rPr lang="en-US" sz="1800" dirty="0" err="1" smtClean="0">
                <a:effectLst>
                  <a:outerShdw blurRad="38100" dist="38100" dir="2700000" algn="tl">
                    <a:srgbClr val="FFFFFF"/>
                  </a:outerShdw>
                </a:effectLst>
                <a:latin typeface="Times New Roman" pitchFamily="18" charset="0"/>
              </a:rPr>
              <a:t>Musée</a:t>
            </a:r>
            <a:r>
              <a:rPr lang="en-US" sz="1800" dirty="0" smtClean="0">
                <a:effectLst>
                  <a:outerShdw blurRad="38100" dist="38100" dir="2700000" algn="tl">
                    <a:srgbClr val="FFFFFF"/>
                  </a:outerShdw>
                </a:effectLst>
                <a:latin typeface="Times New Roman" pitchFamily="18" charset="0"/>
              </a:rPr>
              <a:t> du </a:t>
            </a:r>
            <a:r>
              <a:rPr lang="en-US" sz="1800" dirty="0" err="1" smtClean="0">
                <a:effectLst>
                  <a:outerShdw blurRad="38100" dist="38100" dir="2700000" algn="tl">
                    <a:srgbClr val="FFFFFF"/>
                  </a:outerShdw>
                </a:effectLst>
                <a:latin typeface="Times New Roman" pitchFamily="18" charset="0"/>
              </a:rPr>
              <a:t>Moyen</a:t>
            </a:r>
            <a:r>
              <a:rPr lang="en-US" sz="1800" dirty="0" smtClean="0">
                <a:effectLst>
                  <a:outerShdw blurRad="38100" dist="38100" dir="2700000" algn="tl">
                    <a:srgbClr val="FFFFFF"/>
                  </a:outerShdw>
                </a:effectLst>
                <a:latin typeface="Times New Roman" pitchFamily="18" charset="0"/>
              </a:rPr>
              <a:t> Age</a:t>
            </a:r>
          </a:p>
          <a:p>
            <a:pPr eaLnBrk="1" hangingPunct="1">
              <a:lnSpc>
                <a:spcPct val="80000"/>
              </a:lnSpc>
              <a:buFont typeface="Wingdings" pitchFamily="2" charset="2"/>
              <a:buNone/>
              <a:defRPr/>
            </a:pPr>
            <a:r>
              <a:rPr lang="en-US" sz="1800" dirty="0" smtClean="0">
                <a:effectLst>
                  <a:outerShdw blurRad="38100" dist="38100" dir="2700000" algn="tl">
                    <a:srgbClr val="FFFFFF"/>
                  </a:outerShdw>
                </a:effectLst>
                <a:latin typeface="Times New Roman" pitchFamily="18" charset="0"/>
              </a:rPr>
              <a:t>2. Au plafond </a:t>
            </a:r>
            <a:r>
              <a:rPr lang="en-US" sz="1800" dirty="0" err="1" smtClean="0">
                <a:effectLst>
                  <a:outerShdw blurRad="38100" dist="38100" dir="2700000" algn="tl">
                    <a:srgbClr val="FFFFFF"/>
                  </a:outerShdw>
                </a:effectLst>
                <a:latin typeface="Times New Roman" pitchFamily="18" charset="0"/>
              </a:rPr>
              <a:t>il</a:t>
            </a:r>
            <a:r>
              <a:rPr lang="en-US" sz="1800" dirty="0" smtClean="0">
                <a:effectLst>
                  <a:outerShdw blurRad="38100" dist="38100" dir="2700000" algn="tl">
                    <a:srgbClr val="FFFFFF"/>
                  </a:outerShdw>
                </a:effectLst>
                <a:latin typeface="Times New Roman" pitchFamily="18" charset="0"/>
              </a:rPr>
              <a:t> y a les </a:t>
            </a:r>
            <a:r>
              <a:rPr lang="en-US" sz="1800" dirty="0" err="1" smtClean="0">
                <a:effectLst>
                  <a:outerShdw blurRad="38100" dist="38100" dir="2700000" algn="tl">
                    <a:srgbClr val="FFFFFF"/>
                  </a:outerShdw>
                </a:effectLst>
                <a:latin typeface="Times New Roman" pitchFamily="18" charset="0"/>
              </a:rPr>
              <a:t>emblèmes</a:t>
            </a:r>
            <a:r>
              <a:rPr lang="en-US" sz="1800" dirty="0" smtClean="0">
                <a:effectLst>
                  <a:outerShdw blurRad="38100" dist="38100" dir="2700000" algn="tl">
                    <a:srgbClr val="FFFFFF"/>
                  </a:outerShdw>
                </a:effectLst>
                <a:latin typeface="Times New Roman" pitchFamily="18" charset="0"/>
              </a:rPr>
              <a:t> …</a:t>
            </a:r>
          </a:p>
          <a:p>
            <a:pPr eaLnBrk="1" hangingPunct="1">
              <a:lnSpc>
                <a:spcPct val="80000"/>
              </a:lnSpc>
              <a:defRPr/>
            </a:pPr>
            <a:r>
              <a:rPr lang="en-US" sz="1800" dirty="0" smtClean="0">
                <a:effectLst>
                  <a:outerShdw blurRad="38100" dist="38100" dir="2700000" algn="tl">
                    <a:srgbClr val="FFFFFF"/>
                  </a:outerShdw>
                </a:effectLst>
                <a:latin typeface="Times New Roman" pitchFamily="18" charset="0"/>
              </a:rPr>
              <a:t>… de François  I-</a:t>
            </a:r>
            <a:r>
              <a:rPr lang="en-US" sz="1800" dirty="0" err="1" smtClean="0">
                <a:effectLst>
                  <a:outerShdw blurRad="38100" dist="38100" dir="2700000" algn="tl">
                    <a:srgbClr val="FFFFFF"/>
                  </a:outerShdw>
                </a:effectLst>
                <a:latin typeface="Times New Roman" pitchFamily="18" charset="0"/>
              </a:rPr>
              <a:t>er</a:t>
            </a:r>
            <a:r>
              <a:rPr lang="en-US" sz="1800" dirty="0" smtClean="0">
                <a:effectLst>
                  <a:outerShdw blurRad="38100" dist="38100" dir="2700000" algn="tl">
                    <a:srgbClr val="FFFFFF"/>
                  </a:outerShdw>
                </a:effectLst>
                <a:latin typeface="Times New Roman" pitchFamily="18" charset="0"/>
              </a:rPr>
              <a:t>.</a:t>
            </a:r>
          </a:p>
          <a:p>
            <a:pPr eaLnBrk="1" hangingPunct="1">
              <a:lnSpc>
                <a:spcPct val="80000"/>
              </a:lnSpc>
              <a:defRPr/>
            </a:pPr>
            <a:r>
              <a:rPr lang="en-US" sz="1800" dirty="0" smtClean="0">
                <a:effectLst>
                  <a:outerShdw blurRad="38100" dist="38100" dir="2700000" algn="tl">
                    <a:srgbClr val="FFFFFF"/>
                  </a:outerShdw>
                </a:effectLst>
                <a:latin typeface="Times New Roman" pitchFamily="18" charset="0"/>
              </a:rPr>
              <a:t>… de Charles IX.</a:t>
            </a:r>
          </a:p>
          <a:p>
            <a:pPr eaLnBrk="1" hangingPunct="1">
              <a:lnSpc>
                <a:spcPct val="80000"/>
              </a:lnSpc>
              <a:defRPr/>
            </a:pPr>
            <a:r>
              <a:rPr lang="en-US" sz="1800" dirty="0" smtClean="0">
                <a:effectLst>
                  <a:outerShdw blurRad="38100" dist="38100" dir="2700000" algn="tl">
                    <a:srgbClr val="FFFFFF"/>
                  </a:outerShdw>
                </a:effectLst>
                <a:latin typeface="Times New Roman" pitchFamily="18" charset="0"/>
              </a:rPr>
              <a:t>… </a:t>
            </a:r>
            <a:r>
              <a:rPr lang="en-US" sz="1800" dirty="0" err="1" smtClean="0">
                <a:effectLst>
                  <a:outerShdw blurRad="38100" dist="38100" dir="2700000" algn="tl">
                    <a:srgbClr val="FFFFFF"/>
                  </a:outerShdw>
                </a:effectLst>
                <a:latin typeface="Times New Roman" pitchFamily="18" charset="0"/>
              </a:rPr>
              <a:t>d’Henri</a:t>
            </a:r>
            <a:r>
              <a:rPr lang="en-US" sz="1800" dirty="0" smtClean="0">
                <a:effectLst>
                  <a:outerShdw blurRad="38100" dist="38100" dir="2700000" algn="tl">
                    <a:srgbClr val="FFFFFF"/>
                  </a:outerShdw>
                </a:effectLst>
                <a:latin typeface="Times New Roman" pitchFamily="18" charset="0"/>
              </a:rPr>
              <a:t> IY.</a:t>
            </a:r>
          </a:p>
          <a:p>
            <a:pPr eaLnBrk="1" hangingPunct="1">
              <a:lnSpc>
                <a:spcPct val="80000"/>
              </a:lnSpc>
              <a:buFont typeface="Wingdings" pitchFamily="2" charset="2"/>
              <a:buNone/>
              <a:defRPr/>
            </a:pPr>
            <a:r>
              <a:rPr lang="en-US" sz="1800" dirty="0" smtClean="0">
                <a:effectLst>
                  <a:outerShdw blurRad="38100" dist="38100" dir="2700000" algn="tl">
                    <a:srgbClr val="FFFFFF"/>
                  </a:outerShdw>
                </a:effectLst>
                <a:latin typeface="Times New Roman" pitchFamily="18" charset="0"/>
              </a:rPr>
              <a:t>3. “</a:t>
            </a:r>
            <a:r>
              <a:rPr lang="en-US" sz="1800" dirty="0" err="1" smtClean="0">
                <a:effectLst>
                  <a:outerShdw blurRad="38100" dist="38100" dir="2700000" algn="tl">
                    <a:srgbClr val="FFFFFF"/>
                  </a:outerShdw>
                </a:effectLst>
                <a:latin typeface="Times New Roman" pitchFamily="18" charset="0"/>
              </a:rPr>
              <a:t>Léda</a:t>
            </a:r>
            <a:r>
              <a:rPr lang="en-US" sz="1800" dirty="0" smtClean="0">
                <a:effectLst>
                  <a:outerShdw blurRad="38100" dist="38100" dir="2700000" algn="tl">
                    <a:srgbClr val="FFFFFF"/>
                  </a:outerShdw>
                </a:effectLst>
                <a:latin typeface="Times New Roman" pitchFamily="18" charset="0"/>
              </a:rPr>
              <a:t> et le </a:t>
            </a:r>
            <a:r>
              <a:rPr lang="en-US" sz="1800" dirty="0" err="1" smtClean="0">
                <a:effectLst>
                  <a:outerShdw blurRad="38100" dist="38100" dir="2700000" algn="tl">
                    <a:srgbClr val="FFFFFF"/>
                  </a:outerShdw>
                </a:effectLst>
                <a:latin typeface="Times New Roman" pitchFamily="18" charset="0"/>
              </a:rPr>
              <a:t>cygne</a:t>
            </a:r>
            <a:r>
              <a:rPr lang="en-US" sz="1800" dirty="0" smtClean="0">
                <a:effectLst>
                  <a:outerShdw blurRad="38100" dist="38100" dir="2700000" algn="tl">
                    <a:srgbClr val="FFFFFF"/>
                  </a:outerShdw>
                </a:effectLst>
                <a:latin typeface="Times New Roman" pitchFamily="18" charset="0"/>
              </a:rPr>
              <a:t>” </a:t>
            </a:r>
            <a:r>
              <a:rPr lang="en-US" sz="1800" dirty="0" err="1" smtClean="0">
                <a:effectLst>
                  <a:outerShdw blurRad="38100" dist="38100" dir="2700000" algn="tl">
                    <a:srgbClr val="FFFFFF"/>
                  </a:outerShdw>
                </a:effectLst>
                <a:latin typeface="Times New Roman" pitchFamily="18" charset="0"/>
              </a:rPr>
              <a:t>est</a:t>
            </a:r>
            <a:r>
              <a:rPr lang="en-US" sz="1800" dirty="0" smtClean="0">
                <a:effectLst>
                  <a:outerShdw blurRad="38100" dist="38100" dir="2700000" algn="tl">
                    <a:srgbClr val="FFFFFF"/>
                  </a:outerShdw>
                </a:effectLst>
                <a:latin typeface="Times New Roman" pitchFamily="18" charset="0"/>
              </a:rPr>
              <a:t> un tableau </a:t>
            </a:r>
            <a:r>
              <a:rPr lang="en-US" sz="1800" dirty="0" err="1" smtClean="0">
                <a:effectLst>
                  <a:outerShdw blurRad="38100" dist="38100" dir="2700000" algn="tl">
                    <a:srgbClr val="FFFFFF"/>
                  </a:outerShdw>
                </a:effectLst>
                <a:latin typeface="Times New Roman" pitchFamily="18" charset="0"/>
              </a:rPr>
              <a:t>disparu</a:t>
            </a:r>
            <a:r>
              <a:rPr lang="en-US" sz="1800" dirty="0" smtClean="0">
                <a:effectLst>
                  <a:outerShdw blurRad="38100" dist="38100" dir="2700000" algn="tl">
                    <a:srgbClr val="FFFFFF"/>
                  </a:outerShdw>
                </a:effectLst>
                <a:latin typeface="Times New Roman" pitchFamily="18" charset="0"/>
              </a:rPr>
              <a:t> …</a:t>
            </a:r>
          </a:p>
          <a:p>
            <a:pPr eaLnBrk="1" hangingPunct="1">
              <a:lnSpc>
                <a:spcPct val="80000"/>
              </a:lnSpc>
              <a:defRPr/>
            </a:pPr>
            <a:r>
              <a:rPr lang="en-US" sz="1800" dirty="0" smtClean="0">
                <a:effectLst>
                  <a:outerShdw blurRad="38100" dist="38100" dir="2700000" algn="tl">
                    <a:srgbClr val="FFFFFF"/>
                  </a:outerShdw>
                </a:effectLst>
                <a:latin typeface="Times New Roman" pitchFamily="18" charset="0"/>
              </a:rPr>
              <a:t>… de </a:t>
            </a:r>
            <a:r>
              <a:rPr lang="en-US" sz="1800" dirty="0" err="1" smtClean="0">
                <a:effectLst>
                  <a:outerShdw blurRad="38100" dist="38100" dir="2700000" algn="tl">
                    <a:srgbClr val="FFFFFF"/>
                  </a:outerShdw>
                </a:effectLst>
                <a:latin typeface="Times New Roman" pitchFamily="18" charset="0"/>
              </a:rPr>
              <a:t>Léonard</a:t>
            </a:r>
            <a:r>
              <a:rPr lang="en-US" sz="1800" dirty="0" smtClean="0">
                <a:effectLst>
                  <a:outerShdw blurRad="38100" dist="38100" dir="2700000" algn="tl">
                    <a:srgbClr val="FFFFFF"/>
                  </a:outerShdw>
                </a:effectLst>
                <a:latin typeface="Times New Roman" pitchFamily="18" charset="0"/>
              </a:rPr>
              <a:t> de Vinci.</a:t>
            </a:r>
          </a:p>
          <a:p>
            <a:pPr eaLnBrk="1" hangingPunct="1">
              <a:lnSpc>
                <a:spcPct val="80000"/>
              </a:lnSpc>
              <a:defRPr/>
            </a:pPr>
            <a:r>
              <a:rPr lang="en-US" sz="1800" dirty="0" smtClean="0">
                <a:effectLst>
                  <a:outerShdw blurRad="38100" dist="38100" dir="2700000" algn="tl">
                    <a:srgbClr val="FFFFFF"/>
                  </a:outerShdw>
                </a:effectLst>
                <a:latin typeface="Times New Roman" pitchFamily="18" charset="0"/>
              </a:rPr>
              <a:t>… de Michel-</a:t>
            </a:r>
            <a:r>
              <a:rPr lang="en-US" sz="1800" dirty="0" err="1" smtClean="0">
                <a:effectLst>
                  <a:outerShdw blurRad="38100" dist="38100" dir="2700000" algn="tl">
                    <a:srgbClr val="FFFFFF"/>
                  </a:outerShdw>
                </a:effectLst>
                <a:latin typeface="Times New Roman" pitchFamily="18" charset="0"/>
              </a:rPr>
              <a:t>Ange</a:t>
            </a:r>
            <a:r>
              <a:rPr lang="en-US" sz="1800" dirty="0" smtClean="0">
                <a:effectLst>
                  <a:outerShdw blurRad="38100" dist="38100" dir="2700000" algn="tl">
                    <a:srgbClr val="FFFFFF"/>
                  </a:outerShdw>
                </a:effectLst>
                <a:latin typeface="Times New Roman" pitchFamily="18" charset="0"/>
              </a:rPr>
              <a:t>.</a:t>
            </a:r>
          </a:p>
          <a:p>
            <a:pPr eaLnBrk="1" hangingPunct="1">
              <a:lnSpc>
                <a:spcPct val="80000"/>
              </a:lnSpc>
              <a:defRPr/>
            </a:pPr>
            <a:r>
              <a:rPr lang="en-US" sz="1800" dirty="0" smtClean="0">
                <a:effectLst>
                  <a:outerShdw blurRad="38100" dist="38100" dir="2700000" algn="tl">
                    <a:srgbClr val="FFFFFF"/>
                  </a:outerShdw>
                </a:effectLst>
                <a:latin typeface="Times New Roman" pitchFamily="18" charset="0"/>
              </a:rPr>
              <a:t>… de </a:t>
            </a:r>
            <a:r>
              <a:rPr lang="en-US" sz="1800" dirty="0" err="1" smtClean="0">
                <a:effectLst>
                  <a:outerShdw blurRad="38100" dist="38100" dir="2700000" algn="tl">
                    <a:srgbClr val="FFFFFF"/>
                  </a:outerShdw>
                </a:effectLst>
                <a:latin typeface="Times New Roman" pitchFamily="18" charset="0"/>
              </a:rPr>
              <a:t>Rafa</a:t>
            </a:r>
            <a:r>
              <a:rPr lang="ru-RU" sz="1800" dirty="0" smtClean="0">
                <a:effectLst>
                  <a:outerShdw blurRad="38100" dist="38100" dir="2700000" algn="tl">
                    <a:srgbClr val="FFFFFF"/>
                  </a:outerShdw>
                </a:effectLst>
                <a:latin typeface="Times New Roman" pitchFamily="18" charset="0"/>
              </a:rPr>
              <a:t>ё</a:t>
            </a:r>
            <a:r>
              <a:rPr lang="en-US" sz="1800" dirty="0" smtClean="0">
                <a:effectLst>
                  <a:outerShdw blurRad="38100" dist="38100" dir="2700000" algn="tl">
                    <a:srgbClr val="FFFFFF"/>
                  </a:outerShdw>
                </a:effectLst>
                <a:latin typeface="Times New Roman" pitchFamily="18" charset="0"/>
              </a:rPr>
              <a:t>l.</a:t>
            </a:r>
          </a:p>
          <a:p>
            <a:pPr eaLnBrk="1" hangingPunct="1">
              <a:lnSpc>
                <a:spcPct val="80000"/>
              </a:lnSpc>
              <a:buFont typeface="Wingdings" pitchFamily="2" charset="2"/>
              <a:buNone/>
              <a:defRPr/>
            </a:pPr>
            <a:r>
              <a:rPr lang="en-US" sz="1800" dirty="0" smtClean="0">
                <a:effectLst>
                  <a:outerShdw blurRad="38100" dist="38100" dir="2700000" algn="tl">
                    <a:srgbClr val="FFFFFF"/>
                  </a:outerShdw>
                </a:effectLst>
                <a:latin typeface="Times New Roman" pitchFamily="18" charset="0"/>
              </a:rPr>
              <a:t>4. Les </a:t>
            </a:r>
            <a:r>
              <a:rPr lang="en-US" sz="1800" dirty="0" err="1" smtClean="0">
                <a:effectLst>
                  <a:outerShdw blurRad="38100" dist="38100" dir="2700000" algn="tl">
                    <a:srgbClr val="FFFFFF"/>
                  </a:outerShdw>
                </a:effectLst>
                <a:latin typeface="Times New Roman" pitchFamily="18" charset="0"/>
              </a:rPr>
              <a:t>tapisseries</a:t>
            </a:r>
            <a:r>
              <a:rPr lang="en-US" sz="1800" dirty="0" smtClean="0">
                <a:effectLst>
                  <a:outerShdw blurRad="38100" dist="38100" dir="2700000" algn="tl">
                    <a:srgbClr val="FFFFFF"/>
                  </a:outerShdw>
                </a:effectLst>
                <a:latin typeface="Times New Roman" pitchFamily="18" charset="0"/>
              </a:rPr>
              <a:t> </a:t>
            </a:r>
            <a:r>
              <a:rPr lang="en-US" sz="1800" dirty="0" err="1" smtClean="0">
                <a:effectLst>
                  <a:outerShdw blurRad="38100" dist="38100" dir="2700000" algn="tl">
                    <a:srgbClr val="FFFFFF"/>
                  </a:outerShdw>
                </a:effectLst>
                <a:latin typeface="Times New Roman" pitchFamily="18" charset="0"/>
              </a:rPr>
              <a:t>mondialement</a:t>
            </a:r>
            <a:r>
              <a:rPr lang="en-US" sz="1800" dirty="0" smtClean="0">
                <a:effectLst>
                  <a:outerShdw blurRad="38100" dist="38100" dir="2700000" algn="tl">
                    <a:srgbClr val="FFFFFF"/>
                  </a:outerShdw>
                </a:effectLst>
                <a:latin typeface="Times New Roman" pitchFamily="18" charset="0"/>
              </a:rPr>
              <a:t> </a:t>
            </a:r>
            <a:r>
              <a:rPr lang="en-US" sz="1800" dirty="0" err="1" smtClean="0">
                <a:effectLst>
                  <a:outerShdw blurRad="38100" dist="38100" dir="2700000" algn="tl">
                    <a:srgbClr val="FFFFFF"/>
                  </a:outerShdw>
                </a:effectLst>
                <a:latin typeface="Times New Roman" pitchFamily="18" charset="0"/>
              </a:rPr>
              <a:t>célèbres</a:t>
            </a:r>
            <a:r>
              <a:rPr lang="en-US" sz="1800" dirty="0" smtClean="0">
                <a:effectLst>
                  <a:outerShdw blurRad="38100" dist="38100" dir="2700000" algn="tl">
                    <a:srgbClr val="FFFFFF"/>
                  </a:outerShdw>
                </a:effectLst>
                <a:latin typeface="Times New Roman" pitchFamily="18" charset="0"/>
              </a:rPr>
              <a:t>, “David et </a:t>
            </a:r>
            <a:r>
              <a:rPr lang="en-US" sz="1800" dirty="0" err="1" smtClean="0">
                <a:effectLst>
                  <a:outerShdw blurRad="38100" dist="38100" dir="2700000" algn="tl">
                    <a:srgbClr val="FFFFFF"/>
                  </a:outerShdw>
                </a:effectLst>
                <a:latin typeface="Times New Roman" pitchFamily="18" charset="0"/>
              </a:rPr>
              <a:t>Bethsabée</a:t>
            </a:r>
            <a:r>
              <a:rPr lang="en-US" sz="1800" dirty="0" smtClean="0">
                <a:effectLst>
                  <a:outerShdw blurRad="38100" dist="38100" dir="2700000" algn="tl">
                    <a:srgbClr val="FFFFFF"/>
                  </a:outerShdw>
                </a:effectLst>
                <a:latin typeface="Times New Roman" pitchFamily="18" charset="0"/>
              </a:rPr>
              <a:t>” </a:t>
            </a:r>
            <a:r>
              <a:rPr lang="en-US" sz="1800" dirty="0" err="1" smtClean="0">
                <a:effectLst>
                  <a:outerShdw blurRad="38100" dist="38100" dir="2700000" algn="tl">
                    <a:srgbClr val="FFFFFF"/>
                  </a:outerShdw>
                </a:effectLst>
                <a:latin typeface="Times New Roman" pitchFamily="18" charset="0"/>
              </a:rPr>
              <a:t>représentent</a:t>
            </a:r>
            <a:r>
              <a:rPr lang="en-US" sz="1800" dirty="0" smtClean="0">
                <a:effectLst>
                  <a:outerShdw blurRad="38100" dist="38100" dir="2700000" algn="tl">
                    <a:srgbClr val="FFFFFF"/>
                  </a:outerShdw>
                </a:effectLst>
                <a:latin typeface="Times New Roman" pitchFamily="18" charset="0"/>
              </a:rPr>
              <a:t> …</a:t>
            </a:r>
          </a:p>
          <a:p>
            <a:pPr eaLnBrk="1" hangingPunct="1">
              <a:lnSpc>
                <a:spcPct val="80000"/>
              </a:lnSpc>
              <a:defRPr/>
            </a:pPr>
            <a:r>
              <a:rPr lang="en-US" sz="1800" dirty="0" smtClean="0">
                <a:effectLst>
                  <a:outerShdw blurRad="38100" dist="38100" dir="2700000" algn="tl">
                    <a:srgbClr val="FFFFFF"/>
                  </a:outerShdw>
                </a:effectLst>
                <a:latin typeface="Times New Roman" pitchFamily="18" charset="0"/>
              </a:rPr>
              <a:t>… les </a:t>
            </a:r>
            <a:r>
              <a:rPr lang="en-US" sz="1800" dirty="0" err="1" smtClean="0">
                <a:effectLst>
                  <a:outerShdw blurRad="38100" dist="38100" dir="2700000" algn="tl">
                    <a:srgbClr val="FFFFFF"/>
                  </a:outerShdw>
                </a:effectLst>
                <a:latin typeface="Times New Roman" pitchFamily="18" charset="0"/>
              </a:rPr>
              <a:t>histoires</a:t>
            </a:r>
            <a:r>
              <a:rPr lang="en-US" sz="1800" dirty="0" smtClean="0">
                <a:effectLst>
                  <a:outerShdw blurRad="38100" dist="38100" dir="2700000" algn="tl">
                    <a:srgbClr val="FFFFFF"/>
                  </a:outerShdw>
                </a:effectLst>
                <a:latin typeface="Times New Roman" pitchFamily="18" charset="0"/>
              </a:rPr>
              <a:t> de guerre et </a:t>
            </a:r>
            <a:r>
              <a:rPr lang="en-US" sz="1800" dirty="0" err="1" smtClean="0">
                <a:effectLst>
                  <a:outerShdw blurRad="38100" dist="38100" dir="2700000" algn="tl">
                    <a:srgbClr val="FFFFFF"/>
                  </a:outerShdw>
                </a:effectLst>
                <a:latin typeface="Times New Roman" pitchFamily="18" charset="0"/>
              </a:rPr>
              <a:t>d’amitié</a:t>
            </a:r>
            <a:r>
              <a:rPr lang="en-US" sz="1800" dirty="0" smtClean="0">
                <a:effectLst>
                  <a:outerShdw blurRad="38100" dist="38100" dir="2700000" algn="tl">
                    <a:srgbClr val="FFFFFF"/>
                  </a:outerShdw>
                </a:effectLst>
                <a:latin typeface="Times New Roman" pitchFamily="18" charset="0"/>
              </a:rPr>
              <a:t>.</a:t>
            </a:r>
          </a:p>
          <a:p>
            <a:pPr eaLnBrk="1" hangingPunct="1">
              <a:lnSpc>
                <a:spcPct val="80000"/>
              </a:lnSpc>
              <a:defRPr/>
            </a:pPr>
            <a:r>
              <a:rPr lang="en-US" sz="1800" dirty="0" smtClean="0">
                <a:effectLst>
                  <a:outerShdw blurRad="38100" dist="38100" dir="2700000" algn="tl">
                    <a:srgbClr val="FFFFFF"/>
                  </a:outerShdw>
                </a:effectLst>
                <a:latin typeface="Times New Roman" pitchFamily="18" charset="0"/>
              </a:rPr>
              <a:t>… les </a:t>
            </a:r>
            <a:r>
              <a:rPr lang="en-US" sz="1800" dirty="0" err="1" smtClean="0">
                <a:effectLst>
                  <a:outerShdw blurRad="38100" dist="38100" dir="2700000" algn="tl">
                    <a:srgbClr val="FFFFFF"/>
                  </a:outerShdw>
                </a:effectLst>
                <a:latin typeface="Times New Roman" pitchFamily="18" charset="0"/>
              </a:rPr>
              <a:t>histoires</a:t>
            </a:r>
            <a:r>
              <a:rPr lang="en-US" sz="1800" dirty="0" smtClean="0">
                <a:effectLst>
                  <a:outerShdw blurRad="38100" dist="38100" dir="2700000" algn="tl">
                    <a:srgbClr val="FFFFFF"/>
                  </a:outerShdw>
                </a:effectLst>
                <a:latin typeface="Times New Roman" pitchFamily="18" charset="0"/>
              </a:rPr>
              <a:t> de </a:t>
            </a:r>
            <a:r>
              <a:rPr lang="en-US" sz="1800" dirty="0" err="1" smtClean="0">
                <a:effectLst>
                  <a:outerShdw blurRad="38100" dist="38100" dir="2700000" algn="tl">
                    <a:srgbClr val="FFFFFF"/>
                  </a:outerShdw>
                </a:effectLst>
                <a:latin typeface="Times New Roman" pitchFamily="18" charset="0"/>
              </a:rPr>
              <a:t>bataille</a:t>
            </a:r>
            <a:r>
              <a:rPr lang="en-US" sz="1800" dirty="0" smtClean="0">
                <a:effectLst>
                  <a:outerShdw blurRad="38100" dist="38100" dir="2700000" algn="tl">
                    <a:srgbClr val="FFFFFF"/>
                  </a:outerShdw>
                </a:effectLst>
                <a:latin typeface="Times New Roman" pitchFamily="18" charset="0"/>
              </a:rPr>
              <a:t>.</a:t>
            </a:r>
          </a:p>
          <a:p>
            <a:pPr eaLnBrk="1" hangingPunct="1">
              <a:lnSpc>
                <a:spcPct val="80000"/>
              </a:lnSpc>
              <a:defRPr/>
            </a:pPr>
            <a:r>
              <a:rPr lang="en-US" sz="1800" dirty="0" smtClean="0">
                <a:effectLst>
                  <a:outerShdw blurRad="38100" dist="38100" dir="2700000" algn="tl">
                    <a:srgbClr val="FFFFFF"/>
                  </a:outerShdw>
                </a:effectLst>
                <a:latin typeface="Times New Roman" pitchFamily="18" charset="0"/>
              </a:rPr>
              <a:t>… les </a:t>
            </a:r>
            <a:r>
              <a:rPr lang="en-US" sz="1800" dirty="0" err="1" smtClean="0">
                <a:effectLst>
                  <a:outerShdw blurRad="38100" dist="38100" dir="2700000" algn="tl">
                    <a:srgbClr val="FFFFFF"/>
                  </a:outerShdw>
                </a:effectLst>
                <a:latin typeface="Times New Roman" pitchFamily="18" charset="0"/>
              </a:rPr>
              <a:t>histoires</a:t>
            </a:r>
            <a:r>
              <a:rPr lang="en-US" sz="1800" dirty="0" smtClean="0">
                <a:effectLst>
                  <a:outerShdw blurRad="38100" dist="38100" dir="2700000" algn="tl">
                    <a:srgbClr val="FFFFFF"/>
                  </a:outerShdw>
                </a:effectLst>
                <a:latin typeface="Times New Roman" pitchFamily="18" charset="0"/>
              </a:rPr>
              <a:t> de guerre et d’amour.</a:t>
            </a:r>
          </a:p>
          <a:p>
            <a:pPr eaLnBrk="1" hangingPunct="1">
              <a:lnSpc>
                <a:spcPct val="80000"/>
              </a:lnSpc>
              <a:buFont typeface="Wingdings" pitchFamily="2" charset="2"/>
              <a:buNone/>
              <a:defRPr/>
            </a:pPr>
            <a:r>
              <a:rPr lang="en-US" sz="1800" dirty="0" smtClean="0">
                <a:effectLst>
                  <a:outerShdw blurRad="38100" dist="38100" dir="2700000" algn="tl">
                    <a:srgbClr val="FFFFFF"/>
                  </a:outerShdw>
                </a:effectLst>
                <a:latin typeface="Times New Roman" pitchFamily="18" charset="0"/>
              </a:rPr>
              <a:t>5. </a:t>
            </a:r>
            <a:r>
              <a:rPr lang="en-US" sz="1800" dirty="0" err="1" smtClean="0">
                <a:effectLst>
                  <a:outerShdw blurRad="38100" dist="38100" dir="2700000" algn="tl">
                    <a:srgbClr val="FFFFFF"/>
                  </a:outerShdw>
                </a:effectLst>
                <a:latin typeface="Times New Roman" pitchFamily="18" charset="0"/>
              </a:rPr>
              <a:t>Ces</a:t>
            </a:r>
            <a:r>
              <a:rPr lang="en-US" sz="1800" dirty="0" smtClean="0">
                <a:effectLst>
                  <a:outerShdw blurRad="38100" dist="38100" dir="2700000" algn="tl">
                    <a:srgbClr val="FFFFFF"/>
                  </a:outerShdw>
                </a:effectLst>
                <a:latin typeface="Times New Roman" pitchFamily="18" charset="0"/>
              </a:rPr>
              <a:t> </a:t>
            </a:r>
            <a:r>
              <a:rPr lang="en-US" sz="1800" dirty="0" err="1" smtClean="0">
                <a:effectLst>
                  <a:outerShdw blurRad="38100" dist="38100" dir="2700000" algn="tl">
                    <a:srgbClr val="FFFFFF"/>
                  </a:outerShdw>
                </a:effectLst>
                <a:latin typeface="Times New Roman" pitchFamily="18" charset="0"/>
              </a:rPr>
              <a:t>tapisseries</a:t>
            </a:r>
            <a:r>
              <a:rPr lang="en-US" sz="1800" dirty="0" smtClean="0">
                <a:effectLst>
                  <a:outerShdw blurRad="38100" dist="38100" dir="2700000" algn="tl">
                    <a:srgbClr val="FFFFFF"/>
                  </a:outerShdw>
                </a:effectLst>
                <a:latin typeface="Times New Roman" pitchFamily="18" charset="0"/>
              </a:rPr>
              <a:t> </a:t>
            </a:r>
            <a:r>
              <a:rPr lang="en-US" sz="1800" dirty="0" err="1" smtClean="0">
                <a:effectLst>
                  <a:outerShdw blurRad="38100" dist="38100" dir="2700000" algn="tl">
                    <a:srgbClr val="FFFFFF"/>
                  </a:outerShdw>
                </a:effectLst>
                <a:latin typeface="Times New Roman" pitchFamily="18" charset="0"/>
              </a:rPr>
              <a:t>sont</a:t>
            </a:r>
            <a:r>
              <a:rPr lang="en-US" sz="1800" dirty="0" smtClean="0">
                <a:effectLst>
                  <a:outerShdw blurRad="38100" dist="38100" dir="2700000" algn="tl">
                    <a:srgbClr val="FFFFFF"/>
                  </a:outerShdw>
                </a:effectLst>
                <a:latin typeface="Times New Roman" pitchFamily="18" charset="0"/>
              </a:rPr>
              <a:t> en …</a:t>
            </a:r>
          </a:p>
          <a:p>
            <a:pPr eaLnBrk="1" hangingPunct="1">
              <a:lnSpc>
                <a:spcPct val="80000"/>
              </a:lnSpc>
              <a:defRPr/>
            </a:pPr>
            <a:r>
              <a:rPr lang="en-US" sz="1800" dirty="0" smtClean="0">
                <a:effectLst>
                  <a:outerShdw blurRad="38100" dist="38100" dir="2700000" algn="tl">
                    <a:srgbClr val="FFFFFF"/>
                  </a:outerShdw>
                </a:effectLst>
                <a:latin typeface="Times New Roman" pitchFamily="18" charset="0"/>
              </a:rPr>
              <a:t>… </a:t>
            </a:r>
            <a:r>
              <a:rPr lang="en-US" sz="1800" dirty="0" err="1" smtClean="0">
                <a:effectLst>
                  <a:outerShdw blurRad="38100" dist="38100" dir="2700000" algn="tl">
                    <a:srgbClr val="FFFFFF"/>
                  </a:outerShdw>
                </a:effectLst>
                <a:latin typeface="Times New Roman" pitchFamily="18" charset="0"/>
              </a:rPr>
              <a:t>dix</a:t>
            </a:r>
            <a:r>
              <a:rPr lang="en-US" sz="1800" dirty="0" smtClean="0">
                <a:effectLst>
                  <a:outerShdw blurRad="38100" dist="38100" dir="2700000" algn="tl">
                    <a:srgbClr val="FFFFFF"/>
                  </a:outerShdw>
                </a:effectLst>
                <a:latin typeface="Times New Roman" pitchFamily="18" charset="0"/>
              </a:rPr>
              <a:t> tableaux:75m,</a:t>
            </a:r>
            <a:r>
              <a:rPr lang="ru-RU" sz="1800" dirty="0" smtClean="0">
                <a:effectLst>
                  <a:outerShdw blurRad="38100" dist="38100" dir="2700000" algn="tl">
                    <a:srgbClr val="FFFFFF"/>
                  </a:outerShdw>
                </a:effectLst>
                <a:latin typeface="Times New Roman" pitchFamily="18" charset="0"/>
              </a:rPr>
              <a:t> </a:t>
            </a:r>
            <a:r>
              <a:rPr lang="en-US" sz="1800" dirty="0" smtClean="0">
                <a:effectLst>
                  <a:outerShdw blurRad="38100" dist="38100" dir="2700000" algn="tl">
                    <a:srgbClr val="FFFFFF"/>
                  </a:outerShdw>
                </a:effectLst>
                <a:latin typeface="Times New Roman" pitchFamily="18" charset="0"/>
              </a:rPr>
              <a:t>au total.</a:t>
            </a:r>
          </a:p>
          <a:p>
            <a:pPr eaLnBrk="1" hangingPunct="1">
              <a:lnSpc>
                <a:spcPct val="80000"/>
              </a:lnSpc>
              <a:defRPr/>
            </a:pPr>
            <a:r>
              <a:rPr lang="en-US" sz="1800" dirty="0" smtClean="0">
                <a:effectLst>
                  <a:outerShdw blurRad="38100" dist="38100" dir="2700000" algn="tl">
                    <a:srgbClr val="FFFFFF"/>
                  </a:outerShdw>
                </a:effectLst>
                <a:latin typeface="Times New Roman" pitchFamily="18" charset="0"/>
              </a:rPr>
              <a:t>… </a:t>
            </a:r>
            <a:r>
              <a:rPr lang="en-US" sz="1800" dirty="0" err="1" smtClean="0">
                <a:effectLst>
                  <a:outerShdw blurRad="38100" dist="38100" dir="2700000" algn="tl">
                    <a:srgbClr val="FFFFFF"/>
                  </a:outerShdw>
                </a:effectLst>
                <a:latin typeface="Times New Roman" pitchFamily="18" charset="0"/>
              </a:rPr>
              <a:t>dix</a:t>
            </a:r>
            <a:r>
              <a:rPr lang="en-US" sz="1800" dirty="0" smtClean="0">
                <a:effectLst>
                  <a:outerShdw blurRad="38100" dist="38100" dir="2700000" algn="tl">
                    <a:srgbClr val="FFFFFF"/>
                  </a:outerShdw>
                </a:effectLst>
                <a:latin typeface="Times New Roman" pitchFamily="18" charset="0"/>
              </a:rPr>
              <a:t> tableaux:74m,</a:t>
            </a:r>
            <a:r>
              <a:rPr lang="ru-RU" sz="1800" dirty="0" smtClean="0">
                <a:effectLst>
                  <a:outerShdw blurRad="38100" dist="38100" dir="2700000" algn="tl">
                    <a:srgbClr val="FFFFFF"/>
                  </a:outerShdw>
                </a:effectLst>
                <a:latin typeface="Times New Roman" pitchFamily="18" charset="0"/>
              </a:rPr>
              <a:t> </a:t>
            </a:r>
            <a:r>
              <a:rPr lang="en-US" sz="1800" dirty="0" smtClean="0">
                <a:effectLst>
                  <a:outerShdw blurRad="38100" dist="38100" dir="2700000" algn="tl">
                    <a:srgbClr val="FFFFFF"/>
                  </a:outerShdw>
                </a:effectLst>
                <a:latin typeface="Times New Roman" pitchFamily="18" charset="0"/>
              </a:rPr>
              <a:t>au total.</a:t>
            </a:r>
          </a:p>
          <a:p>
            <a:pPr eaLnBrk="1" hangingPunct="1">
              <a:lnSpc>
                <a:spcPct val="80000"/>
              </a:lnSpc>
              <a:defRPr/>
            </a:pPr>
            <a:r>
              <a:rPr lang="en-US" sz="1800" dirty="0" smtClean="0">
                <a:effectLst>
                  <a:outerShdw blurRad="38100" dist="38100" dir="2700000" algn="tl">
                    <a:srgbClr val="FFFFFF"/>
                  </a:outerShdw>
                </a:effectLst>
                <a:latin typeface="Times New Roman" pitchFamily="18" charset="0"/>
              </a:rPr>
              <a:t>… six tableaux:75m,</a:t>
            </a:r>
            <a:r>
              <a:rPr lang="ru-RU" sz="1800" dirty="0" smtClean="0">
                <a:effectLst>
                  <a:outerShdw blurRad="38100" dist="38100" dir="2700000" algn="tl">
                    <a:srgbClr val="FFFFFF"/>
                  </a:outerShdw>
                </a:effectLst>
                <a:latin typeface="Times New Roman" pitchFamily="18" charset="0"/>
              </a:rPr>
              <a:t> </a:t>
            </a:r>
            <a:r>
              <a:rPr lang="en-US" sz="1800" dirty="0" smtClean="0">
                <a:effectLst>
                  <a:outerShdw blurRad="38100" dist="38100" dir="2700000" algn="tl">
                    <a:srgbClr val="FFFFFF"/>
                  </a:outerShdw>
                </a:effectLst>
                <a:latin typeface="Times New Roman" pitchFamily="18" charset="0"/>
              </a:rPr>
              <a:t>au total.</a:t>
            </a:r>
            <a:endParaRPr lang="ru-RU" sz="1800" dirty="0" smtClean="0">
              <a:effectLst>
                <a:outerShdw blurRad="38100" dist="38100" dir="2700000" algn="tl">
                  <a:srgbClr val="FFFFFF"/>
                </a:outerShdw>
              </a:effectLst>
              <a:latin typeface="Times New Roman" pitchFamily="18" charset="0"/>
            </a:endParaRPr>
          </a:p>
        </p:txBody>
      </p:sp>
    </p:spTree>
  </p:cSld>
  <p:clrMapOvr>
    <a:masterClrMapping/>
  </p:clrMapOvr>
  <p:transition>
    <p:randomBar dir="vert"/>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8488C4"/>
            </a:gs>
            <a:gs pos="53000">
              <a:srgbClr val="D4DEFF"/>
            </a:gs>
            <a:gs pos="83000">
              <a:srgbClr val="D4DEFF"/>
            </a:gs>
            <a:gs pos="100000">
              <a:srgbClr val="96AB94"/>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a:xfrm>
            <a:off x="457200" y="428604"/>
            <a:ext cx="8229600" cy="6429396"/>
          </a:xfrm>
        </p:spPr>
        <p:txBody>
          <a:bodyPr>
            <a:normAutofit fontScale="70000" lnSpcReduction="20000"/>
          </a:bodyPr>
          <a:lstStyle/>
          <a:p>
            <a:r>
              <a:rPr lang="ru-RU" dirty="0" smtClean="0"/>
              <a:t>Лексические и грамматические задания многих олимпиад школьников приближены к формату ЕГЭ. Грамматический тест представлял собой связный текст, требующий постановки слов, данных в скобках, в правильную форму или выбора из нескольких вариантов правильного (артикли, местоимения и т.д.). Лексические задания требовали выбора слова, подходящего к контексту; выбора эмоциональной или оценочной реплики, подходящей к ситуации; выбора слова, означающего оценку характера, поступка по описанию действия некоторого лица; толкования устойчивого словосочетания или клише.</a:t>
            </a:r>
          </a:p>
          <a:p>
            <a:r>
              <a:rPr lang="ru-RU" dirty="0" smtClean="0"/>
              <a:t>Тестовые задания предназначены для определения уровня подготовки учащихся. С помощью такого вида заданий проверяются знания лексического и грамматического материала. </a:t>
            </a:r>
          </a:p>
          <a:p>
            <a:r>
              <a:rPr lang="ru-RU" dirty="0" smtClean="0"/>
              <a:t>Проработав тот или иной материал по учебнику, можно предложить ученикам выполнить несколько тестовых заданий для проверки усвоения. Проанализировав итоги, можно перейти к другому материалу. Так, в течение учебного всего года тестовые задания позволяют провести все виды контроля: текущий, рубежный, итоговый. </a:t>
            </a:r>
            <a:endParaRPr lang="ru-RU"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Effect transition="in" filter="wipe(down)">
                                      <p:cBhvr>
                                        <p:cTn id="11" dur="500"/>
                                        <p:tgtEl>
                                          <p:spTgt spid="3">
                                            <p:txEl>
                                              <p:pRg st="1" end="1"/>
                                            </p:txEl>
                                          </p:spTgt>
                                        </p:tgtEl>
                                      </p:cBhvr>
                                    </p:animEffect>
                                  </p:childTnLst>
                                </p:cTn>
                              </p:par>
                            </p:childTnLst>
                          </p:cTn>
                        </p:par>
                        <p:par>
                          <p:cTn id="12" fill="hold">
                            <p:stCondLst>
                              <p:cond delay="1000"/>
                            </p:stCondLst>
                            <p:childTnLst>
                              <p:par>
                                <p:cTn id="13" presetID="22" presetClass="entr" presetSubtype="4" fill="hold" grpId="0" nodeType="after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wipe(down)">
                                      <p:cBhvr>
                                        <p:cTn id="15"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0.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bg2">
                <a:lumMod val="75000"/>
              </a:schemeClr>
            </a:gs>
            <a:gs pos="50000">
              <a:srgbClr val="9CB86E"/>
            </a:gs>
            <a:gs pos="100000">
              <a:srgbClr val="156B13"/>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35524" name="Rectangle 4"/>
          <p:cNvSpPr>
            <a:spLocks noGrp="1" noChangeArrowheads="1"/>
          </p:cNvSpPr>
          <p:nvPr>
            <p:ph type="title"/>
          </p:nvPr>
        </p:nvSpPr>
        <p:spPr>
          <a:xfrm>
            <a:off x="457200" y="188913"/>
            <a:ext cx="8229600" cy="1511300"/>
          </a:xfrm>
        </p:spPr>
        <p:txBody>
          <a:bodyPr>
            <a:normAutofit fontScale="90000"/>
          </a:bodyPr>
          <a:lstStyle/>
          <a:p>
            <a:pPr eaLnBrk="1" hangingPunct="1">
              <a:defRPr/>
            </a:pPr>
            <a:r>
              <a:rPr lang="en-US" sz="4800" b="1" dirty="0" smtClean="0">
                <a:ln w="24500" cmpd="dbl">
                  <a:solidFill>
                    <a:schemeClr val="accent2">
                      <a:shade val="85000"/>
                      <a:satMod val="155000"/>
                    </a:schemeClr>
                  </a:solid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outerShdw blurRad="38100" dist="38100" dir="7020000" algn="tl">
                    <a:srgbClr val="000000">
                      <a:alpha val="35000"/>
                    </a:srgbClr>
                  </a:outerShdw>
                </a:effectLst>
                <a:latin typeface="Georgia" pitchFamily="18" charset="0"/>
              </a:rPr>
              <a:t>Fran</a:t>
            </a:r>
            <a:r>
              <a:rPr lang="en-US" sz="4800" b="1" dirty="0" smtClean="0">
                <a:ln w="24500" cmpd="dbl">
                  <a:solidFill>
                    <a:schemeClr val="accent2">
                      <a:shade val="85000"/>
                      <a:satMod val="155000"/>
                    </a:schemeClr>
                  </a:solid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outerShdw blurRad="38100" dist="38100" dir="7020000" algn="tl">
                    <a:srgbClr val="000000">
                      <a:alpha val="35000"/>
                    </a:srgbClr>
                  </a:outerShdw>
                </a:effectLst>
                <a:latin typeface="Georgia" pitchFamily="18" charset="0"/>
                <a:cs typeface="Tahoma" pitchFamily="34" charset="0"/>
              </a:rPr>
              <a:t>çois Rabelais </a:t>
            </a:r>
            <a:r>
              <a:rPr lang="en-US" sz="4800" dirty="0" smtClean="0">
                <a:effectLst>
                  <a:outerShdw blurRad="38100" dist="38100" dir="2700000" algn="tl">
                    <a:srgbClr val="000000"/>
                  </a:outerShdw>
                </a:effectLst>
                <a:latin typeface="Georgia" pitchFamily="18" charset="0"/>
                <a:cs typeface="Tahoma" pitchFamily="34" charset="0"/>
              </a:rPr>
              <a:t/>
            </a:r>
            <a:br>
              <a:rPr lang="en-US" sz="4800" dirty="0" smtClean="0">
                <a:effectLst>
                  <a:outerShdw blurRad="38100" dist="38100" dir="2700000" algn="tl">
                    <a:srgbClr val="000000"/>
                  </a:outerShdw>
                </a:effectLst>
                <a:latin typeface="Georgia" pitchFamily="18" charset="0"/>
                <a:cs typeface="Tahoma" pitchFamily="34" charset="0"/>
              </a:rPr>
            </a:br>
            <a:r>
              <a:rPr lang="en-US" sz="48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Georgia" pitchFamily="18" charset="0"/>
                <a:cs typeface="Tahoma" pitchFamily="34" charset="0"/>
              </a:rPr>
              <a:t>(1490 – 1553)</a:t>
            </a:r>
            <a:endParaRPr lang="en-US" sz="4800" dirty="0" smtClean="0">
              <a:effectLst>
                <a:outerShdw blurRad="38100" dist="38100" dir="2700000" algn="tl">
                  <a:srgbClr val="000000"/>
                </a:outerShdw>
              </a:effectLst>
              <a:latin typeface="Georgia" pitchFamily="18" charset="0"/>
              <a:cs typeface="Tahoma" pitchFamily="34" charset="0"/>
            </a:endParaRPr>
          </a:p>
        </p:txBody>
      </p:sp>
      <p:pic>
        <p:nvPicPr>
          <p:cNvPr id="235525" name="Picture 5"/>
          <p:cNvPicPr>
            <a:picLocks noGrp="1" noChangeAspect="1" noChangeArrowheads="1"/>
          </p:cNvPicPr>
          <p:nvPr>
            <p:ph sz="half" idx="1"/>
          </p:nvPr>
        </p:nvPicPr>
        <p:blipFill>
          <a:blip r:embed="rId2"/>
          <a:srcRect/>
          <a:stretch>
            <a:fillRect/>
          </a:stretch>
        </p:blipFill>
        <p:spPr>
          <a:xfrm>
            <a:off x="395288" y="2060575"/>
            <a:ext cx="3811587" cy="4248150"/>
          </a:xfrm>
          <a:ln w="28575">
            <a:solidFill>
              <a:srgbClr val="454321"/>
            </a:solidFill>
          </a:ln>
        </p:spPr>
      </p:pic>
      <p:sp>
        <p:nvSpPr>
          <p:cNvPr id="235526" name="Rectangle 6"/>
          <p:cNvSpPr>
            <a:spLocks noGrp="1" noChangeArrowheads="1"/>
          </p:cNvSpPr>
          <p:nvPr>
            <p:ph type="body" sz="half" idx="2"/>
          </p:nvPr>
        </p:nvSpPr>
        <p:spPr>
          <a:xfrm>
            <a:off x="4648200" y="2349500"/>
            <a:ext cx="4038600" cy="4103688"/>
          </a:xfrm>
        </p:spPr>
        <p:txBody>
          <a:bodyPr/>
          <a:lstStyle/>
          <a:p>
            <a:pPr eaLnBrk="1" hangingPunct="1">
              <a:defRPr/>
            </a:pPr>
            <a:r>
              <a:rPr lang="en-US" sz="2800" i="1" smtClean="0">
                <a:effectLst>
                  <a:outerShdw blurRad="38100" dist="38100" dir="2700000" algn="tl">
                    <a:srgbClr val="FFFFFF"/>
                  </a:outerShdw>
                </a:effectLst>
              </a:rPr>
              <a:t>“</a:t>
            </a:r>
            <a:r>
              <a:rPr lang="ru-RU" sz="2800" b="1" i="1" smtClean="0">
                <a:effectLst>
                  <a:outerShdw blurRad="38100" dist="38100" dir="2700000" algn="tl">
                    <a:srgbClr val="FFFFFF"/>
                  </a:outerShdw>
                </a:effectLst>
                <a:latin typeface="Times New Roman" pitchFamily="18" charset="0"/>
              </a:rPr>
              <a:t>Pantagruel</a:t>
            </a:r>
            <a:r>
              <a:rPr lang="en-US" sz="2800" b="1" i="1" smtClean="0">
                <a:effectLst>
                  <a:outerShdw blurRad="38100" dist="38100" dir="2700000" algn="tl">
                    <a:srgbClr val="FFFFFF"/>
                  </a:outerShdw>
                </a:effectLst>
                <a:latin typeface="Times New Roman" pitchFamily="18" charset="0"/>
              </a:rPr>
              <a:t>” </a:t>
            </a:r>
            <a:r>
              <a:rPr lang="ru-RU" sz="2800" b="1" i="1" smtClean="0">
                <a:effectLst>
                  <a:outerShdw blurRad="38100" dist="38100" dir="2700000" algn="tl">
                    <a:srgbClr val="FFFFFF"/>
                  </a:outerShdw>
                </a:effectLst>
                <a:latin typeface="Times New Roman" pitchFamily="18" charset="0"/>
              </a:rPr>
              <a:t>(1532)</a:t>
            </a:r>
            <a:r>
              <a:rPr lang="en-US" sz="2800" b="1" i="1" smtClean="0">
                <a:effectLst>
                  <a:outerShdw blurRad="38100" dist="38100" dir="2700000" algn="tl">
                    <a:srgbClr val="FFFFFF"/>
                  </a:outerShdw>
                </a:effectLst>
                <a:latin typeface="Times New Roman" pitchFamily="18" charset="0"/>
              </a:rPr>
              <a:t>.</a:t>
            </a:r>
            <a:r>
              <a:rPr lang="ru-RU" sz="2800" b="1" i="1" smtClean="0">
                <a:effectLst>
                  <a:outerShdw blurRad="38100" dist="38100" dir="2700000" algn="tl">
                    <a:srgbClr val="FFFFFF"/>
                  </a:outerShdw>
                </a:effectLst>
                <a:latin typeface="Times New Roman" pitchFamily="18" charset="0"/>
              </a:rPr>
              <a:t> </a:t>
            </a:r>
          </a:p>
          <a:p>
            <a:pPr eaLnBrk="1" hangingPunct="1">
              <a:defRPr/>
            </a:pPr>
            <a:r>
              <a:rPr lang="en-US" sz="2800" b="1" i="1" smtClean="0">
                <a:effectLst>
                  <a:outerShdw blurRad="38100" dist="38100" dir="2700000" algn="tl">
                    <a:srgbClr val="FFFFFF"/>
                  </a:outerShdw>
                </a:effectLst>
                <a:latin typeface="Times New Roman" pitchFamily="18" charset="0"/>
              </a:rPr>
              <a:t>“</a:t>
            </a:r>
            <a:r>
              <a:rPr lang="ru-RU" sz="2800" b="1" i="1" smtClean="0">
                <a:effectLst>
                  <a:outerShdw blurRad="38100" dist="38100" dir="2700000" algn="tl">
                    <a:srgbClr val="FFFFFF"/>
                  </a:outerShdw>
                </a:effectLst>
                <a:latin typeface="Times New Roman" pitchFamily="18" charset="0"/>
              </a:rPr>
              <a:t>Gargantua</a:t>
            </a:r>
            <a:r>
              <a:rPr lang="en-US" sz="2800" b="1" i="1" smtClean="0">
                <a:effectLst>
                  <a:outerShdw blurRad="38100" dist="38100" dir="2700000" algn="tl">
                    <a:srgbClr val="FFFFFF"/>
                  </a:outerShdw>
                </a:effectLst>
                <a:latin typeface="Times New Roman" pitchFamily="18" charset="0"/>
              </a:rPr>
              <a:t>”</a:t>
            </a:r>
            <a:r>
              <a:rPr lang="ru-RU" sz="2800" b="1" i="1" smtClean="0">
                <a:effectLst>
                  <a:outerShdw blurRad="38100" dist="38100" dir="2700000" algn="tl">
                    <a:srgbClr val="FFFFFF"/>
                  </a:outerShdw>
                </a:effectLst>
                <a:latin typeface="Times New Roman" pitchFamily="18" charset="0"/>
              </a:rPr>
              <a:t> (1534)</a:t>
            </a:r>
            <a:r>
              <a:rPr lang="en-US" sz="2800" b="1" i="1" smtClean="0">
                <a:effectLst>
                  <a:outerShdw blurRad="38100" dist="38100" dir="2700000" algn="tl">
                    <a:srgbClr val="FFFFFF"/>
                  </a:outerShdw>
                </a:effectLst>
                <a:latin typeface="Times New Roman" pitchFamily="18" charset="0"/>
              </a:rPr>
              <a:t>.</a:t>
            </a:r>
            <a:r>
              <a:rPr lang="ru-RU" sz="2800" b="1" i="1" smtClean="0">
                <a:effectLst>
                  <a:outerShdw blurRad="38100" dist="38100" dir="2700000" algn="tl">
                    <a:srgbClr val="FFFFFF"/>
                  </a:outerShdw>
                </a:effectLst>
                <a:latin typeface="Times New Roman" pitchFamily="18" charset="0"/>
              </a:rPr>
              <a:t> </a:t>
            </a:r>
          </a:p>
          <a:p>
            <a:pPr eaLnBrk="1" hangingPunct="1">
              <a:defRPr/>
            </a:pPr>
            <a:r>
              <a:rPr lang="en-US" sz="2800" b="1" i="1" smtClean="0">
                <a:effectLst>
                  <a:outerShdw blurRad="38100" dist="38100" dir="2700000" algn="tl">
                    <a:srgbClr val="FFFFFF"/>
                  </a:outerShdw>
                </a:effectLst>
                <a:latin typeface="Times New Roman" pitchFamily="18" charset="0"/>
              </a:rPr>
              <a:t>“</a:t>
            </a:r>
            <a:r>
              <a:rPr lang="ru-RU" sz="2800" b="1" i="1" smtClean="0">
                <a:effectLst>
                  <a:outerShdw blurRad="38100" dist="38100" dir="2700000" algn="tl">
                    <a:srgbClr val="FFFFFF"/>
                  </a:outerShdw>
                </a:effectLst>
                <a:latin typeface="Times New Roman" pitchFamily="18" charset="0"/>
              </a:rPr>
              <a:t>Le Tiers Livre</a:t>
            </a:r>
            <a:r>
              <a:rPr lang="en-US" sz="2800" b="1" i="1" smtClean="0">
                <a:effectLst>
                  <a:outerShdw blurRad="38100" dist="38100" dir="2700000" algn="tl">
                    <a:srgbClr val="FFFFFF"/>
                  </a:outerShdw>
                </a:effectLst>
                <a:latin typeface="Times New Roman" pitchFamily="18" charset="0"/>
              </a:rPr>
              <a:t>” </a:t>
            </a:r>
            <a:r>
              <a:rPr lang="ru-RU" sz="2800" b="1" i="1" smtClean="0">
                <a:effectLst>
                  <a:outerShdw blurRad="38100" dist="38100" dir="2700000" algn="tl">
                    <a:srgbClr val="FFFFFF"/>
                  </a:outerShdw>
                </a:effectLst>
                <a:latin typeface="Times New Roman" pitchFamily="18" charset="0"/>
              </a:rPr>
              <a:t>(1546)</a:t>
            </a:r>
            <a:r>
              <a:rPr lang="en-US" sz="2800" b="1" i="1" smtClean="0">
                <a:effectLst>
                  <a:outerShdw blurRad="38100" dist="38100" dir="2700000" algn="tl">
                    <a:srgbClr val="FFFFFF"/>
                  </a:outerShdw>
                </a:effectLst>
                <a:latin typeface="Times New Roman" pitchFamily="18" charset="0"/>
              </a:rPr>
              <a:t>.</a:t>
            </a:r>
            <a:r>
              <a:rPr lang="ru-RU" sz="2800" b="1" i="1" smtClean="0">
                <a:effectLst>
                  <a:outerShdw blurRad="38100" dist="38100" dir="2700000" algn="tl">
                    <a:srgbClr val="FFFFFF"/>
                  </a:outerShdw>
                </a:effectLst>
                <a:latin typeface="Times New Roman" pitchFamily="18" charset="0"/>
              </a:rPr>
              <a:t> </a:t>
            </a:r>
          </a:p>
          <a:p>
            <a:pPr eaLnBrk="1" hangingPunct="1">
              <a:defRPr/>
            </a:pPr>
            <a:r>
              <a:rPr lang="en-US" sz="2800" b="1" i="1" smtClean="0">
                <a:effectLst>
                  <a:outerShdw blurRad="38100" dist="38100" dir="2700000" algn="tl">
                    <a:srgbClr val="FFFFFF"/>
                  </a:outerShdw>
                </a:effectLst>
                <a:latin typeface="Times New Roman" pitchFamily="18" charset="0"/>
              </a:rPr>
              <a:t>“</a:t>
            </a:r>
            <a:r>
              <a:rPr lang="ru-RU" sz="2800" b="1" i="1" smtClean="0">
                <a:effectLst>
                  <a:outerShdw blurRad="38100" dist="38100" dir="2700000" algn="tl">
                    <a:srgbClr val="FFFFFF"/>
                  </a:outerShdw>
                </a:effectLst>
                <a:latin typeface="Times New Roman" pitchFamily="18" charset="0"/>
              </a:rPr>
              <a:t>Le Quart Livre</a:t>
            </a:r>
            <a:r>
              <a:rPr lang="en-US" sz="2800" b="1" i="1" smtClean="0">
                <a:effectLst>
                  <a:outerShdw blurRad="38100" dist="38100" dir="2700000" algn="tl">
                    <a:srgbClr val="FFFFFF"/>
                  </a:outerShdw>
                </a:effectLst>
                <a:latin typeface="Times New Roman" pitchFamily="18" charset="0"/>
              </a:rPr>
              <a:t>” </a:t>
            </a:r>
            <a:r>
              <a:rPr lang="ru-RU" sz="2800" b="1" i="1" smtClean="0">
                <a:effectLst>
                  <a:outerShdw blurRad="38100" dist="38100" dir="2700000" algn="tl">
                    <a:srgbClr val="FFFFFF"/>
                  </a:outerShdw>
                </a:effectLst>
                <a:latin typeface="Times New Roman" pitchFamily="18" charset="0"/>
              </a:rPr>
              <a:t>(1552)</a:t>
            </a:r>
            <a:r>
              <a:rPr lang="en-US" sz="2800" b="1" i="1" smtClean="0">
                <a:effectLst>
                  <a:outerShdw blurRad="38100" dist="38100" dir="2700000" algn="tl">
                    <a:srgbClr val="FFFFFF"/>
                  </a:outerShdw>
                </a:effectLst>
                <a:latin typeface="Times New Roman" pitchFamily="18" charset="0"/>
              </a:rPr>
              <a:t>.</a:t>
            </a:r>
            <a:r>
              <a:rPr lang="ru-RU" sz="2800" b="1" i="1" smtClean="0">
                <a:effectLst>
                  <a:outerShdw blurRad="38100" dist="38100" dir="2700000" algn="tl">
                    <a:srgbClr val="FFFFFF"/>
                  </a:outerShdw>
                </a:effectLst>
                <a:latin typeface="Times New Roman" pitchFamily="18" charset="0"/>
              </a:rPr>
              <a:t> </a:t>
            </a:r>
          </a:p>
          <a:p>
            <a:pPr eaLnBrk="1" hangingPunct="1">
              <a:defRPr/>
            </a:pPr>
            <a:r>
              <a:rPr lang="en-US" sz="2800" b="1" i="1" smtClean="0">
                <a:effectLst>
                  <a:outerShdw blurRad="38100" dist="38100" dir="2700000" algn="tl">
                    <a:srgbClr val="FFFFFF"/>
                  </a:outerShdw>
                </a:effectLst>
                <a:latin typeface="Times New Roman" pitchFamily="18" charset="0"/>
              </a:rPr>
              <a:t>“</a:t>
            </a:r>
            <a:r>
              <a:rPr lang="ru-RU" sz="2800" b="1" i="1" smtClean="0">
                <a:effectLst>
                  <a:outerShdw blurRad="38100" dist="38100" dir="2700000" algn="tl">
                    <a:srgbClr val="FFFFFF"/>
                  </a:outerShdw>
                </a:effectLst>
                <a:latin typeface="Times New Roman" pitchFamily="18" charset="0"/>
              </a:rPr>
              <a:t>Le Cinquième Liv</a:t>
            </a:r>
            <a:r>
              <a:rPr lang="en-US" sz="2800" b="1" i="1" smtClean="0">
                <a:effectLst>
                  <a:outerShdw blurRad="38100" dist="38100" dir="2700000" algn="tl">
                    <a:srgbClr val="FFFFFF"/>
                  </a:outerShdw>
                </a:effectLst>
                <a:latin typeface="Times New Roman" pitchFamily="18" charset="0"/>
              </a:rPr>
              <a:t>re” </a:t>
            </a:r>
            <a:r>
              <a:rPr lang="ru-RU" sz="2800" b="1" i="1" smtClean="0">
                <a:effectLst>
                  <a:outerShdw blurRad="38100" dist="38100" dir="2700000" algn="tl">
                    <a:srgbClr val="FFFFFF"/>
                  </a:outerShdw>
                </a:effectLst>
                <a:latin typeface="Times New Roman" pitchFamily="18" charset="0"/>
              </a:rPr>
              <a:t>(1564</a:t>
            </a:r>
            <a:r>
              <a:rPr lang="en-US" sz="2800" b="1" i="1" smtClean="0">
                <a:effectLst>
                  <a:outerShdw blurRad="38100" dist="38100" dir="2700000" algn="tl">
                    <a:srgbClr val="FFFFFF"/>
                  </a:outerShdw>
                </a:effectLst>
                <a:latin typeface="Times New Roman" pitchFamily="18" charset="0"/>
              </a:rPr>
              <a:t>).</a:t>
            </a:r>
            <a:r>
              <a:rPr lang="ru-RU" sz="2800" b="1" i="1" smtClean="0">
                <a:effectLst>
                  <a:outerShdw blurRad="38100" dist="38100" dir="2700000" algn="tl">
                    <a:srgbClr val="FFFFFF"/>
                  </a:outerShdw>
                </a:effectLst>
                <a:latin typeface="Times New Roman" pitchFamily="18" charset="0"/>
              </a:rPr>
              <a:t>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6" fill="hold" grpId="0" nodeType="afterEffect">
                                  <p:stCondLst>
                                    <p:cond delay="0"/>
                                  </p:stCondLst>
                                  <p:childTnLst>
                                    <p:set>
                                      <p:cBhvr>
                                        <p:cTn id="6" dur="1" fill="hold">
                                          <p:stCondLst>
                                            <p:cond delay="0"/>
                                          </p:stCondLst>
                                        </p:cTn>
                                        <p:tgtEl>
                                          <p:spTgt spid="235525"/>
                                        </p:tgtEl>
                                        <p:attrNameLst>
                                          <p:attrName>style.visibility</p:attrName>
                                        </p:attrNameLst>
                                      </p:cBhvr>
                                      <p:to>
                                        <p:strVal val="visible"/>
                                      </p:to>
                                    </p:set>
                                    <p:animEffect transition="in" filter="barn(inHorizontal)">
                                      <p:cBhvr>
                                        <p:cTn id="7" dur="1000"/>
                                        <p:tgtEl>
                                          <p:spTgt spid="235525"/>
                                        </p:tgtEl>
                                      </p:cBhvr>
                                    </p:animEffect>
                                  </p:childTnLst>
                                </p:cTn>
                              </p:par>
                              <p:par>
                                <p:cTn id="8" presetID="55" presetClass="entr" presetSubtype="0" fill="hold" grpId="1" nodeType="withEffect">
                                  <p:stCondLst>
                                    <p:cond delay="0"/>
                                  </p:stCondLst>
                                  <p:childTnLst>
                                    <p:set>
                                      <p:cBhvr>
                                        <p:cTn id="9" dur="1" fill="hold">
                                          <p:stCondLst>
                                            <p:cond delay="0"/>
                                          </p:stCondLst>
                                        </p:cTn>
                                        <p:tgtEl>
                                          <p:spTgt spid="235524"/>
                                        </p:tgtEl>
                                        <p:attrNameLst>
                                          <p:attrName>style.visibility</p:attrName>
                                        </p:attrNameLst>
                                      </p:cBhvr>
                                      <p:to>
                                        <p:strVal val="visible"/>
                                      </p:to>
                                    </p:set>
                                    <p:anim calcmode="lin" valueType="num">
                                      <p:cBhvr>
                                        <p:cTn id="10" dur="1000" fill="hold"/>
                                        <p:tgtEl>
                                          <p:spTgt spid="235524"/>
                                        </p:tgtEl>
                                        <p:attrNameLst>
                                          <p:attrName>ppt_w</p:attrName>
                                        </p:attrNameLst>
                                      </p:cBhvr>
                                      <p:tavLst>
                                        <p:tav tm="0">
                                          <p:val>
                                            <p:strVal val="#ppt_w*0.70"/>
                                          </p:val>
                                        </p:tav>
                                        <p:tav tm="100000">
                                          <p:val>
                                            <p:strVal val="#ppt_w"/>
                                          </p:val>
                                        </p:tav>
                                      </p:tavLst>
                                    </p:anim>
                                    <p:anim calcmode="lin" valueType="num">
                                      <p:cBhvr>
                                        <p:cTn id="11" dur="1000" fill="hold"/>
                                        <p:tgtEl>
                                          <p:spTgt spid="235524"/>
                                        </p:tgtEl>
                                        <p:attrNameLst>
                                          <p:attrName>ppt_h</p:attrName>
                                        </p:attrNameLst>
                                      </p:cBhvr>
                                      <p:tavLst>
                                        <p:tav tm="0">
                                          <p:val>
                                            <p:strVal val="#ppt_h"/>
                                          </p:val>
                                        </p:tav>
                                        <p:tav tm="100000">
                                          <p:val>
                                            <p:strVal val="#ppt_h"/>
                                          </p:val>
                                        </p:tav>
                                      </p:tavLst>
                                    </p:anim>
                                    <p:animEffect transition="in" filter="fade">
                                      <p:cBhvr>
                                        <p:cTn id="12" dur="1000"/>
                                        <p:tgtEl>
                                          <p:spTgt spid="2355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5524" grpId="1"/>
      <p:bldP spid="235525"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bg>
      <p:bgPr>
        <a:gradFill>
          <a:gsLst>
            <a:gs pos="0">
              <a:schemeClr val="bg2">
                <a:lumMod val="75000"/>
              </a:schemeClr>
            </a:gs>
            <a:gs pos="50000">
              <a:srgbClr val="9CB86E"/>
            </a:gs>
            <a:gs pos="100000">
              <a:srgbClr val="156B13"/>
            </a:gs>
          </a:gsLst>
          <a:path path="circle">
            <a:fillToRect l="100000" t="100000"/>
          </a:path>
        </a:gradFill>
        <a:effectLst/>
      </p:bgPr>
    </p:bg>
    <p:spTree>
      <p:nvGrpSpPr>
        <p:cNvPr id="1" name=""/>
        <p:cNvGrpSpPr/>
        <p:nvPr/>
      </p:nvGrpSpPr>
      <p:grpSpPr>
        <a:xfrm>
          <a:off x="0" y="0"/>
          <a:ext cx="0" cy="0"/>
          <a:chOff x="0" y="0"/>
          <a:chExt cx="0" cy="0"/>
        </a:xfrm>
      </p:grpSpPr>
      <p:sp>
        <p:nvSpPr>
          <p:cNvPr id="237570" name="Rectangle 2"/>
          <p:cNvSpPr>
            <a:spLocks noGrp="1" noChangeArrowheads="1"/>
          </p:cNvSpPr>
          <p:nvPr>
            <p:ph type="title"/>
          </p:nvPr>
        </p:nvSpPr>
        <p:spPr>
          <a:xfrm>
            <a:off x="457200" y="620713"/>
            <a:ext cx="8218488" cy="1008062"/>
          </a:xfrm>
        </p:spPr>
        <p:txBody>
          <a:bodyPr>
            <a:normAutofit fontScale="90000"/>
            <a:scene3d>
              <a:camera prst="orthographicFront"/>
              <a:lightRig rig="glow" dir="tl">
                <a:rot lat="0" lon="0" rev="5400000"/>
              </a:lightRig>
            </a:scene3d>
            <a:sp3d contourW="12700">
              <a:bevelT w="25400" h="25400"/>
              <a:contourClr>
                <a:schemeClr val="accent6">
                  <a:shade val="73000"/>
                </a:schemeClr>
              </a:contourClr>
            </a:sp3d>
          </a:bodyPr>
          <a:lstStyle/>
          <a:p>
            <a:pPr eaLnBrk="1" hangingPunct="1">
              <a:defRPr/>
            </a:pPr>
            <a:r>
              <a:rPr lang="fr-FR" sz="4000" b="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glow rad="139700">
                    <a:schemeClr val="accent4">
                      <a:satMod val="175000"/>
                      <a:alpha val="40000"/>
                    </a:schemeClr>
                  </a:glow>
                  <a:outerShdw blurRad="80000" dist="40000" dir="5040000" algn="tl">
                    <a:srgbClr val="000000">
                      <a:alpha val="30000"/>
                    </a:srgbClr>
                  </a:outerShdw>
                </a:effectLst>
                <a:latin typeface="Georgia" pitchFamily="18" charset="0"/>
              </a:rPr>
              <a:t>Les citations de François Rabelais.</a:t>
            </a:r>
            <a:r>
              <a:rPr lang="fr-FR" sz="4000" b="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latin typeface="Georgia" pitchFamily="18" charset="0"/>
              </a:rPr>
              <a:t/>
            </a:r>
            <a:br>
              <a:rPr lang="fr-FR" sz="4000" b="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latin typeface="Georgia" pitchFamily="18" charset="0"/>
              </a:rPr>
            </a:br>
            <a:endParaRPr lang="ru-RU" sz="4000" b="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latin typeface="Georgia" pitchFamily="18" charset="0"/>
            </a:endParaRPr>
          </a:p>
        </p:txBody>
      </p:sp>
      <p:sp>
        <p:nvSpPr>
          <p:cNvPr id="237571" name="Rectangle 3"/>
          <p:cNvSpPr>
            <a:spLocks noGrp="1" noChangeArrowheads="1"/>
          </p:cNvSpPr>
          <p:nvPr>
            <p:ph type="body" idx="1"/>
          </p:nvPr>
        </p:nvSpPr>
        <p:spPr>
          <a:xfrm>
            <a:off x="250825" y="1700213"/>
            <a:ext cx="8893175" cy="5157787"/>
          </a:xfrm>
        </p:spPr>
        <p:txBody>
          <a:bodyPr/>
          <a:lstStyle/>
          <a:p>
            <a:pPr eaLnBrk="1" hangingPunct="1">
              <a:lnSpc>
                <a:spcPct val="80000"/>
              </a:lnSpc>
              <a:buFont typeface="Wingdings" pitchFamily="2" charset="2"/>
              <a:buNone/>
              <a:defRPr/>
            </a:pPr>
            <a:r>
              <a:rPr lang="fr-FR" sz="1800" b="1" dirty="0" smtClean="0">
                <a:effectLst>
                  <a:outerShdw blurRad="38100" dist="38100" dir="2700000" algn="tl">
                    <a:srgbClr val="FFFFFF"/>
                  </a:outerShdw>
                </a:effectLst>
              </a:rPr>
              <a:t>Trouvez les équivalents russes et assossiez-les aux citations françaises</a:t>
            </a:r>
            <a:r>
              <a:rPr lang="fr-FR" sz="1800" dirty="0" smtClean="0">
                <a:effectLst>
                  <a:outerShdw blurRad="38100" dist="38100" dir="2700000" algn="tl">
                    <a:srgbClr val="FFFFFF"/>
                  </a:outerShdw>
                </a:effectLst>
              </a:rPr>
              <a:t>:</a:t>
            </a:r>
          </a:p>
          <a:p>
            <a:pPr eaLnBrk="1" hangingPunct="1">
              <a:lnSpc>
                <a:spcPct val="80000"/>
              </a:lnSpc>
              <a:buFont typeface="Wingdings" pitchFamily="2" charset="2"/>
              <a:buNone/>
              <a:defRPr/>
            </a:pPr>
            <a:endParaRPr lang="fr-FR" sz="1800" dirty="0" smtClean="0">
              <a:effectLst>
                <a:outerShdw blurRad="38100" dist="38100" dir="2700000" algn="tl">
                  <a:srgbClr val="FFFFFF"/>
                </a:outerShdw>
              </a:effectLst>
            </a:endParaRPr>
          </a:p>
          <a:p>
            <a:pPr eaLnBrk="1" hangingPunct="1">
              <a:lnSpc>
                <a:spcPct val="80000"/>
              </a:lnSpc>
              <a:buFont typeface="Wingdings" pitchFamily="2" charset="2"/>
              <a:buNone/>
              <a:defRPr/>
            </a:pPr>
            <a:r>
              <a:rPr lang="en-US" sz="1600" b="1" dirty="0" smtClean="0">
                <a:effectLst>
                  <a:outerShdw blurRad="38100" dist="38100" dir="2700000" algn="tl">
                    <a:srgbClr val="FFFFFF"/>
                  </a:outerShdw>
                </a:effectLst>
                <a:latin typeface="Times New Roman" pitchFamily="18" charset="0"/>
              </a:rPr>
              <a:t>1) </a:t>
            </a:r>
            <a:r>
              <a:rPr lang="ru-RU" sz="1800" b="1" dirty="0" err="1" smtClean="0">
                <a:effectLst>
                  <a:outerShdw blurRad="38100" dist="38100" dir="2700000" algn="tl">
                    <a:srgbClr val="FFFFFF"/>
                  </a:outerShdw>
                </a:effectLst>
                <a:latin typeface="Times New Roman" pitchFamily="18" charset="0"/>
              </a:rPr>
              <a:t>L'appétit</a:t>
            </a:r>
            <a:r>
              <a:rPr lang="ru-RU" sz="1800" b="1" dirty="0" smtClean="0">
                <a:effectLst>
                  <a:outerShdw blurRad="38100" dist="38100" dir="2700000" algn="tl">
                    <a:srgbClr val="FFFFFF"/>
                  </a:outerShdw>
                </a:effectLst>
                <a:latin typeface="Times New Roman" pitchFamily="18" charset="0"/>
              </a:rPr>
              <a:t> </a:t>
            </a:r>
            <a:r>
              <a:rPr lang="ru-RU" sz="1800" b="1" dirty="0" err="1" smtClean="0">
                <a:effectLst>
                  <a:outerShdw blurRad="38100" dist="38100" dir="2700000" algn="tl">
                    <a:srgbClr val="FFFFFF"/>
                  </a:outerShdw>
                </a:effectLst>
                <a:latin typeface="Times New Roman" pitchFamily="18" charset="0"/>
              </a:rPr>
              <a:t>vient</a:t>
            </a:r>
            <a:r>
              <a:rPr lang="ru-RU" sz="1800" b="1" dirty="0" smtClean="0">
                <a:effectLst>
                  <a:outerShdw blurRad="38100" dist="38100" dir="2700000" algn="tl">
                    <a:srgbClr val="FFFFFF"/>
                  </a:outerShdw>
                </a:effectLst>
                <a:latin typeface="Times New Roman" pitchFamily="18" charset="0"/>
              </a:rPr>
              <a:t> </a:t>
            </a:r>
            <a:r>
              <a:rPr lang="ru-RU" sz="1800" b="1" dirty="0" err="1" smtClean="0">
                <a:effectLst>
                  <a:outerShdw blurRad="38100" dist="38100" dir="2700000" algn="tl">
                    <a:srgbClr val="FFFFFF"/>
                  </a:outerShdw>
                </a:effectLst>
                <a:latin typeface="Times New Roman" pitchFamily="18" charset="0"/>
              </a:rPr>
              <a:t>en</a:t>
            </a:r>
            <a:r>
              <a:rPr lang="ru-RU" sz="1800" b="1" dirty="0" smtClean="0">
                <a:effectLst>
                  <a:outerShdw blurRad="38100" dist="38100" dir="2700000" algn="tl">
                    <a:srgbClr val="FFFFFF"/>
                  </a:outerShdw>
                </a:effectLst>
                <a:latin typeface="Times New Roman" pitchFamily="18" charset="0"/>
              </a:rPr>
              <a:t> </a:t>
            </a:r>
            <a:r>
              <a:rPr lang="ru-RU" sz="1800" b="1" dirty="0" err="1" smtClean="0">
                <a:effectLst>
                  <a:outerShdw blurRad="38100" dist="38100" dir="2700000" algn="tl">
                    <a:srgbClr val="FFFFFF"/>
                  </a:outerShdw>
                </a:effectLst>
                <a:latin typeface="Times New Roman" pitchFamily="18" charset="0"/>
              </a:rPr>
              <a:t>mangeant</a:t>
            </a:r>
            <a:r>
              <a:rPr lang="en-US" sz="1800" b="1" dirty="0" smtClean="0">
                <a:effectLst>
                  <a:outerShdw blurRad="38100" dist="38100" dir="2700000" algn="tl">
                    <a:srgbClr val="FFFFFF"/>
                  </a:outerShdw>
                </a:effectLst>
                <a:latin typeface="Times New Roman" pitchFamily="18" charset="0"/>
              </a:rPr>
              <a:t>.</a:t>
            </a:r>
            <a:endParaRPr lang="fr-FR" sz="1800" b="1" dirty="0" smtClean="0">
              <a:effectLst>
                <a:outerShdw blurRad="38100" dist="38100" dir="2700000" algn="tl">
                  <a:srgbClr val="FFFFFF"/>
                </a:outerShdw>
              </a:effectLst>
              <a:latin typeface="Times New Roman" pitchFamily="18" charset="0"/>
            </a:endParaRPr>
          </a:p>
          <a:p>
            <a:pPr eaLnBrk="1" hangingPunct="1">
              <a:lnSpc>
                <a:spcPct val="80000"/>
              </a:lnSpc>
              <a:buFont typeface="Wingdings" pitchFamily="2" charset="2"/>
              <a:buNone/>
              <a:defRPr/>
            </a:pPr>
            <a:r>
              <a:rPr lang="fr-FR" sz="1800" b="1" dirty="0" smtClean="0">
                <a:effectLst>
                  <a:outerShdw blurRad="38100" dist="38100" dir="2700000" algn="tl">
                    <a:srgbClr val="FFFFFF"/>
                  </a:outerShdw>
                </a:effectLst>
                <a:latin typeface="Times New Roman" pitchFamily="18" charset="0"/>
              </a:rPr>
              <a:t>2) Un malheur ne vient jamais seul.</a:t>
            </a:r>
          </a:p>
          <a:p>
            <a:pPr eaLnBrk="1" hangingPunct="1">
              <a:lnSpc>
                <a:spcPct val="80000"/>
              </a:lnSpc>
              <a:buFont typeface="Wingdings" pitchFamily="2" charset="2"/>
              <a:buNone/>
              <a:defRPr/>
            </a:pPr>
            <a:r>
              <a:rPr lang="fr-FR" sz="1800" b="1" dirty="0" smtClean="0">
                <a:effectLst>
                  <a:outerShdw blurRad="38100" dist="38100" dir="2700000" algn="tl">
                    <a:srgbClr val="FFFFFF"/>
                  </a:outerShdw>
                </a:effectLst>
                <a:latin typeface="Times New Roman" pitchFamily="18" charset="0"/>
              </a:rPr>
              <a:t>3) Rire est le propre de l’homme.</a:t>
            </a:r>
          </a:p>
          <a:p>
            <a:pPr eaLnBrk="1" hangingPunct="1">
              <a:lnSpc>
                <a:spcPct val="80000"/>
              </a:lnSpc>
              <a:buFont typeface="Wingdings" pitchFamily="2" charset="2"/>
              <a:buNone/>
              <a:defRPr/>
            </a:pPr>
            <a:r>
              <a:rPr lang="fr-FR" sz="1800" b="1" dirty="0" smtClean="0">
                <a:effectLst>
                  <a:outerShdw blurRad="38100" dist="38100" dir="2700000" algn="tl">
                    <a:srgbClr val="FFFFFF"/>
                  </a:outerShdw>
                </a:effectLst>
                <a:latin typeface="Times New Roman" pitchFamily="18" charset="0"/>
              </a:rPr>
              <a:t>4) Tout vient à point à qui peut attendre.</a:t>
            </a:r>
          </a:p>
          <a:p>
            <a:pPr eaLnBrk="1" hangingPunct="1">
              <a:lnSpc>
                <a:spcPct val="80000"/>
              </a:lnSpc>
              <a:buFont typeface="Wingdings" pitchFamily="2" charset="2"/>
              <a:buNone/>
              <a:defRPr/>
            </a:pPr>
            <a:r>
              <a:rPr lang="fr-FR" sz="1800" b="1" dirty="0" smtClean="0">
                <a:effectLst>
                  <a:outerShdw blurRad="38100" dist="38100" dir="2700000" algn="tl">
                    <a:srgbClr val="FFFFFF"/>
                  </a:outerShdw>
                </a:effectLst>
                <a:latin typeface="Times New Roman" pitchFamily="18" charset="0"/>
              </a:rPr>
              <a:t>5) Ignorance est mère de tous les maux.</a:t>
            </a:r>
          </a:p>
          <a:p>
            <a:pPr eaLnBrk="1" hangingPunct="1">
              <a:lnSpc>
                <a:spcPct val="80000"/>
              </a:lnSpc>
              <a:buFont typeface="Wingdings" pitchFamily="2" charset="2"/>
              <a:buNone/>
              <a:defRPr/>
            </a:pPr>
            <a:r>
              <a:rPr lang="fr-FR" sz="1800" b="1" dirty="0" smtClean="0">
                <a:effectLst>
                  <a:outerShdw blurRad="38100" dist="38100" dir="2700000" algn="tl">
                    <a:srgbClr val="FFFFFF"/>
                  </a:outerShdw>
                </a:effectLst>
                <a:latin typeface="Times New Roman" pitchFamily="18" charset="0"/>
              </a:rPr>
              <a:t>6) Le temps mûrit toute chose; par le temps toutes choses viennent en évidence; le temps est père de la vérité.</a:t>
            </a:r>
          </a:p>
          <a:p>
            <a:pPr eaLnBrk="1" hangingPunct="1">
              <a:lnSpc>
                <a:spcPct val="80000"/>
              </a:lnSpc>
              <a:buFont typeface="Wingdings" pitchFamily="2" charset="2"/>
              <a:buNone/>
              <a:defRPr/>
            </a:pPr>
            <a:r>
              <a:rPr lang="fr-FR" sz="1800" b="1" dirty="0" smtClean="0">
                <a:effectLst>
                  <a:outerShdw blurRad="38100" dist="38100" dir="2700000" algn="tl">
                    <a:srgbClr val="FFFFFF"/>
                  </a:outerShdw>
                </a:effectLst>
                <a:latin typeface="Times New Roman" pitchFamily="18" charset="0"/>
              </a:rPr>
              <a:t>7) Science sans coscience n’est qu’une ruine d’ </a:t>
            </a:r>
            <a:r>
              <a:rPr lang="en-US" sz="1800" b="1" dirty="0" smtClean="0">
                <a:effectLst>
                  <a:outerShdw blurRad="38100" dist="38100" dir="2700000" algn="tl">
                    <a:srgbClr val="FFFFFF"/>
                  </a:outerShdw>
                </a:effectLst>
                <a:latin typeface="Times New Roman" pitchFamily="18" charset="0"/>
                <a:cs typeface="Times New Roman" pitchFamily="18" charset="0"/>
              </a:rPr>
              <a:t>â</a:t>
            </a:r>
            <a:r>
              <a:rPr lang="fr-FR" sz="1800" b="1" dirty="0" smtClean="0">
                <a:effectLst>
                  <a:outerShdw blurRad="38100" dist="38100" dir="2700000" algn="tl">
                    <a:srgbClr val="FFFFFF"/>
                  </a:outerShdw>
                </a:effectLst>
                <a:latin typeface="Times New Roman" pitchFamily="18" charset="0"/>
              </a:rPr>
              <a:t>me.</a:t>
            </a:r>
          </a:p>
          <a:p>
            <a:pPr eaLnBrk="1" hangingPunct="1">
              <a:lnSpc>
                <a:spcPct val="80000"/>
              </a:lnSpc>
              <a:buFont typeface="Wingdings" pitchFamily="2" charset="2"/>
              <a:buNone/>
              <a:defRPr/>
            </a:pPr>
            <a:endParaRPr lang="ru-RU" sz="1800" b="1" dirty="0" smtClean="0">
              <a:effectLst>
                <a:outerShdw blurRad="38100" dist="38100" dir="2700000" algn="tl">
                  <a:srgbClr val="FFFFFF"/>
                </a:outerShdw>
              </a:effectLst>
              <a:latin typeface="Times New Roman" pitchFamily="18" charset="0"/>
            </a:endParaRPr>
          </a:p>
          <a:p>
            <a:pPr eaLnBrk="1" hangingPunct="1">
              <a:lnSpc>
                <a:spcPct val="80000"/>
              </a:lnSpc>
              <a:buFont typeface="Wingdings" pitchFamily="2" charset="2"/>
              <a:buNone/>
              <a:defRPr/>
            </a:pPr>
            <a:r>
              <a:rPr lang="ru-RU" sz="1800" b="1" dirty="0" smtClean="0">
                <a:effectLst>
                  <a:outerShdw blurRad="38100" dist="38100" dir="2700000" algn="tl">
                    <a:srgbClr val="FFFFFF"/>
                  </a:outerShdw>
                </a:effectLst>
                <a:latin typeface="Times New Roman" pitchFamily="18" charset="0"/>
              </a:rPr>
              <a:t>А)  Смех – сущность человека</a:t>
            </a:r>
            <a:r>
              <a:rPr lang="en-US" sz="1800" b="1" dirty="0" smtClean="0">
                <a:effectLst>
                  <a:outerShdw blurRad="38100" dist="38100" dir="2700000" algn="tl">
                    <a:srgbClr val="FFFFFF"/>
                  </a:outerShdw>
                </a:effectLst>
                <a:latin typeface="Times New Roman" pitchFamily="18" charset="0"/>
              </a:rPr>
              <a:t>.</a:t>
            </a:r>
            <a:endParaRPr lang="fr-FR" sz="1800" b="1" dirty="0" smtClean="0">
              <a:effectLst>
                <a:outerShdw blurRad="38100" dist="38100" dir="2700000" algn="tl">
                  <a:srgbClr val="FFFFFF"/>
                </a:outerShdw>
              </a:effectLst>
              <a:latin typeface="Times New Roman" pitchFamily="18" charset="0"/>
            </a:endParaRPr>
          </a:p>
          <a:p>
            <a:pPr eaLnBrk="1" hangingPunct="1">
              <a:lnSpc>
                <a:spcPct val="80000"/>
              </a:lnSpc>
              <a:buFont typeface="Wingdings" pitchFamily="2" charset="2"/>
              <a:buNone/>
              <a:defRPr/>
            </a:pPr>
            <a:r>
              <a:rPr lang="fr-FR" sz="1800" b="1" dirty="0" smtClean="0">
                <a:effectLst>
                  <a:outerShdw blurRad="38100" dist="38100" dir="2700000" algn="tl">
                    <a:srgbClr val="FFFFFF"/>
                  </a:outerShdw>
                </a:effectLst>
                <a:latin typeface="Times New Roman" pitchFamily="18" charset="0"/>
              </a:rPr>
              <a:t>B</a:t>
            </a:r>
            <a:r>
              <a:rPr lang="ru-RU" sz="1800" b="1" dirty="0" smtClean="0">
                <a:effectLst>
                  <a:outerShdw blurRad="38100" dist="38100" dir="2700000" algn="tl">
                    <a:srgbClr val="FFFFFF"/>
                  </a:outerShdw>
                </a:effectLst>
                <a:latin typeface="Times New Roman" pitchFamily="18" charset="0"/>
              </a:rPr>
              <a:t>)  Беда никогда не приходит одна</a:t>
            </a:r>
            <a:r>
              <a:rPr lang="en-US" sz="1800" b="1" dirty="0" smtClean="0">
                <a:effectLst>
                  <a:outerShdw blurRad="38100" dist="38100" dir="2700000" algn="tl">
                    <a:srgbClr val="FFFFFF"/>
                  </a:outerShdw>
                </a:effectLst>
                <a:latin typeface="Times New Roman" pitchFamily="18" charset="0"/>
              </a:rPr>
              <a:t>.</a:t>
            </a:r>
            <a:endParaRPr lang="fr-FR" sz="1800" b="1" dirty="0" smtClean="0">
              <a:effectLst>
                <a:outerShdw blurRad="38100" dist="38100" dir="2700000" algn="tl">
                  <a:srgbClr val="FFFFFF"/>
                </a:outerShdw>
              </a:effectLst>
              <a:latin typeface="Times New Roman" pitchFamily="18" charset="0"/>
            </a:endParaRPr>
          </a:p>
          <a:p>
            <a:pPr eaLnBrk="1" hangingPunct="1">
              <a:lnSpc>
                <a:spcPct val="80000"/>
              </a:lnSpc>
              <a:buFont typeface="Wingdings" pitchFamily="2" charset="2"/>
              <a:buNone/>
              <a:defRPr/>
            </a:pPr>
            <a:r>
              <a:rPr lang="fr-FR" sz="1800" b="1" dirty="0" smtClean="0">
                <a:effectLst>
                  <a:outerShdw blurRad="38100" dist="38100" dir="2700000" algn="tl">
                    <a:srgbClr val="FFFFFF"/>
                  </a:outerShdw>
                </a:effectLst>
                <a:latin typeface="Times New Roman" pitchFamily="18" charset="0"/>
              </a:rPr>
              <a:t>C</a:t>
            </a:r>
            <a:r>
              <a:rPr lang="ru-RU" sz="1800" b="1" dirty="0" smtClean="0">
                <a:effectLst>
                  <a:outerShdw blurRad="38100" dist="38100" dir="2700000" algn="tl">
                    <a:srgbClr val="FFFFFF"/>
                  </a:outerShdw>
                </a:effectLst>
                <a:latin typeface="Times New Roman" pitchFamily="18" charset="0"/>
              </a:rPr>
              <a:t>)  Невежество – мать всех пороков</a:t>
            </a:r>
            <a:r>
              <a:rPr lang="en-US" sz="1800" b="1" dirty="0" smtClean="0">
                <a:effectLst>
                  <a:outerShdw blurRad="38100" dist="38100" dir="2700000" algn="tl">
                    <a:srgbClr val="FFFFFF"/>
                  </a:outerShdw>
                </a:effectLst>
                <a:latin typeface="Times New Roman" pitchFamily="18" charset="0"/>
              </a:rPr>
              <a:t>.</a:t>
            </a:r>
            <a:endParaRPr lang="fr-FR" sz="1800" b="1" dirty="0" smtClean="0">
              <a:effectLst>
                <a:outerShdw blurRad="38100" dist="38100" dir="2700000" algn="tl">
                  <a:srgbClr val="FFFFFF"/>
                </a:outerShdw>
              </a:effectLst>
              <a:latin typeface="Times New Roman" pitchFamily="18" charset="0"/>
            </a:endParaRPr>
          </a:p>
          <a:p>
            <a:pPr eaLnBrk="1" hangingPunct="1">
              <a:lnSpc>
                <a:spcPct val="80000"/>
              </a:lnSpc>
              <a:buFont typeface="Wingdings" pitchFamily="2" charset="2"/>
              <a:buNone/>
              <a:defRPr/>
            </a:pPr>
            <a:r>
              <a:rPr lang="fr-FR" sz="1800" b="1" dirty="0" smtClean="0">
                <a:effectLst>
                  <a:outerShdw blurRad="38100" dist="38100" dir="2700000" algn="tl">
                    <a:srgbClr val="FFFFFF"/>
                  </a:outerShdw>
                </a:effectLst>
                <a:latin typeface="Times New Roman" pitchFamily="18" charset="0"/>
              </a:rPr>
              <a:t>D</a:t>
            </a:r>
            <a:r>
              <a:rPr lang="ru-RU" sz="1800" b="1" dirty="0" smtClean="0">
                <a:effectLst>
                  <a:outerShdw blurRad="38100" dist="38100" dir="2700000" algn="tl">
                    <a:srgbClr val="FFFFFF"/>
                  </a:outerShdw>
                </a:effectLst>
                <a:latin typeface="Times New Roman" pitchFamily="18" charset="0"/>
              </a:rPr>
              <a:t>)  Кто обладает терпением, может достичь всего</a:t>
            </a:r>
            <a:r>
              <a:rPr lang="en-US" sz="1800" b="1" dirty="0" smtClean="0">
                <a:effectLst>
                  <a:outerShdw blurRad="38100" dist="38100" dir="2700000" algn="tl">
                    <a:srgbClr val="FFFFFF"/>
                  </a:outerShdw>
                </a:effectLst>
                <a:latin typeface="Times New Roman" pitchFamily="18" charset="0"/>
              </a:rPr>
              <a:t>.</a:t>
            </a:r>
            <a:endParaRPr lang="fr-FR" sz="1800" b="1" dirty="0" smtClean="0">
              <a:effectLst>
                <a:outerShdw blurRad="38100" dist="38100" dir="2700000" algn="tl">
                  <a:srgbClr val="FFFFFF"/>
                </a:outerShdw>
              </a:effectLst>
              <a:latin typeface="Times New Roman" pitchFamily="18" charset="0"/>
            </a:endParaRPr>
          </a:p>
          <a:p>
            <a:pPr eaLnBrk="1" hangingPunct="1">
              <a:lnSpc>
                <a:spcPct val="80000"/>
              </a:lnSpc>
              <a:buFont typeface="Wingdings" pitchFamily="2" charset="2"/>
              <a:buNone/>
              <a:defRPr/>
            </a:pPr>
            <a:r>
              <a:rPr lang="fr-FR" sz="1800" b="1" dirty="0" smtClean="0">
                <a:effectLst>
                  <a:outerShdw blurRad="38100" dist="38100" dir="2700000" algn="tl">
                    <a:srgbClr val="FFFFFF"/>
                  </a:outerShdw>
                </a:effectLst>
                <a:latin typeface="Times New Roman" pitchFamily="18" charset="0"/>
              </a:rPr>
              <a:t>E</a:t>
            </a:r>
            <a:r>
              <a:rPr lang="ru-RU" sz="1800" b="1" dirty="0" smtClean="0">
                <a:effectLst>
                  <a:outerShdw blurRad="38100" dist="38100" dir="2700000" algn="tl">
                    <a:srgbClr val="FFFFFF"/>
                  </a:outerShdw>
                </a:effectLst>
                <a:latin typeface="Times New Roman" pitchFamily="18" charset="0"/>
              </a:rPr>
              <a:t>)   Аппетит приходит во время еды</a:t>
            </a:r>
            <a:r>
              <a:rPr lang="en-US" sz="1800" b="1" dirty="0" smtClean="0">
                <a:effectLst>
                  <a:outerShdw blurRad="38100" dist="38100" dir="2700000" algn="tl">
                    <a:srgbClr val="FFFFFF"/>
                  </a:outerShdw>
                </a:effectLst>
                <a:latin typeface="Times New Roman" pitchFamily="18" charset="0"/>
              </a:rPr>
              <a:t>.</a:t>
            </a:r>
            <a:r>
              <a:rPr lang="ru-RU" sz="1800" b="1" dirty="0" smtClean="0">
                <a:effectLst>
                  <a:outerShdw blurRad="38100" dist="38100" dir="2700000" algn="tl">
                    <a:srgbClr val="FFFFFF"/>
                  </a:outerShdw>
                </a:effectLst>
                <a:latin typeface="Times New Roman" pitchFamily="18" charset="0"/>
              </a:rPr>
              <a:t>  </a:t>
            </a:r>
            <a:endParaRPr lang="fr-FR" sz="1800" b="1" dirty="0" smtClean="0">
              <a:effectLst>
                <a:outerShdw blurRad="38100" dist="38100" dir="2700000" algn="tl">
                  <a:srgbClr val="FFFFFF"/>
                </a:outerShdw>
              </a:effectLst>
              <a:latin typeface="Times New Roman" pitchFamily="18" charset="0"/>
            </a:endParaRPr>
          </a:p>
          <a:p>
            <a:pPr eaLnBrk="1" hangingPunct="1">
              <a:lnSpc>
                <a:spcPct val="80000"/>
              </a:lnSpc>
              <a:buFont typeface="Wingdings" pitchFamily="2" charset="2"/>
              <a:buNone/>
              <a:defRPr/>
            </a:pPr>
            <a:r>
              <a:rPr lang="fr-FR" sz="1800" b="1" dirty="0" smtClean="0">
                <a:effectLst>
                  <a:outerShdw blurRad="38100" dist="38100" dir="2700000" algn="tl">
                    <a:srgbClr val="FFFFFF"/>
                  </a:outerShdw>
                </a:effectLst>
                <a:latin typeface="Times New Roman" pitchFamily="18" charset="0"/>
              </a:rPr>
              <a:t>F</a:t>
            </a:r>
            <a:r>
              <a:rPr lang="ru-RU" sz="1800" b="1" dirty="0" smtClean="0">
                <a:effectLst>
                  <a:outerShdw blurRad="38100" dist="38100" dir="2700000" algn="tl">
                    <a:srgbClr val="FFFFFF"/>
                  </a:outerShdw>
                </a:effectLst>
                <a:latin typeface="Times New Roman" pitchFamily="18" charset="0"/>
              </a:rPr>
              <a:t>)  Знание без сознания это только разрушение души</a:t>
            </a:r>
            <a:r>
              <a:rPr lang="en-US" sz="1800" b="1" dirty="0" smtClean="0">
                <a:effectLst>
                  <a:outerShdw blurRad="38100" dist="38100" dir="2700000" algn="tl">
                    <a:srgbClr val="FFFFFF"/>
                  </a:outerShdw>
                </a:effectLst>
                <a:latin typeface="Times New Roman" pitchFamily="18" charset="0"/>
              </a:rPr>
              <a:t>.</a:t>
            </a:r>
            <a:endParaRPr lang="fr-FR" sz="1800" b="1" dirty="0" smtClean="0">
              <a:effectLst>
                <a:outerShdw blurRad="38100" dist="38100" dir="2700000" algn="tl">
                  <a:srgbClr val="FFFFFF"/>
                </a:outerShdw>
              </a:effectLst>
              <a:latin typeface="Times New Roman" pitchFamily="18" charset="0"/>
            </a:endParaRPr>
          </a:p>
          <a:p>
            <a:pPr eaLnBrk="1" hangingPunct="1">
              <a:lnSpc>
                <a:spcPct val="80000"/>
              </a:lnSpc>
              <a:buFont typeface="Wingdings" pitchFamily="2" charset="2"/>
              <a:buNone/>
              <a:defRPr/>
            </a:pPr>
            <a:r>
              <a:rPr lang="fr-FR" sz="1800" b="1" dirty="0" smtClean="0">
                <a:effectLst>
                  <a:outerShdw blurRad="38100" dist="38100" dir="2700000" algn="tl">
                    <a:srgbClr val="FFFFFF"/>
                  </a:outerShdw>
                </a:effectLst>
                <a:latin typeface="Times New Roman" pitchFamily="18" charset="0"/>
              </a:rPr>
              <a:t>G</a:t>
            </a:r>
            <a:r>
              <a:rPr lang="ru-RU" sz="1800" b="1" dirty="0" smtClean="0">
                <a:effectLst>
                  <a:outerShdw blurRad="38100" dist="38100" dir="2700000" algn="tl">
                    <a:srgbClr val="FFFFFF"/>
                  </a:outerShdw>
                </a:effectLst>
                <a:latin typeface="Times New Roman" pitchFamily="18" charset="0"/>
              </a:rPr>
              <a:t>)  Время покажет; время  все расставит по своим местам; время –</a:t>
            </a:r>
            <a:r>
              <a:rPr lang="en-US" sz="1800" b="1" dirty="0" smtClean="0">
                <a:effectLst>
                  <a:outerShdw blurRad="38100" dist="38100" dir="2700000" algn="tl">
                    <a:srgbClr val="FFFFFF"/>
                  </a:outerShdw>
                </a:effectLst>
                <a:latin typeface="Times New Roman" pitchFamily="18" charset="0"/>
              </a:rPr>
              <a:t> </a:t>
            </a:r>
            <a:r>
              <a:rPr lang="ru-RU" sz="1800" b="1" dirty="0" smtClean="0">
                <a:effectLst>
                  <a:outerShdw blurRad="38100" dist="38100" dir="2700000" algn="tl">
                    <a:srgbClr val="FFFFFF"/>
                  </a:outerShdw>
                </a:effectLst>
                <a:latin typeface="Times New Roman" pitchFamily="18" charset="0"/>
              </a:rPr>
              <a:t>отец истины</a:t>
            </a:r>
            <a:r>
              <a:rPr lang="en-US" sz="1800" b="1" dirty="0" smtClean="0">
                <a:effectLst>
                  <a:outerShdw blurRad="38100" dist="38100" dir="2700000" algn="tl">
                    <a:srgbClr val="FFFFFF"/>
                  </a:outerShdw>
                </a:effectLst>
                <a:latin typeface="Times New Roman" pitchFamily="18" charset="0"/>
              </a:rPr>
              <a:t>.</a:t>
            </a:r>
            <a:endParaRPr lang="ru-RU" sz="1800" b="1" dirty="0" smtClean="0">
              <a:effectLst>
                <a:outerShdw blurRad="38100" dist="38100" dir="2700000" algn="tl">
                  <a:srgbClr val="FFFFFF"/>
                </a:outerShdw>
              </a:effectLst>
              <a:latin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37570"/>
                                        </p:tgtEl>
                                        <p:attrNameLst>
                                          <p:attrName>style.visibility</p:attrName>
                                        </p:attrNameLst>
                                      </p:cBhvr>
                                      <p:to>
                                        <p:strVal val="visible"/>
                                      </p:to>
                                    </p:set>
                                    <p:animEffect transition="in" filter="wipe(left)">
                                      <p:cBhvr>
                                        <p:cTn id="7" dur="1000"/>
                                        <p:tgtEl>
                                          <p:spTgt spid="23757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7570" grpId="0"/>
    </p:bldLst>
  </p:timing>
</p:sld>
</file>

<file path=ppt/slides/slide22.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6">
                <a:lumMod val="60000"/>
                <a:lumOff val="40000"/>
              </a:schemeClr>
            </a:gs>
            <a:gs pos="53000">
              <a:srgbClr val="D4DEFF"/>
            </a:gs>
            <a:gs pos="83000">
              <a:srgbClr val="D4DEFF"/>
            </a:gs>
            <a:gs pos="100000">
              <a:srgbClr val="96AB94"/>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31428" name="Rectangle 4"/>
          <p:cNvSpPr>
            <a:spLocks noGrp="1" noChangeArrowheads="1"/>
          </p:cNvSpPr>
          <p:nvPr>
            <p:ph type="title"/>
          </p:nvPr>
        </p:nvSpPr>
        <p:spPr/>
        <p:txBody>
          <a:bodyPr>
            <a:normAutofit fontScale="90000"/>
          </a:bodyPr>
          <a:lstStyle/>
          <a:p>
            <a:pPr eaLnBrk="1" hangingPunct="1">
              <a:defRPr/>
            </a:pPr>
            <a:r>
              <a:rPr lang="en-US" sz="48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Georgia" pitchFamily="18" charset="0"/>
              </a:rPr>
              <a:t>Joachim du Bellay</a:t>
            </a:r>
            <a:r>
              <a:rPr lang="en-US" sz="4800" dirty="0" smtClean="0">
                <a:effectLst>
                  <a:outerShdw blurRad="38100" dist="38100" dir="2700000" algn="tl">
                    <a:srgbClr val="000000"/>
                  </a:outerShdw>
                </a:effectLst>
                <a:latin typeface="Georgia" pitchFamily="18" charset="0"/>
              </a:rPr>
              <a:t/>
            </a:r>
            <a:br>
              <a:rPr lang="en-US" sz="4800" dirty="0" smtClean="0">
                <a:effectLst>
                  <a:outerShdw blurRad="38100" dist="38100" dir="2700000" algn="tl">
                    <a:srgbClr val="000000"/>
                  </a:outerShdw>
                </a:effectLst>
                <a:latin typeface="Georgia" pitchFamily="18" charset="0"/>
              </a:rPr>
            </a:br>
            <a:r>
              <a:rPr lang="en-US" sz="48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Georgia" pitchFamily="18" charset="0"/>
              </a:rPr>
              <a:t>(1524 – 1560)</a:t>
            </a:r>
            <a:endParaRPr lang="ru-RU" sz="4800" dirty="0" smtClean="0">
              <a:effectLst>
                <a:outerShdw blurRad="38100" dist="38100" dir="2700000" algn="tl">
                  <a:srgbClr val="000000"/>
                </a:outerShdw>
              </a:effectLst>
              <a:latin typeface="Georgia" pitchFamily="18" charset="0"/>
            </a:endParaRPr>
          </a:p>
        </p:txBody>
      </p:sp>
      <p:sp>
        <p:nvSpPr>
          <p:cNvPr id="9219" name="Text Box 6"/>
          <p:cNvSpPr txBox="1">
            <a:spLocks noChangeArrowheads="1"/>
          </p:cNvSpPr>
          <p:nvPr/>
        </p:nvSpPr>
        <p:spPr bwMode="auto">
          <a:xfrm>
            <a:off x="3851275" y="2205038"/>
            <a:ext cx="5292725" cy="4581525"/>
          </a:xfrm>
          <a:prstGeom prst="rect">
            <a:avLst/>
          </a:prstGeom>
          <a:noFill/>
          <a:ln w="9525">
            <a:noFill/>
            <a:miter lim="800000"/>
            <a:headEnd/>
            <a:tailEnd/>
          </a:ln>
        </p:spPr>
        <p:txBody>
          <a:bodyPr>
            <a:spAutoFit/>
          </a:bodyPr>
          <a:lstStyle/>
          <a:p>
            <a:pPr>
              <a:lnSpc>
                <a:spcPct val="150000"/>
              </a:lnSpc>
              <a:spcBef>
                <a:spcPct val="50000"/>
              </a:spcBef>
              <a:buFontTx/>
              <a:buChar char="•"/>
            </a:pPr>
            <a:r>
              <a:rPr lang="en-US"/>
              <a:t> </a:t>
            </a:r>
            <a:r>
              <a:rPr lang="en-US" sz="2400" i="1">
                <a:latin typeface="Times New Roman" pitchFamily="18" charset="0"/>
              </a:rPr>
              <a:t> </a:t>
            </a:r>
            <a:r>
              <a:rPr lang="en-US" sz="2800" b="1" i="1">
                <a:latin typeface="Times New Roman" pitchFamily="18" charset="0"/>
              </a:rPr>
              <a:t>“</a:t>
            </a:r>
            <a:r>
              <a:rPr lang="ru-RU" sz="2800" b="1" i="1">
                <a:latin typeface="Times New Roman" pitchFamily="18" charset="0"/>
              </a:rPr>
              <a:t>L'Olive</a:t>
            </a:r>
            <a:r>
              <a:rPr lang="en-US" sz="2800" b="1" i="1">
                <a:latin typeface="Times New Roman" pitchFamily="18" charset="0"/>
              </a:rPr>
              <a:t>” </a:t>
            </a:r>
            <a:r>
              <a:rPr lang="ru-RU" sz="2800" b="1" i="1">
                <a:latin typeface="Times New Roman" pitchFamily="18" charset="0"/>
              </a:rPr>
              <a:t>(1549</a:t>
            </a:r>
            <a:r>
              <a:rPr lang="en-US" sz="2800" b="1" i="1">
                <a:latin typeface="Times New Roman" pitchFamily="18" charset="0"/>
              </a:rPr>
              <a:t>).</a:t>
            </a:r>
          </a:p>
          <a:p>
            <a:pPr>
              <a:lnSpc>
                <a:spcPct val="150000"/>
              </a:lnSpc>
              <a:buFontTx/>
              <a:buChar char="•"/>
            </a:pPr>
            <a:r>
              <a:rPr lang="en-US" sz="2800" b="1" i="1">
                <a:latin typeface="Times New Roman" pitchFamily="18" charset="0"/>
              </a:rPr>
              <a:t> “</a:t>
            </a:r>
            <a:r>
              <a:rPr lang="ru-RU" sz="2800" b="1" i="1">
                <a:latin typeface="Times New Roman" pitchFamily="18" charset="0"/>
              </a:rPr>
              <a:t>Divers Jeux Rustiques</a:t>
            </a:r>
            <a:r>
              <a:rPr lang="en-US" sz="2800" b="1" i="1">
                <a:latin typeface="Times New Roman" pitchFamily="18" charset="0"/>
              </a:rPr>
              <a:t>”</a:t>
            </a:r>
            <a:r>
              <a:rPr lang="ru-RU" sz="2800" b="1">
                <a:latin typeface="Times New Roman" pitchFamily="18" charset="0"/>
              </a:rPr>
              <a:t> </a:t>
            </a:r>
            <a:r>
              <a:rPr lang="ru-RU" sz="2800" b="1" i="1">
                <a:latin typeface="Times New Roman" pitchFamily="18" charset="0"/>
              </a:rPr>
              <a:t>(1558</a:t>
            </a:r>
            <a:r>
              <a:rPr lang="en-US" sz="2800" b="1" i="1">
                <a:latin typeface="Times New Roman" pitchFamily="18" charset="0"/>
              </a:rPr>
              <a:t>).</a:t>
            </a:r>
            <a:endParaRPr lang="ru-RU" sz="2800" b="1" i="1">
              <a:latin typeface="Times New Roman" pitchFamily="18" charset="0"/>
            </a:endParaRPr>
          </a:p>
          <a:p>
            <a:pPr>
              <a:lnSpc>
                <a:spcPct val="150000"/>
              </a:lnSpc>
              <a:buFontTx/>
              <a:buChar char="•"/>
            </a:pPr>
            <a:r>
              <a:rPr lang="en-US" sz="2800" b="1" i="1">
                <a:latin typeface="Times New Roman" pitchFamily="18" charset="0"/>
              </a:rPr>
              <a:t> “</a:t>
            </a:r>
            <a:r>
              <a:rPr lang="ru-RU" sz="2800" b="1" i="1">
                <a:latin typeface="Times New Roman" pitchFamily="18" charset="0"/>
              </a:rPr>
              <a:t>Les Regrets</a:t>
            </a:r>
            <a:r>
              <a:rPr lang="en-US" sz="2800" b="1" i="1">
                <a:latin typeface="Times New Roman" pitchFamily="18" charset="0"/>
              </a:rPr>
              <a:t>” </a:t>
            </a:r>
            <a:r>
              <a:rPr lang="ru-RU" sz="2800" b="1" i="1">
                <a:latin typeface="Times New Roman" pitchFamily="18" charset="0"/>
              </a:rPr>
              <a:t>(1558</a:t>
            </a:r>
            <a:r>
              <a:rPr lang="en-US" sz="2800" b="1" i="1">
                <a:latin typeface="Times New Roman" pitchFamily="18" charset="0"/>
              </a:rPr>
              <a:t>).</a:t>
            </a:r>
            <a:endParaRPr lang="ru-RU" sz="2800" b="1" i="1">
              <a:latin typeface="Times New Roman" pitchFamily="18" charset="0"/>
            </a:endParaRPr>
          </a:p>
          <a:p>
            <a:pPr>
              <a:lnSpc>
                <a:spcPct val="150000"/>
              </a:lnSpc>
              <a:buFontTx/>
              <a:buChar char="•"/>
            </a:pPr>
            <a:r>
              <a:rPr lang="en-US" sz="2800" b="1" i="1">
                <a:latin typeface="Times New Roman" pitchFamily="18" charset="0"/>
              </a:rPr>
              <a:t> “</a:t>
            </a:r>
            <a:r>
              <a:rPr lang="ru-RU" sz="2800" b="1" i="1">
                <a:latin typeface="Times New Roman" pitchFamily="18" charset="0"/>
              </a:rPr>
              <a:t>Les Antiquités de Rome</a:t>
            </a:r>
            <a:r>
              <a:rPr lang="en-US" sz="2800" b="1" i="1">
                <a:latin typeface="Times New Roman" pitchFamily="18" charset="0"/>
              </a:rPr>
              <a:t>”</a:t>
            </a:r>
            <a:r>
              <a:rPr lang="ru-RU" sz="2800" b="1" i="1">
                <a:latin typeface="Times New Roman" pitchFamily="18" charset="0"/>
              </a:rPr>
              <a:t>(1558</a:t>
            </a:r>
            <a:r>
              <a:rPr lang="en-US" sz="2800" b="1" i="1">
                <a:latin typeface="Times New Roman" pitchFamily="18" charset="0"/>
              </a:rPr>
              <a:t>).</a:t>
            </a:r>
            <a:r>
              <a:rPr lang="ru-RU" sz="2800" b="1">
                <a:latin typeface="Times New Roman" pitchFamily="18" charset="0"/>
              </a:rPr>
              <a:t> </a:t>
            </a:r>
          </a:p>
          <a:p>
            <a:pPr>
              <a:lnSpc>
                <a:spcPct val="150000"/>
              </a:lnSpc>
              <a:buFontTx/>
              <a:buChar char="•"/>
            </a:pPr>
            <a:r>
              <a:rPr lang="en-US" sz="2800" b="1" i="1">
                <a:latin typeface="Times New Roman" pitchFamily="18" charset="0"/>
              </a:rPr>
              <a:t> “</a:t>
            </a:r>
            <a:r>
              <a:rPr lang="ru-RU" sz="2800" b="1" i="1">
                <a:latin typeface="Times New Roman" pitchFamily="18" charset="0"/>
              </a:rPr>
              <a:t>Poésies latines</a:t>
            </a:r>
            <a:r>
              <a:rPr lang="en-US" sz="2800" b="1">
                <a:latin typeface="Times New Roman" pitchFamily="18" charset="0"/>
              </a:rPr>
              <a:t>”</a:t>
            </a:r>
            <a:r>
              <a:rPr lang="ru-RU" sz="2800" b="1">
                <a:latin typeface="Times New Roman" pitchFamily="18" charset="0"/>
              </a:rPr>
              <a:t> </a:t>
            </a:r>
            <a:r>
              <a:rPr lang="ru-RU" sz="2800" b="1" i="1">
                <a:latin typeface="Times New Roman" pitchFamily="18" charset="0"/>
              </a:rPr>
              <a:t>(1558</a:t>
            </a:r>
            <a:r>
              <a:rPr lang="en-US" sz="2800" b="1" i="1">
                <a:latin typeface="Times New Roman" pitchFamily="18" charset="0"/>
              </a:rPr>
              <a:t>).</a:t>
            </a:r>
            <a:endParaRPr lang="ru-RU" sz="2800" b="1" i="1">
              <a:latin typeface="Times New Roman" pitchFamily="18" charset="0"/>
            </a:endParaRPr>
          </a:p>
          <a:p>
            <a:pPr>
              <a:lnSpc>
                <a:spcPct val="150000"/>
              </a:lnSpc>
              <a:buFontTx/>
              <a:buChar char="•"/>
            </a:pPr>
            <a:r>
              <a:rPr lang="en-US" sz="2800" b="1" i="1">
                <a:latin typeface="Times New Roman" pitchFamily="18" charset="0"/>
              </a:rPr>
              <a:t> “</a:t>
            </a:r>
            <a:r>
              <a:rPr lang="ru-RU" sz="2800" b="1" i="1">
                <a:latin typeface="Times New Roman" pitchFamily="18" charset="0"/>
              </a:rPr>
              <a:t>Le Poète courtisan</a:t>
            </a:r>
            <a:r>
              <a:rPr lang="en-US" sz="2800" b="1" i="1">
                <a:latin typeface="Times New Roman" pitchFamily="18" charset="0"/>
              </a:rPr>
              <a:t>”</a:t>
            </a:r>
            <a:r>
              <a:rPr lang="ru-RU" sz="2800" b="1">
                <a:latin typeface="Times New Roman" pitchFamily="18" charset="0"/>
              </a:rPr>
              <a:t> </a:t>
            </a:r>
            <a:r>
              <a:rPr lang="ru-RU" sz="2800" b="1" i="1">
                <a:latin typeface="Times New Roman" pitchFamily="18" charset="0"/>
              </a:rPr>
              <a:t>(1559</a:t>
            </a:r>
            <a:r>
              <a:rPr lang="en-US" sz="2800" b="1" i="1">
                <a:latin typeface="Times New Roman" pitchFamily="18" charset="0"/>
              </a:rPr>
              <a:t>).</a:t>
            </a:r>
            <a:endParaRPr lang="ru-RU" sz="2800" b="1" i="1">
              <a:latin typeface="Times New Roman" pitchFamily="18" charset="0"/>
            </a:endParaRPr>
          </a:p>
          <a:p>
            <a:pPr>
              <a:lnSpc>
                <a:spcPct val="150000"/>
              </a:lnSpc>
            </a:pPr>
            <a:endParaRPr lang="ru-RU" sz="2800" b="1" i="1">
              <a:latin typeface="Times New Roman" pitchFamily="18" charset="0"/>
            </a:endParaRPr>
          </a:p>
        </p:txBody>
      </p:sp>
      <p:pic>
        <p:nvPicPr>
          <p:cNvPr id="9220" name="Picture 7"/>
          <p:cNvPicPr>
            <a:picLocks noGrp="1" noChangeAspect="1" noChangeArrowheads="1"/>
          </p:cNvPicPr>
          <p:nvPr>
            <p:ph sz="half" idx="2"/>
          </p:nvPr>
        </p:nvPicPr>
        <p:blipFill>
          <a:blip r:embed="rId2"/>
          <a:srcRect/>
          <a:stretch>
            <a:fillRect/>
          </a:stretch>
        </p:blipFill>
        <p:spPr>
          <a:xfrm>
            <a:off x="539750" y="2276475"/>
            <a:ext cx="2852738" cy="4103688"/>
          </a:xfrm>
          <a:noFill/>
          <a:ln w="28575">
            <a:solidFill>
              <a:srgbClr val="454321"/>
            </a:solid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grpId="0" nodeType="afterEffect">
                                  <p:stCondLst>
                                    <p:cond delay="0"/>
                                  </p:stCondLst>
                                  <p:childTnLst>
                                    <p:set>
                                      <p:cBhvr>
                                        <p:cTn id="6" dur="1" fill="hold">
                                          <p:stCondLst>
                                            <p:cond delay="0"/>
                                          </p:stCondLst>
                                        </p:cTn>
                                        <p:tgtEl>
                                          <p:spTgt spid="231428"/>
                                        </p:tgtEl>
                                        <p:attrNameLst>
                                          <p:attrName>style.visibility</p:attrName>
                                        </p:attrNameLst>
                                      </p:cBhvr>
                                      <p:to>
                                        <p:strVal val="visible"/>
                                      </p:to>
                                    </p:set>
                                    <p:anim calcmode="lin" valueType="num">
                                      <p:cBhvr>
                                        <p:cTn id="7" dur="1000" fill="hold"/>
                                        <p:tgtEl>
                                          <p:spTgt spid="231428"/>
                                        </p:tgtEl>
                                        <p:attrNameLst>
                                          <p:attrName>ppt_x</p:attrName>
                                        </p:attrNameLst>
                                      </p:cBhvr>
                                      <p:tavLst>
                                        <p:tav tm="0">
                                          <p:val>
                                            <p:strVal val="#ppt_x-.2"/>
                                          </p:val>
                                        </p:tav>
                                        <p:tav tm="100000">
                                          <p:val>
                                            <p:strVal val="#ppt_x"/>
                                          </p:val>
                                        </p:tav>
                                      </p:tavLst>
                                    </p:anim>
                                    <p:anim calcmode="lin" valueType="num">
                                      <p:cBhvr>
                                        <p:cTn id="8" dur="1000" fill="hold"/>
                                        <p:tgtEl>
                                          <p:spTgt spid="231428"/>
                                        </p:tgtEl>
                                        <p:attrNameLst>
                                          <p:attrName>ppt_y</p:attrName>
                                        </p:attrNameLst>
                                      </p:cBhvr>
                                      <p:tavLst>
                                        <p:tav tm="0">
                                          <p:val>
                                            <p:strVal val="#ppt_y"/>
                                          </p:val>
                                        </p:tav>
                                        <p:tav tm="100000">
                                          <p:val>
                                            <p:strVal val="#ppt_y"/>
                                          </p:val>
                                        </p:tav>
                                      </p:tavLst>
                                    </p:anim>
                                    <p:animEffect transition="in" filter="wipe(right)" prLst="gradientSize: 0.1">
                                      <p:cBhvr>
                                        <p:cTn id="9" dur="1000"/>
                                        <p:tgtEl>
                                          <p:spTgt spid="2314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1428" grpId="0"/>
    </p:bldLst>
  </p:timing>
</p:sld>
</file>

<file path=ppt/slides/slide23.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CCCCFF"/>
            </a:gs>
            <a:gs pos="17999">
              <a:srgbClr val="99CCFF"/>
            </a:gs>
            <a:gs pos="36000">
              <a:srgbClr val="9966FF"/>
            </a:gs>
            <a:gs pos="61000">
              <a:srgbClr val="CC99FF"/>
            </a:gs>
            <a:gs pos="82001">
              <a:srgbClr val="99CCFF"/>
            </a:gs>
            <a:gs pos="100000">
              <a:srgbClr val="CCCCFF"/>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143362" name="Rectangle 2"/>
          <p:cNvSpPr>
            <a:spLocks noGrp="1" noChangeArrowheads="1"/>
          </p:cNvSpPr>
          <p:nvPr>
            <p:ph type="title"/>
          </p:nvPr>
        </p:nvSpPr>
        <p:spPr>
          <a:xfrm>
            <a:off x="323850" y="0"/>
            <a:ext cx="8229600" cy="1125538"/>
          </a:xfrm>
        </p:spPr>
        <p:style>
          <a:lnRef idx="1">
            <a:schemeClr val="accent3"/>
          </a:lnRef>
          <a:fillRef idx="2">
            <a:schemeClr val="accent3"/>
          </a:fillRef>
          <a:effectRef idx="1">
            <a:schemeClr val="accent3"/>
          </a:effectRef>
          <a:fontRef idx="minor">
            <a:schemeClr val="dk1"/>
          </a:fontRef>
        </p:style>
        <p:txBody>
          <a:bodyPr>
            <a:normAutofit fontScale="90000"/>
            <a:scene3d>
              <a:camera prst="orthographicFront"/>
              <a:lightRig rig="soft" dir="tl">
                <a:rot lat="0" lon="0" rev="0"/>
              </a:lightRig>
            </a:scene3d>
            <a:sp3d contourW="25400" prstMaterial="matte">
              <a:bevelT w="25400" h="55880" prst="artDeco"/>
              <a:contourClr>
                <a:schemeClr val="accent2">
                  <a:tint val="20000"/>
                </a:schemeClr>
              </a:contourClr>
            </a:sp3d>
          </a:bodyPr>
          <a:lstStyle/>
          <a:p>
            <a:pPr eaLnBrk="1" hangingPunct="1">
              <a:defRPr/>
            </a:pPr>
            <a:r>
              <a:rPr lang="fr-FR" sz="3600" b="1" spc="50" dirty="0" smtClean="0">
                <a:ln w="11430"/>
                <a:gradFill>
                  <a:gsLst>
                    <a:gs pos="25000">
                      <a:schemeClr val="accent2">
                        <a:satMod val="155000"/>
                      </a:schemeClr>
                    </a:gs>
                    <a:gs pos="100000">
                      <a:schemeClr val="accent2">
                        <a:shade val="45000"/>
                        <a:satMod val="165000"/>
                      </a:schemeClr>
                    </a:gs>
                  </a:gsLst>
                  <a:lin ang="5400000"/>
                </a:gradFill>
                <a:effectLst>
                  <a:glow rad="139700">
                    <a:schemeClr val="accent5">
                      <a:satMod val="175000"/>
                      <a:alpha val="40000"/>
                    </a:schemeClr>
                  </a:glow>
                  <a:outerShdw blurRad="76200" dist="50800" dir="5400000" algn="tl" rotWithShape="0">
                    <a:srgbClr val="000000">
                      <a:alpha val="65000"/>
                    </a:srgbClr>
                  </a:outerShdw>
                </a:effectLst>
                <a:latin typeface="Georgia" pitchFamily="18" charset="0"/>
              </a:rPr>
              <a:t>JOACHIM DU BELLAY (1524-1560)</a:t>
            </a:r>
            <a:endParaRPr lang="ru-RU" sz="3600" b="1" spc="50" dirty="0" smtClean="0">
              <a:ln w="11430"/>
              <a:gradFill>
                <a:gsLst>
                  <a:gs pos="25000">
                    <a:schemeClr val="accent2">
                      <a:satMod val="155000"/>
                    </a:schemeClr>
                  </a:gs>
                  <a:gs pos="100000">
                    <a:schemeClr val="accent2">
                      <a:shade val="45000"/>
                      <a:satMod val="165000"/>
                    </a:schemeClr>
                  </a:gs>
                </a:gsLst>
                <a:lin ang="5400000"/>
              </a:gradFill>
              <a:effectLst>
                <a:glow rad="139700">
                  <a:schemeClr val="accent5">
                    <a:satMod val="175000"/>
                    <a:alpha val="40000"/>
                  </a:schemeClr>
                </a:glow>
                <a:outerShdw blurRad="76200" dist="50800" dir="5400000" algn="tl" rotWithShape="0">
                  <a:srgbClr val="000000">
                    <a:alpha val="65000"/>
                  </a:srgbClr>
                </a:outerShdw>
              </a:effectLst>
              <a:latin typeface="Georgia" pitchFamily="18" charset="0"/>
            </a:endParaRPr>
          </a:p>
        </p:txBody>
      </p:sp>
      <p:sp>
        <p:nvSpPr>
          <p:cNvPr id="143363" name="Rectangle 3"/>
          <p:cNvSpPr>
            <a:spLocks noGrp="1" noChangeArrowheads="1"/>
          </p:cNvSpPr>
          <p:nvPr>
            <p:ph type="body" idx="1"/>
          </p:nvPr>
        </p:nvSpPr>
        <p:spPr>
          <a:xfrm>
            <a:off x="395288" y="908050"/>
            <a:ext cx="8229600" cy="5949950"/>
          </a:xfrm>
        </p:spPr>
        <p:txBody>
          <a:bodyPr/>
          <a:lstStyle/>
          <a:p>
            <a:pPr eaLnBrk="1" hangingPunct="1">
              <a:lnSpc>
                <a:spcPct val="80000"/>
              </a:lnSpc>
              <a:defRPr/>
            </a:pPr>
            <a:endParaRPr lang="fr-FR" sz="1200" dirty="0" smtClean="0">
              <a:effectLst>
                <a:outerShdw blurRad="38100" dist="38100" dir="2700000" algn="tl">
                  <a:srgbClr val="FFFFFF"/>
                </a:outerShdw>
              </a:effectLst>
            </a:endParaRPr>
          </a:p>
          <a:p>
            <a:pPr eaLnBrk="1" hangingPunct="1">
              <a:lnSpc>
                <a:spcPct val="80000"/>
              </a:lnSpc>
              <a:buFont typeface="Wingdings" pitchFamily="2" charset="2"/>
              <a:buNone/>
              <a:defRPr/>
            </a:pPr>
            <a:r>
              <a:rPr lang="fr-FR" sz="1200" dirty="0" smtClean="0">
                <a:effectLst>
                  <a:outerShdw blurRad="38100" dist="38100" dir="2700000" algn="tl">
                    <a:srgbClr val="FFFFFF"/>
                  </a:outerShdw>
                </a:effectLst>
              </a:rPr>
              <a:t>    </a:t>
            </a:r>
            <a:r>
              <a:rPr lang="fr-FR" sz="1800" u="sng" dirty="0" smtClean="0">
                <a:solidFill>
                  <a:srgbClr val="663300"/>
                </a:solidFill>
                <a:effectLst>
                  <a:outerShdw blurRad="38100" dist="38100" dir="2700000" algn="tl">
                    <a:srgbClr val="000000"/>
                  </a:outerShdw>
                </a:effectLst>
                <a:latin typeface="Times New Roman" pitchFamily="18" charset="0"/>
              </a:rPr>
              <a:t>Complétez avec les mots suivants</a:t>
            </a:r>
            <a:r>
              <a:rPr lang="fr-FR" sz="1800" dirty="0" smtClean="0">
                <a:solidFill>
                  <a:srgbClr val="663300"/>
                </a:solidFill>
                <a:effectLst>
                  <a:outerShdw blurRad="38100" dist="38100" dir="2700000" algn="tl">
                    <a:srgbClr val="000000"/>
                  </a:outerShdw>
                </a:effectLst>
                <a:latin typeface="Times New Roman" pitchFamily="18" charset="0"/>
              </a:rPr>
              <a:t>:</a:t>
            </a:r>
          </a:p>
          <a:p>
            <a:pPr eaLnBrk="1" hangingPunct="1">
              <a:lnSpc>
                <a:spcPct val="80000"/>
              </a:lnSpc>
              <a:buFont typeface="Wingdings" pitchFamily="2" charset="2"/>
              <a:buNone/>
              <a:defRPr/>
            </a:pPr>
            <a:endParaRPr lang="fr-FR" sz="1800" dirty="0" smtClean="0">
              <a:solidFill>
                <a:srgbClr val="663300"/>
              </a:solidFill>
              <a:effectLst>
                <a:outerShdw blurRad="38100" dist="38100" dir="2700000" algn="tl">
                  <a:srgbClr val="000000"/>
                </a:outerShdw>
              </a:effectLst>
              <a:latin typeface="Times New Roman" pitchFamily="18" charset="0"/>
            </a:endParaRPr>
          </a:p>
          <a:p>
            <a:pPr eaLnBrk="1" hangingPunct="1">
              <a:lnSpc>
                <a:spcPct val="80000"/>
              </a:lnSpc>
              <a:buFont typeface="Wingdings" pitchFamily="2" charset="2"/>
              <a:buNone/>
              <a:defRPr/>
            </a:pPr>
            <a:r>
              <a:rPr lang="fr-FR" sz="1600" dirty="0" smtClean="0">
                <a:solidFill>
                  <a:srgbClr val="663300"/>
                </a:solidFill>
                <a:effectLst>
                  <a:outerShdw blurRad="38100" dist="38100" dir="2700000" algn="tl">
                    <a:srgbClr val="000000"/>
                  </a:outerShdw>
                </a:effectLst>
                <a:latin typeface="Times New Roman" pitchFamily="18" charset="0"/>
              </a:rPr>
              <a:t>     </a:t>
            </a:r>
            <a:r>
              <a:rPr lang="fr-FR" sz="1800" b="1" i="1" dirty="0" smtClean="0">
                <a:solidFill>
                  <a:srgbClr val="663300"/>
                </a:solidFill>
                <a:effectLst>
                  <a:outerShdw blurRad="38100" dist="38100" dir="2700000" algn="tl">
                    <a:srgbClr val="000000"/>
                  </a:outerShdw>
                </a:effectLst>
                <a:latin typeface="Times New Roman" pitchFamily="18" charset="0"/>
              </a:rPr>
              <a:t>1)</a:t>
            </a:r>
            <a:r>
              <a:rPr lang="fr-FR" sz="1800" b="1" dirty="0" smtClean="0">
                <a:solidFill>
                  <a:srgbClr val="663300"/>
                </a:solidFill>
                <a:effectLst>
                  <a:outerShdw blurRad="38100" dist="38100" dir="2700000" algn="tl">
                    <a:srgbClr val="000000"/>
                  </a:outerShdw>
                </a:effectLst>
                <a:latin typeface="Times New Roman" pitchFamily="18" charset="0"/>
              </a:rPr>
              <a:t> </a:t>
            </a:r>
            <a:r>
              <a:rPr lang="fr-FR" sz="1800" b="1" i="1" dirty="0" smtClean="0">
                <a:solidFill>
                  <a:srgbClr val="663300"/>
                </a:solidFill>
                <a:effectLst>
                  <a:outerShdw blurRad="38100" dist="38100" dir="2700000" algn="tl">
                    <a:srgbClr val="000000"/>
                  </a:outerShdw>
                </a:effectLst>
                <a:latin typeface="Times New Roman" pitchFamily="18" charset="0"/>
              </a:rPr>
              <a:t>Aristote, 2) l ’Olive, 3) l’Id</a:t>
            </a:r>
            <a:r>
              <a:rPr lang="fr-FR" sz="1800" b="1" dirty="0" smtClean="0">
                <a:solidFill>
                  <a:srgbClr val="663300"/>
                </a:solidFill>
                <a:effectLst>
                  <a:outerShdw blurRad="38100" dist="38100" dir="2700000" algn="tl">
                    <a:srgbClr val="000000"/>
                  </a:outerShdw>
                </a:effectLst>
                <a:latin typeface="Times New Roman" pitchFamily="18" charset="0"/>
              </a:rPr>
              <a:t>é</a:t>
            </a:r>
            <a:r>
              <a:rPr lang="fr-FR" sz="1800" b="1" i="1" dirty="0" smtClean="0">
                <a:solidFill>
                  <a:srgbClr val="663300"/>
                </a:solidFill>
                <a:effectLst>
                  <a:outerShdw blurRad="38100" dist="38100" dir="2700000" algn="tl">
                    <a:srgbClr val="000000"/>
                  </a:outerShdw>
                </a:effectLst>
                <a:latin typeface="Times New Roman" pitchFamily="18" charset="0"/>
              </a:rPr>
              <a:t>e, 4) </a:t>
            </a:r>
            <a:r>
              <a:rPr lang="fr-FR" sz="1800" b="1" dirty="0" smtClean="0">
                <a:solidFill>
                  <a:srgbClr val="663300"/>
                </a:solidFill>
                <a:effectLst>
                  <a:outerShdw blurRad="38100" dist="38100" dir="2700000" algn="tl">
                    <a:srgbClr val="000000"/>
                  </a:outerShdw>
                </a:effectLst>
                <a:latin typeface="Times New Roman" pitchFamily="18" charset="0"/>
              </a:rPr>
              <a:t>é</a:t>
            </a:r>
            <a:r>
              <a:rPr lang="fr-FR" sz="1800" b="1" i="1" dirty="0" smtClean="0">
                <a:solidFill>
                  <a:srgbClr val="663300"/>
                </a:solidFill>
                <a:effectLst>
                  <a:outerShdw blurRad="38100" dist="38100" dir="2700000" algn="tl">
                    <a:srgbClr val="000000"/>
                  </a:outerShdw>
                </a:effectLst>
                <a:latin typeface="Times New Roman" pitchFamily="18" charset="0"/>
              </a:rPr>
              <a:t>l</a:t>
            </a:r>
            <a:r>
              <a:rPr lang="fr-FR" sz="1800" b="1" dirty="0" smtClean="0">
                <a:solidFill>
                  <a:srgbClr val="663300"/>
                </a:solidFill>
                <a:effectLst>
                  <a:outerShdw blurRad="38100" dist="38100" dir="2700000" algn="tl">
                    <a:srgbClr val="000000"/>
                  </a:outerShdw>
                </a:effectLst>
                <a:latin typeface="Times New Roman" pitchFamily="18" charset="0"/>
              </a:rPr>
              <a:t>é</a:t>
            </a:r>
            <a:r>
              <a:rPr lang="fr-FR" sz="1800" b="1" i="1" dirty="0" smtClean="0">
                <a:solidFill>
                  <a:srgbClr val="663300"/>
                </a:solidFill>
                <a:effectLst>
                  <a:outerShdw blurRad="38100" dist="38100" dir="2700000" algn="tl">
                    <a:srgbClr val="000000"/>
                  </a:outerShdw>
                </a:effectLst>
                <a:latin typeface="Times New Roman" pitchFamily="18" charset="0"/>
              </a:rPr>
              <a:t>gies, 5) gloires du passé, 6) Platon, 7) Rome,               8) pastorales, 9) nostalgie.</a:t>
            </a:r>
          </a:p>
          <a:p>
            <a:pPr eaLnBrk="1" hangingPunct="1">
              <a:lnSpc>
                <a:spcPct val="80000"/>
              </a:lnSpc>
              <a:buFont typeface="Wingdings" pitchFamily="2" charset="2"/>
              <a:buNone/>
              <a:defRPr/>
            </a:pPr>
            <a:endParaRPr lang="fr-FR" sz="1800" b="1" dirty="0" smtClean="0">
              <a:solidFill>
                <a:srgbClr val="663300"/>
              </a:solidFill>
              <a:effectLst>
                <a:outerShdw blurRad="38100" dist="38100" dir="2700000" algn="tl">
                  <a:srgbClr val="000000"/>
                </a:outerShdw>
              </a:effectLst>
              <a:latin typeface="Times New Roman" pitchFamily="18" charset="0"/>
            </a:endParaRPr>
          </a:p>
          <a:p>
            <a:pPr eaLnBrk="1" hangingPunct="1">
              <a:lnSpc>
                <a:spcPct val="110000"/>
              </a:lnSpc>
              <a:defRPr/>
            </a:pPr>
            <a:r>
              <a:rPr lang="fr-FR" sz="1800" dirty="0" smtClean="0">
                <a:effectLst/>
                <a:latin typeface="Times New Roman" pitchFamily="18" charset="0"/>
              </a:rPr>
              <a:t> </a:t>
            </a:r>
            <a:r>
              <a:rPr lang="fr-FR" sz="1800" b="1" dirty="0" smtClean="0">
                <a:effectLst/>
                <a:latin typeface="Times New Roman" pitchFamily="18" charset="0"/>
              </a:rPr>
              <a:t>Sa première oeuvre, . . . , est un recueil de sonnets dédiés à Mlle de Viole, dans le go</a:t>
            </a:r>
            <a:r>
              <a:rPr lang="en-US" sz="1800" b="1" dirty="0" smtClean="0">
                <a:effectLst/>
                <a:latin typeface="Times New Roman" pitchFamily="18" charset="0"/>
                <a:cs typeface="Times New Roman" pitchFamily="18" charset="0"/>
              </a:rPr>
              <a:t>û</a:t>
            </a:r>
            <a:r>
              <a:rPr lang="fr-FR" sz="1800" b="1" dirty="0" smtClean="0">
                <a:effectLst/>
                <a:latin typeface="Times New Roman" pitchFamily="18" charset="0"/>
              </a:rPr>
              <a:t>t de P</a:t>
            </a:r>
            <a:r>
              <a:rPr lang="en-US" sz="1800" b="1" dirty="0" smtClean="0">
                <a:effectLst/>
                <a:latin typeface="Times New Roman" pitchFamily="18" charset="0"/>
                <a:cs typeface="Times New Roman" pitchFamily="18" charset="0"/>
              </a:rPr>
              <a:t>é</a:t>
            </a:r>
            <a:r>
              <a:rPr lang="fr-FR" sz="1800" b="1" dirty="0" smtClean="0">
                <a:effectLst/>
                <a:latin typeface="Times New Roman" pitchFamily="18" charset="0"/>
              </a:rPr>
              <a:t>trarque. La plupart sont fort maniérés, mais certains témoignent d`un sentiment él</a:t>
            </a:r>
            <a:r>
              <a:rPr lang="ru-RU" sz="1800" b="1" dirty="0" smtClean="0">
                <a:effectLst/>
                <a:latin typeface="Times New Roman" pitchFamily="18" charset="0"/>
              </a:rPr>
              <a:t>е</a:t>
            </a:r>
            <a:r>
              <a:rPr lang="fr-FR" sz="1800" b="1" dirty="0" smtClean="0">
                <a:effectLst/>
                <a:latin typeface="Times New Roman" pitchFamily="18" charset="0"/>
              </a:rPr>
              <a:t>vé: dans . . .  on trouvera un écho des conceptions platoniciennes. L`influence de . . . est tr</a:t>
            </a:r>
            <a:r>
              <a:rPr lang="en-US" sz="1800" b="1" dirty="0" smtClean="0">
                <a:effectLst/>
                <a:latin typeface="Times New Roman" pitchFamily="18" charset="0"/>
                <a:cs typeface="Times New Roman" pitchFamily="18" charset="0"/>
              </a:rPr>
              <a:t>è</a:t>
            </a:r>
            <a:r>
              <a:rPr lang="fr-FR" sz="1800" b="1" dirty="0" smtClean="0">
                <a:effectLst/>
                <a:latin typeface="Times New Roman" pitchFamily="18" charset="0"/>
              </a:rPr>
              <a:t>s grande au XVI-</a:t>
            </a:r>
            <a:r>
              <a:rPr lang="en-US" sz="1800" b="1" dirty="0" err="1" smtClean="0">
                <a:effectLst/>
                <a:latin typeface="Times New Roman" pitchFamily="18" charset="0"/>
                <a:cs typeface="Times New Roman" pitchFamily="18" charset="0"/>
              </a:rPr>
              <a:t>ème</a:t>
            </a:r>
            <a:r>
              <a:rPr lang="fr-FR" sz="1800" b="1" dirty="0" smtClean="0">
                <a:effectLst/>
                <a:latin typeface="Times New Roman" pitchFamily="18" charset="0"/>
              </a:rPr>
              <a:t> si</a:t>
            </a:r>
            <a:r>
              <a:rPr lang="en-US" sz="1800" b="1" dirty="0" err="1" smtClean="0">
                <a:effectLst/>
                <a:latin typeface="Times New Roman" pitchFamily="18" charset="0"/>
                <a:cs typeface="Times New Roman" pitchFamily="18" charset="0"/>
              </a:rPr>
              <a:t>ècle</a:t>
            </a:r>
            <a:r>
              <a:rPr lang="fr-FR" sz="1800" b="1" dirty="0" smtClean="0">
                <a:effectLst/>
                <a:latin typeface="Times New Roman" pitchFamily="18" charset="0"/>
              </a:rPr>
              <a:t> et tend à remplacer  celle d`. . ., cher au Moyen Âge.</a:t>
            </a:r>
          </a:p>
          <a:p>
            <a:pPr eaLnBrk="1" hangingPunct="1">
              <a:lnSpc>
                <a:spcPct val="110000"/>
              </a:lnSpc>
              <a:buFont typeface="Wingdings" pitchFamily="2" charset="2"/>
              <a:buNone/>
              <a:defRPr/>
            </a:pPr>
            <a:endParaRPr lang="fr-FR" sz="1800" b="1" dirty="0" smtClean="0">
              <a:effectLst/>
              <a:latin typeface="Times New Roman" pitchFamily="18" charset="0"/>
            </a:endParaRPr>
          </a:p>
          <a:p>
            <a:pPr eaLnBrk="1" hangingPunct="1">
              <a:lnSpc>
                <a:spcPct val="110000"/>
              </a:lnSpc>
              <a:defRPr/>
            </a:pPr>
            <a:r>
              <a:rPr lang="fr-FR" sz="1800" b="1" dirty="0" smtClean="0">
                <a:effectLst/>
                <a:latin typeface="Times New Roman" pitchFamily="18" charset="0"/>
              </a:rPr>
              <a:t> Le poète accompagna à . . . , en 1553, son oncle le cardinal du Bellay (le protecteur de Rabelais). La Ville lui inspira les Antiquités de Rome, o</a:t>
            </a:r>
            <a:r>
              <a:rPr lang="en-US" sz="1800" b="1" dirty="0" smtClean="0">
                <a:effectLst/>
                <a:latin typeface="Times New Roman" pitchFamily="18" charset="0"/>
                <a:cs typeface="Times New Roman" pitchFamily="18" charset="0"/>
              </a:rPr>
              <a:t>ù</a:t>
            </a:r>
            <a:r>
              <a:rPr lang="fr-FR" sz="1800" b="1" dirty="0" smtClean="0">
                <a:effectLst/>
                <a:latin typeface="Times New Roman" pitchFamily="18" charset="0"/>
              </a:rPr>
              <a:t> il chante . . . , et les Regrets, où, fatigu</a:t>
            </a:r>
            <a:r>
              <a:rPr lang="en-US" sz="1800" b="1" dirty="0" smtClean="0">
                <a:effectLst/>
                <a:latin typeface="Times New Roman" pitchFamily="18" charset="0"/>
                <a:cs typeface="Times New Roman" pitchFamily="18" charset="0"/>
              </a:rPr>
              <a:t>é</a:t>
            </a:r>
            <a:r>
              <a:rPr lang="fr-FR" sz="1800" b="1" dirty="0" smtClean="0">
                <a:effectLst/>
                <a:latin typeface="Times New Roman" pitchFamily="18" charset="0"/>
              </a:rPr>
              <a:t> des intrigues de la cour romaine, il dit ses rancoeurs et sa . . . . Les Jeux rustiques contiennent de délicates . . . . De tempérament maladif, il mourut jeune sans donner la mesure de son génie. C'est un poète très fin et tr</a:t>
            </a:r>
            <a:r>
              <a:rPr lang="en-US" sz="1800" b="1" dirty="0" smtClean="0">
                <a:effectLst/>
                <a:latin typeface="Times New Roman" pitchFamily="18" charset="0"/>
                <a:cs typeface="Times New Roman" pitchFamily="18" charset="0"/>
              </a:rPr>
              <a:t>è</a:t>
            </a:r>
            <a:r>
              <a:rPr lang="fr-FR" sz="1800" b="1" dirty="0" smtClean="0">
                <a:effectLst/>
                <a:latin typeface="Times New Roman" pitchFamily="18" charset="0"/>
              </a:rPr>
              <a:t>s personnel: ses . . .  surtout valent par leur émotion discrète et tendre.</a:t>
            </a:r>
            <a:endParaRPr lang="ru-RU" sz="1800" b="1" dirty="0" smtClean="0">
              <a:effectLst/>
              <a:latin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grpId="0" nodeType="afterEffect">
                                  <p:stCondLst>
                                    <p:cond delay="0"/>
                                  </p:stCondLst>
                                  <p:childTnLst>
                                    <p:set>
                                      <p:cBhvr>
                                        <p:cTn id="6" dur="1" fill="hold">
                                          <p:stCondLst>
                                            <p:cond delay="0"/>
                                          </p:stCondLst>
                                        </p:cTn>
                                        <p:tgtEl>
                                          <p:spTgt spid="143362"/>
                                        </p:tgtEl>
                                        <p:attrNameLst>
                                          <p:attrName>style.visibility</p:attrName>
                                        </p:attrNameLst>
                                      </p:cBhvr>
                                      <p:to>
                                        <p:strVal val="visible"/>
                                      </p:to>
                                    </p:set>
                                    <p:anim calcmode="lin" valueType="num">
                                      <p:cBhvr>
                                        <p:cTn id="7" dur="1000" fill="hold"/>
                                        <p:tgtEl>
                                          <p:spTgt spid="143362"/>
                                        </p:tgtEl>
                                        <p:attrNameLst>
                                          <p:attrName>ppt_x</p:attrName>
                                        </p:attrNameLst>
                                      </p:cBhvr>
                                      <p:tavLst>
                                        <p:tav tm="0">
                                          <p:val>
                                            <p:strVal val="#ppt_x-.2"/>
                                          </p:val>
                                        </p:tav>
                                        <p:tav tm="100000">
                                          <p:val>
                                            <p:strVal val="#ppt_x"/>
                                          </p:val>
                                        </p:tav>
                                      </p:tavLst>
                                    </p:anim>
                                    <p:anim calcmode="lin" valueType="num">
                                      <p:cBhvr>
                                        <p:cTn id="8" dur="1000" fill="hold"/>
                                        <p:tgtEl>
                                          <p:spTgt spid="143362"/>
                                        </p:tgtEl>
                                        <p:attrNameLst>
                                          <p:attrName>ppt_y</p:attrName>
                                        </p:attrNameLst>
                                      </p:cBhvr>
                                      <p:tavLst>
                                        <p:tav tm="0">
                                          <p:val>
                                            <p:strVal val="#ppt_y"/>
                                          </p:val>
                                        </p:tav>
                                        <p:tav tm="100000">
                                          <p:val>
                                            <p:strVal val="#ppt_y"/>
                                          </p:val>
                                        </p:tav>
                                      </p:tavLst>
                                    </p:anim>
                                    <p:animEffect transition="in" filter="wipe(right)" prLst="gradientSize: 0.1">
                                      <p:cBhvr>
                                        <p:cTn id="9" dur="1000"/>
                                        <p:tgtEl>
                                          <p:spTgt spid="14336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3362"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bg>
      <p:bgPr>
        <a:blipFill>
          <a:blip r:embed="rId3"/>
          <a:tile tx="0" ty="0" sx="100000" sy="100000" flip="none" algn="tl"/>
        </a:blipFill>
        <a:effectLst/>
      </p:bgPr>
    </p:bg>
    <p:spTree>
      <p:nvGrpSpPr>
        <p:cNvPr id="1" name=""/>
        <p:cNvGrpSpPr/>
        <p:nvPr/>
      </p:nvGrpSpPr>
      <p:grpSpPr>
        <a:xfrm>
          <a:off x="0" y="0"/>
          <a:ext cx="0" cy="0"/>
          <a:chOff x="0" y="0"/>
          <a:chExt cx="0" cy="0"/>
        </a:xfrm>
      </p:grpSpPr>
      <p:sp>
        <p:nvSpPr>
          <p:cNvPr id="12289" name="Rectangle 1"/>
          <p:cNvSpPr>
            <a:spLocks noGrp="1" noChangeArrowheads="1"/>
          </p:cNvSpPr>
          <p:nvPr>
            <p:ph type="title"/>
          </p:nvPr>
        </p:nvSpPr>
        <p:spPr>
          <a:xfrm>
            <a:off x="685800" y="142852"/>
            <a:ext cx="7772400" cy="2857520"/>
          </a:xfrm>
          <a:ln/>
        </p:spPr>
        <p:txBody>
          <a:bodyPr lIns="0" tIns="0" rIns="0" bIns="0" anchor="ctr" anchorCtr="0"/>
          <a:lstStyle/>
          <a:p>
            <a:r>
              <a:rPr lang="en-US" dirty="0" smtClean="0"/>
              <a:t>  </a:t>
            </a:r>
            <a:endParaRPr lang="ru-RU" dirty="0"/>
          </a:p>
        </p:txBody>
      </p:sp>
      <p:pic>
        <p:nvPicPr>
          <p:cNvPr id="1026" name="Picture 2" descr="C:\Documents and Settings\Администратор\Мои документы\Мои рисунки\img613.jpg"/>
          <p:cNvPicPr>
            <a:picLocks noChangeAspect="1" noChangeArrowheads="1"/>
          </p:cNvPicPr>
          <p:nvPr/>
        </p:nvPicPr>
        <p:blipFill>
          <a:blip r:embed="rId4"/>
          <a:srcRect/>
          <a:stretch>
            <a:fillRect/>
          </a:stretch>
        </p:blipFill>
        <p:spPr bwMode="auto">
          <a:xfrm>
            <a:off x="4643438" y="2285968"/>
            <a:ext cx="2500330" cy="4572032"/>
          </a:xfrm>
          <a:prstGeom prst="rect">
            <a:avLst/>
          </a:prstGeom>
          <a:ln>
            <a:noFill/>
          </a:ln>
          <a:effectLst>
            <a:softEdge rad="112500"/>
          </a:effectLst>
        </p:spPr>
      </p:pic>
      <p:sp>
        <p:nvSpPr>
          <p:cNvPr id="4" name="Прямоугольник 3"/>
          <p:cNvSpPr/>
          <p:nvPr/>
        </p:nvSpPr>
        <p:spPr>
          <a:xfrm>
            <a:off x="3000364" y="714356"/>
            <a:ext cx="6000792" cy="1754326"/>
          </a:xfrm>
          <a:prstGeom prst="rect">
            <a:avLst/>
          </a:prstGeom>
          <a:noFill/>
        </p:spPr>
        <p:txBody>
          <a:bodyPr wrap="square" lIns="91440" tIns="45720" rIns="91440" bIns="45720">
            <a:spAutoFit/>
          </a:bodyPr>
          <a:lstStyle/>
          <a:p>
            <a:pPr algn="ctr"/>
            <a:r>
              <a:rPr lang="en-US" sz="54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glow rad="228600">
                    <a:schemeClr val="accent6">
                      <a:satMod val="175000"/>
                      <a:alpha val="40000"/>
                    </a:schemeClr>
                  </a:glow>
                </a:effectLst>
              </a:rPr>
              <a:t>Prosper </a:t>
            </a:r>
            <a:r>
              <a:rPr lang="en-US" sz="5400" b="1" dirty="0" err="1"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glow rad="228600">
                    <a:schemeClr val="accent6">
                      <a:satMod val="175000"/>
                      <a:alpha val="40000"/>
                    </a:schemeClr>
                  </a:glow>
                </a:effectLst>
              </a:rPr>
              <a:t>Mérimée</a:t>
            </a:r>
            <a:r>
              <a:rPr lang="en-US" sz="54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glow rad="228600">
                    <a:schemeClr val="accent6">
                      <a:satMod val="175000"/>
                      <a:alpha val="40000"/>
                    </a:schemeClr>
                  </a:glow>
                </a:effectLst>
              </a:rPr>
              <a:t> </a:t>
            </a:r>
            <a:r>
              <a:rPr lang="ru-RU" sz="5400" b="1" cap="none" spc="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glow rad="228600">
                    <a:schemeClr val="accent6">
                      <a:satMod val="175000"/>
                      <a:alpha val="40000"/>
                    </a:schemeClr>
                  </a:glow>
                </a:effectLst>
              </a:rPr>
              <a:t>«</a:t>
            </a:r>
            <a:r>
              <a:rPr lang="en-US" sz="5400" b="1" cap="none" spc="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glow rad="228600">
                    <a:schemeClr val="accent6">
                      <a:satMod val="175000"/>
                      <a:alpha val="40000"/>
                    </a:schemeClr>
                  </a:glow>
                </a:effectLst>
              </a:rPr>
              <a:t>Carmen</a:t>
            </a:r>
            <a:r>
              <a:rPr lang="ru-RU" sz="5400" b="1" cap="none" spc="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glow rad="228600">
                    <a:schemeClr val="accent6">
                      <a:satMod val="175000"/>
                      <a:alpha val="40000"/>
                    </a:schemeClr>
                  </a:glow>
                </a:effectLst>
              </a:rPr>
              <a:t>»</a:t>
            </a:r>
            <a:endParaRPr lang="ru-RU" sz="5400" b="1" cap="none" spc="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glow rad="228600">
                  <a:schemeClr val="accent6">
                    <a:satMod val="175000"/>
                    <a:alpha val="40000"/>
                  </a:schemeClr>
                </a:glow>
              </a:effectLst>
            </a:endParaRPr>
          </a:p>
        </p:txBody>
      </p:sp>
      <p:pic>
        <p:nvPicPr>
          <p:cNvPr id="1027" name="Picture 3" descr="C:\Documents and Settings\Администратор\Мои документы\Мои рисунки\img614.jpg"/>
          <p:cNvPicPr>
            <a:picLocks noChangeAspect="1" noChangeArrowheads="1"/>
          </p:cNvPicPr>
          <p:nvPr/>
        </p:nvPicPr>
        <p:blipFill>
          <a:blip r:embed="rId5"/>
          <a:srcRect/>
          <a:stretch>
            <a:fillRect/>
          </a:stretch>
        </p:blipFill>
        <p:spPr bwMode="auto">
          <a:xfrm>
            <a:off x="285721" y="500042"/>
            <a:ext cx="3000396" cy="3857652"/>
          </a:xfrm>
          <a:prstGeom prst="rect">
            <a:avLst/>
          </a:prstGeom>
          <a:ln>
            <a:noFill/>
          </a:ln>
          <a:effectLst>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a:sp3d>
        </p:spPr>
      </p:pic>
    </p:spTree>
  </p:cSld>
  <p:clrMapOvr>
    <a:masterClrMapping/>
  </p:clrMapOvr>
  <p:transition>
    <p:dissolv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FBEAC7"/>
            </a:gs>
            <a:gs pos="17999">
              <a:srgbClr val="FEE7F2"/>
            </a:gs>
            <a:gs pos="36000">
              <a:srgbClr val="FAC77D"/>
            </a:gs>
            <a:gs pos="61000">
              <a:srgbClr val="FBA97D"/>
            </a:gs>
            <a:gs pos="82001">
              <a:srgbClr val="FBD49C"/>
            </a:gs>
            <a:gs pos="100000">
              <a:srgbClr val="FEE7F2"/>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16385" name="Rectangle 1"/>
          <p:cNvSpPr>
            <a:spLocks noGrp="1" noChangeArrowheads="1"/>
          </p:cNvSpPr>
          <p:nvPr>
            <p:ph type="title"/>
          </p:nvPr>
        </p:nvSpPr>
        <p:spPr>
          <a:xfrm>
            <a:off x="323850" y="260350"/>
            <a:ext cx="8510588" cy="2089150"/>
          </a:xfrm>
          <a:ln/>
        </p:spPr>
        <p:txBody>
          <a:bodyPr/>
          <a:lstStyle/>
          <a:p>
            <a:pPr>
              <a:buClr>
                <a:srgbClr val="09BF41"/>
              </a:buClr>
              <a:buFont typeface="Arial Unicode MS"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4000" b="1" dirty="0" err="1">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glow rad="139700">
                    <a:schemeClr val="accent3">
                      <a:satMod val="175000"/>
                      <a:alpha val="40000"/>
                    </a:schemeClr>
                  </a:glow>
                </a:effectLst>
                <a:latin typeface="Arial Unicode MS" charset="0"/>
              </a:rPr>
              <a:t>Chassez</a:t>
            </a:r>
            <a:r>
              <a:rPr lang="en-GB" sz="40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glow rad="139700">
                    <a:schemeClr val="accent3">
                      <a:satMod val="175000"/>
                      <a:alpha val="40000"/>
                    </a:schemeClr>
                  </a:glow>
                </a:effectLst>
                <a:latin typeface="Arno Pro" pitchFamily="16" charset="0"/>
              </a:rPr>
              <a:t> </a:t>
            </a:r>
            <a:r>
              <a:rPr lang="en-GB" sz="4000" b="1" dirty="0" err="1">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glow rad="139700">
                    <a:schemeClr val="accent3">
                      <a:satMod val="175000"/>
                      <a:alpha val="40000"/>
                    </a:schemeClr>
                  </a:glow>
                </a:effectLst>
                <a:latin typeface="Arial Unicode MS" charset="0"/>
              </a:rPr>
              <a:t>l’intrus</a:t>
            </a:r>
            <a:r>
              <a:rPr lang="en-GB" sz="40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glow rad="139700">
                    <a:schemeClr val="accent3">
                      <a:satMod val="175000"/>
                      <a:alpha val="40000"/>
                    </a:schemeClr>
                  </a:glow>
                </a:effectLst>
                <a:latin typeface="Arno Pro" pitchFamily="16" charset="0"/>
              </a:rPr>
              <a:t/>
            </a:r>
            <a:br>
              <a:rPr lang="en-GB" sz="40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glow rad="139700">
                    <a:schemeClr val="accent3">
                      <a:satMod val="175000"/>
                      <a:alpha val="40000"/>
                    </a:schemeClr>
                  </a:glow>
                </a:effectLst>
                <a:latin typeface="Arno Pro" pitchFamily="16" charset="0"/>
              </a:rPr>
            </a:br>
            <a:r>
              <a:rPr lang="en-GB" sz="4000" b="1" i="1" dirty="0" err="1">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glow rad="139700">
                    <a:schemeClr val="accent3">
                      <a:satMod val="175000"/>
                      <a:alpha val="40000"/>
                    </a:schemeClr>
                  </a:glow>
                </a:effectLst>
                <a:latin typeface="Arno Pro" pitchFamily="16" charset="0"/>
              </a:rPr>
              <a:t>E</a:t>
            </a:r>
            <a:r>
              <a:rPr lang="en-GB" sz="3200" b="1" i="1" dirty="0" err="1">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glow rad="139700">
                    <a:schemeClr val="accent3">
                      <a:satMod val="175000"/>
                      <a:alpha val="40000"/>
                    </a:schemeClr>
                  </a:glow>
                </a:effectLst>
                <a:latin typeface="Arno Pro" pitchFamily="16" charset="0"/>
              </a:rPr>
              <a:t>xemple</a:t>
            </a:r>
            <a:r>
              <a:rPr lang="en-GB" sz="3200" b="1" i="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glow rad="139700">
                    <a:schemeClr val="accent3">
                      <a:satMod val="175000"/>
                      <a:alpha val="40000"/>
                    </a:schemeClr>
                  </a:glow>
                </a:effectLst>
                <a:latin typeface="Arno Pro" pitchFamily="16" charset="0"/>
              </a:rPr>
              <a:t>: </a:t>
            </a:r>
            <a:r>
              <a:rPr lang="en-GB" sz="3200" b="1" i="1" dirty="0" err="1">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glow rad="139700">
                    <a:schemeClr val="accent3">
                      <a:satMod val="175000"/>
                      <a:alpha val="40000"/>
                    </a:schemeClr>
                  </a:glow>
                </a:effectLst>
                <a:latin typeface="Arno Pro" pitchFamily="16" charset="0"/>
              </a:rPr>
              <a:t>jupe</a:t>
            </a:r>
            <a:r>
              <a:rPr lang="en-GB" sz="3200" b="1" i="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glow rad="139700">
                    <a:schemeClr val="accent3">
                      <a:satMod val="175000"/>
                      <a:alpha val="40000"/>
                    </a:schemeClr>
                  </a:glow>
                </a:effectLst>
                <a:latin typeface="Arno Pro" pitchFamily="16" charset="0"/>
              </a:rPr>
              <a:t> – chemise – </a:t>
            </a:r>
            <a:r>
              <a:rPr lang="en-GB" sz="3200" b="1" i="1" dirty="0" err="1">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glow rad="139700">
                    <a:schemeClr val="accent3">
                      <a:satMod val="175000"/>
                      <a:alpha val="40000"/>
                    </a:schemeClr>
                  </a:glow>
                </a:effectLst>
                <a:latin typeface="Arno Pro" pitchFamily="16" charset="0"/>
              </a:rPr>
              <a:t>mantille</a:t>
            </a:r>
            <a:r>
              <a:rPr lang="en-GB" sz="3200" b="1" i="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glow rad="139700">
                    <a:schemeClr val="accent3">
                      <a:satMod val="175000"/>
                      <a:alpha val="40000"/>
                    </a:schemeClr>
                  </a:glow>
                </a:effectLst>
                <a:latin typeface="Arno Pro" pitchFamily="16" charset="0"/>
              </a:rPr>
              <a:t> - </a:t>
            </a:r>
            <a:r>
              <a:rPr lang="en-GB" sz="3200" b="1" i="1" dirty="0" err="1">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glow rad="139700">
                    <a:schemeClr val="accent3">
                      <a:satMod val="175000"/>
                      <a:alpha val="40000"/>
                    </a:schemeClr>
                  </a:glow>
                </a:effectLst>
                <a:latin typeface="Arno Pro" pitchFamily="16" charset="0"/>
              </a:rPr>
              <a:t>épingle</a:t>
            </a:r>
            <a:endParaRPr lang="en-GB" sz="3200" b="1" i="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glow rad="139700">
                  <a:schemeClr val="accent3">
                    <a:satMod val="175000"/>
                    <a:alpha val="40000"/>
                  </a:schemeClr>
                </a:glow>
              </a:effectLst>
              <a:latin typeface="Arno Pro" pitchFamily="16" charset="0"/>
            </a:endParaRPr>
          </a:p>
        </p:txBody>
      </p:sp>
      <p:sp>
        <p:nvSpPr>
          <p:cNvPr id="16386" name="Rectangle 2"/>
          <p:cNvSpPr>
            <a:spLocks noGrp="1" noChangeArrowheads="1"/>
          </p:cNvSpPr>
          <p:nvPr>
            <p:ph type="body" idx="1"/>
          </p:nvPr>
        </p:nvSpPr>
        <p:spPr>
          <a:xfrm>
            <a:off x="301625" y="2781300"/>
            <a:ext cx="8540750" cy="3743325"/>
          </a:xfrm>
          <a:ln/>
        </p:spPr>
        <p:txBody>
          <a:bodyPr/>
          <a:lstStyle/>
          <a:p>
            <a:pPr>
              <a:spcBef>
                <a:spcPts val="600"/>
              </a:spcBef>
              <a:buFont typeface="Wingdings" pitchFamily="2" charset="2"/>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sz="2400"/>
              <a:t>1) Espagne – Andalousie – Castille – Navarre</a:t>
            </a:r>
          </a:p>
          <a:p>
            <a:pPr>
              <a:spcBef>
                <a:spcPts val="600"/>
              </a:spcBef>
              <a:buFont typeface="Wingdings" pitchFamily="2" charset="2"/>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sz="2400"/>
              <a:t>2) Officier – soldat – prison – cavalerie</a:t>
            </a:r>
          </a:p>
          <a:p>
            <a:pPr>
              <a:spcBef>
                <a:spcPts val="600"/>
              </a:spcBef>
              <a:buFont typeface="Wingdings" pitchFamily="2" charset="2"/>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sz="2400"/>
              <a:t>3) Tambourin – guitare – castagnettes – bague</a:t>
            </a:r>
          </a:p>
          <a:p>
            <a:pPr>
              <a:spcBef>
                <a:spcPts val="600"/>
              </a:spcBef>
              <a:buFont typeface="Wingdings" pitchFamily="2" charset="2"/>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sz="2400"/>
              <a:t>4) Assassin – contrebandier – brigand – brigadier</a:t>
            </a:r>
          </a:p>
          <a:p>
            <a:pPr>
              <a:spcBef>
                <a:spcPts val="600"/>
              </a:spcBef>
              <a:buFont typeface="Wingdings" pitchFamily="2" charset="2"/>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sz="2400"/>
              <a:t>5) Course de taureaux – jument – picador – arènes</a:t>
            </a:r>
          </a:p>
        </p:txBody>
      </p:sp>
    </p:spTree>
  </p:cSld>
  <p:clrMapOvr>
    <a:masterClrMapping/>
  </p:clrMapOvr>
  <p:transition>
    <p:strips dir="rd"/>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5">
                <a:lumMod val="75000"/>
              </a:schemeClr>
            </a:gs>
            <a:gs pos="64999">
              <a:srgbClr val="F0EBD5"/>
            </a:gs>
            <a:gs pos="100000">
              <a:srgbClr val="D1C39F"/>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a:xfrm>
            <a:off x="457200" y="260350"/>
            <a:ext cx="8229600" cy="1944688"/>
          </a:xfrm>
          <a:ln/>
        </p:spPr>
        <p:txBody>
          <a:bodyPr lIns="90000" tIns="46800" rIns="90000" bIns="46800" anchorCtr="1"/>
          <a:lstStyle/>
          <a:p>
            <a:pPr>
              <a:buFont typeface="Tahoma"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3000" b="1" dirty="0" err="1"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glow rad="139700">
                    <a:schemeClr val="accent6">
                      <a:satMod val="175000"/>
                      <a:alpha val="40000"/>
                    </a:schemeClr>
                  </a:glow>
                </a:effectLst>
              </a:rPr>
              <a:t>Complétez</a:t>
            </a:r>
            <a:r>
              <a:rPr lang="en-GB" sz="30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glow rad="139700">
                    <a:schemeClr val="accent6">
                      <a:satMod val="175000"/>
                      <a:alpha val="40000"/>
                    </a:schemeClr>
                  </a:glow>
                </a:effectLst>
              </a:rPr>
              <a:t> les </a:t>
            </a:r>
            <a:r>
              <a:rPr lang="en-GB" sz="30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glow rad="139700">
                    <a:schemeClr val="accent6">
                      <a:satMod val="175000"/>
                      <a:alpha val="40000"/>
                    </a:schemeClr>
                  </a:glow>
                </a:effectLst>
              </a:rPr>
              <a:t>phrases </a:t>
            </a:r>
            <a:r>
              <a:rPr lang="en-GB" sz="3000" b="1" dirty="0" err="1">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glow rad="139700">
                    <a:schemeClr val="accent6">
                      <a:satMod val="175000"/>
                      <a:alpha val="40000"/>
                    </a:schemeClr>
                  </a:glow>
                </a:effectLst>
              </a:rPr>
              <a:t>suivantes</a:t>
            </a:r>
            <a:r>
              <a:rPr lang="en-GB" sz="30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glow rad="139700">
                    <a:schemeClr val="accent6">
                      <a:satMod val="175000"/>
                      <a:alpha val="40000"/>
                    </a:schemeClr>
                  </a:glow>
                </a:effectLst>
              </a:rPr>
              <a:t> avec les </a:t>
            </a:r>
            <a:r>
              <a:rPr lang="en-GB" sz="3000" b="1" dirty="0" err="1">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glow rad="139700">
                    <a:schemeClr val="accent6">
                      <a:satMod val="175000"/>
                      <a:alpha val="40000"/>
                    </a:schemeClr>
                  </a:glow>
                </a:effectLst>
              </a:rPr>
              <a:t>mots</a:t>
            </a:r>
            <a:r>
              <a:rPr lang="en-GB" sz="30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glow rad="139700">
                    <a:schemeClr val="accent6">
                      <a:satMod val="175000"/>
                      <a:alpha val="40000"/>
                    </a:schemeClr>
                  </a:glow>
                </a:effectLst>
              </a:rPr>
              <a:t> de la </a:t>
            </a:r>
            <a:r>
              <a:rPr lang="en-GB" sz="3000" b="1" dirty="0" err="1">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glow rad="139700">
                    <a:schemeClr val="accent6">
                      <a:satMod val="175000"/>
                      <a:alpha val="40000"/>
                    </a:schemeClr>
                  </a:glow>
                </a:effectLst>
              </a:rPr>
              <a:t>liste</a:t>
            </a:r>
            <a:r>
              <a:rPr lang="en-GB" sz="30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glow rad="139700">
                    <a:schemeClr val="accent6">
                      <a:satMod val="175000"/>
                      <a:alpha val="40000"/>
                    </a:schemeClr>
                  </a:glow>
                </a:effectLst>
              </a:rPr>
              <a:t>:</a:t>
            </a:r>
            <a:br>
              <a:rPr lang="en-GB" sz="30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glow rad="139700">
                    <a:schemeClr val="accent6">
                      <a:satMod val="175000"/>
                      <a:alpha val="40000"/>
                    </a:schemeClr>
                  </a:glow>
                </a:effectLst>
              </a:rPr>
            </a:br>
            <a:r>
              <a:rPr lang="en-GB" sz="2700" b="1" dirty="0" err="1">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glow rad="139700">
                    <a:schemeClr val="accent6">
                      <a:satMod val="175000"/>
                      <a:alpha val="40000"/>
                    </a:schemeClr>
                  </a:glow>
                </a:effectLst>
              </a:rPr>
              <a:t>cartes</a:t>
            </a:r>
            <a:r>
              <a:rPr lang="en-GB" sz="27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glow rad="139700">
                    <a:schemeClr val="accent6">
                      <a:satMod val="175000"/>
                      <a:alpha val="40000"/>
                    </a:schemeClr>
                  </a:glow>
                </a:effectLst>
              </a:rPr>
              <a:t>; </a:t>
            </a:r>
            <a:r>
              <a:rPr lang="en-GB" sz="2700" b="1" dirty="0" err="1">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glow rad="139700">
                    <a:schemeClr val="accent6">
                      <a:satMod val="175000"/>
                      <a:alpha val="40000"/>
                    </a:schemeClr>
                  </a:glow>
                </a:effectLst>
              </a:rPr>
              <a:t>condamné</a:t>
            </a:r>
            <a:r>
              <a:rPr lang="en-GB" sz="27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glow rad="139700">
                    <a:schemeClr val="accent6">
                      <a:satMod val="175000"/>
                      <a:alpha val="40000"/>
                    </a:schemeClr>
                  </a:glow>
                </a:effectLst>
              </a:rPr>
              <a:t>; </a:t>
            </a:r>
            <a:r>
              <a:rPr lang="en-GB" sz="2700" b="1" dirty="0" err="1">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glow rad="139700">
                    <a:schemeClr val="accent6">
                      <a:satMod val="175000"/>
                      <a:alpha val="40000"/>
                    </a:schemeClr>
                  </a:glow>
                </a:effectLst>
              </a:rPr>
              <a:t>contrebandiers</a:t>
            </a:r>
            <a:r>
              <a:rPr lang="en-GB" sz="27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glow rad="139700">
                    <a:schemeClr val="accent6">
                      <a:satMod val="175000"/>
                      <a:alpha val="40000"/>
                    </a:schemeClr>
                  </a:glow>
                </a:effectLst>
              </a:rPr>
              <a:t>; courses de </a:t>
            </a:r>
            <a:r>
              <a:rPr lang="en-GB" sz="2700" b="1" dirty="0" err="1"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glow rad="139700">
                    <a:schemeClr val="accent6">
                      <a:satMod val="175000"/>
                      <a:alpha val="40000"/>
                    </a:schemeClr>
                  </a:glow>
                </a:effectLst>
              </a:rPr>
              <a:t>taureaux</a:t>
            </a:r>
            <a:r>
              <a:rPr lang="en-GB" sz="27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glow rad="139700">
                    <a:schemeClr val="accent6">
                      <a:satMod val="175000"/>
                      <a:alpha val="40000"/>
                    </a:schemeClr>
                  </a:glow>
                </a:effectLst>
              </a:rPr>
              <a:t>; </a:t>
            </a:r>
            <a:r>
              <a:rPr lang="en-GB" sz="2700" b="1" dirty="0" err="1">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glow rad="139700">
                    <a:schemeClr val="accent6">
                      <a:satMod val="175000"/>
                      <a:alpha val="40000"/>
                    </a:schemeClr>
                  </a:glow>
                </a:effectLst>
              </a:rPr>
              <a:t>épée</a:t>
            </a:r>
            <a:r>
              <a:rPr lang="en-GB" sz="27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glow rad="139700">
                    <a:schemeClr val="accent6">
                      <a:satMod val="175000"/>
                      <a:alpha val="40000"/>
                    </a:schemeClr>
                  </a:glow>
                </a:effectLst>
              </a:rPr>
              <a:t>; </a:t>
            </a:r>
            <a:r>
              <a:rPr lang="en-GB" sz="2700" b="1" dirty="0" err="1">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glow rad="139700">
                    <a:schemeClr val="accent6">
                      <a:satMod val="175000"/>
                      <a:alpha val="40000"/>
                    </a:schemeClr>
                  </a:glow>
                </a:effectLst>
              </a:rPr>
              <a:t>magie</a:t>
            </a:r>
            <a:r>
              <a:rPr lang="en-GB" sz="27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glow rad="139700">
                    <a:schemeClr val="accent6">
                      <a:satMod val="175000"/>
                      <a:alpha val="40000"/>
                    </a:schemeClr>
                  </a:glow>
                </a:effectLst>
              </a:rPr>
              <a:t>; </a:t>
            </a:r>
            <a:r>
              <a:rPr lang="en-GB" sz="2700" b="1" dirty="0" err="1">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glow rad="139700">
                    <a:schemeClr val="accent6">
                      <a:satMod val="175000"/>
                      <a:alpha val="40000"/>
                    </a:schemeClr>
                  </a:glow>
                </a:effectLst>
              </a:rPr>
              <a:t>marchandises</a:t>
            </a:r>
            <a:r>
              <a:rPr lang="en-GB" sz="27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glow rad="139700">
                    <a:schemeClr val="accent6">
                      <a:satMod val="175000"/>
                      <a:alpha val="40000"/>
                    </a:schemeClr>
                  </a:glow>
                </a:effectLst>
              </a:rPr>
              <a:t>; </a:t>
            </a:r>
            <a:r>
              <a:rPr lang="en-GB" sz="2700" b="1" dirty="0" err="1">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glow rad="139700">
                    <a:schemeClr val="accent6">
                      <a:satMod val="175000"/>
                      <a:alpha val="40000"/>
                    </a:schemeClr>
                  </a:glow>
                </a:effectLst>
              </a:rPr>
              <a:t>picqdor</a:t>
            </a:r>
            <a:r>
              <a:rPr lang="en-GB" sz="27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glow rad="139700">
                    <a:schemeClr val="accent6">
                      <a:satMod val="175000"/>
                      <a:alpha val="40000"/>
                    </a:schemeClr>
                  </a:glow>
                </a:effectLst>
              </a:rPr>
              <a:t>; </a:t>
            </a:r>
            <a:r>
              <a:rPr lang="en-GB" sz="2700" b="1" dirty="0" err="1">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glow rad="139700">
                    <a:schemeClr val="accent6">
                      <a:satMod val="175000"/>
                      <a:alpha val="40000"/>
                    </a:schemeClr>
                  </a:glow>
                </a:effectLst>
              </a:rPr>
              <a:t>soldat</a:t>
            </a:r>
            <a:r>
              <a:rPr lang="en-GB" sz="27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glow rad="139700">
                    <a:schemeClr val="accent6">
                      <a:satMod val="175000"/>
                      <a:alpha val="40000"/>
                    </a:schemeClr>
                  </a:glow>
                </a:effectLst>
              </a:rPr>
              <a:t>; </a:t>
            </a:r>
            <a:r>
              <a:rPr lang="en-GB" sz="2700" b="1" dirty="0" err="1"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glow rad="139700">
                    <a:schemeClr val="accent6">
                      <a:satMod val="175000"/>
                      <a:alpha val="40000"/>
                    </a:schemeClr>
                  </a:glow>
                </a:effectLst>
              </a:rPr>
              <a:t>tambourin</a:t>
            </a:r>
            <a:r>
              <a:rPr lang="en-GB" sz="27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glow rad="139700">
                    <a:schemeClr val="accent6">
                      <a:satMod val="175000"/>
                      <a:alpha val="40000"/>
                    </a:schemeClr>
                  </a:glow>
                </a:effectLst>
              </a:rPr>
              <a:t>  </a:t>
            </a:r>
            <a:r>
              <a:rPr lang="en-GB" sz="30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glow rad="139700">
                    <a:schemeClr val="accent6">
                      <a:satMod val="175000"/>
                      <a:alpha val="40000"/>
                    </a:schemeClr>
                  </a:glow>
                </a:effectLst>
              </a:rPr>
              <a:t>  </a:t>
            </a:r>
            <a:endParaRPr lang="en-GB" sz="30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glow rad="139700">
                  <a:schemeClr val="accent6">
                    <a:satMod val="175000"/>
                    <a:alpha val="40000"/>
                  </a:schemeClr>
                </a:glow>
              </a:effectLst>
            </a:endParaRPr>
          </a:p>
        </p:txBody>
      </p:sp>
      <p:sp>
        <p:nvSpPr>
          <p:cNvPr id="22531" name="Rectangle 3"/>
          <p:cNvSpPr>
            <a:spLocks noGrp="1" noChangeArrowheads="1"/>
          </p:cNvSpPr>
          <p:nvPr>
            <p:ph type="body" idx="1"/>
          </p:nvPr>
        </p:nvSpPr>
        <p:spPr>
          <a:xfrm>
            <a:off x="468313" y="2565400"/>
            <a:ext cx="8229600" cy="4103688"/>
          </a:xfrm>
          <a:ln/>
        </p:spPr>
        <p:txBody>
          <a:bodyPr lIns="90000" tIns="46800" rIns="90000" bIns="46800"/>
          <a:lstStyle/>
          <a:p>
            <a:pPr>
              <a:spcBef>
                <a:spcPts val="500"/>
              </a:spcBef>
              <a:buClr>
                <a:srgbClr val="EBF25A"/>
              </a:buClr>
              <a:buSzPct val="80000"/>
              <a:buFont typeface="Wingdings" pitchFamily="2" charset="2"/>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sz="2000" dirty="0"/>
              <a:t>1) Don José entre </a:t>
            </a:r>
            <a:r>
              <a:rPr lang="en-GB" sz="2000" dirty="0" err="1"/>
              <a:t>dans</a:t>
            </a:r>
            <a:r>
              <a:rPr lang="en-GB" sz="2000" dirty="0"/>
              <a:t> </a:t>
            </a:r>
            <a:r>
              <a:rPr lang="en-GB" sz="2000" dirty="0" err="1"/>
              <a:t>l’armée</a:t>
            </a:r>
            <a:r>
              <a:rPr lang="en-GB" sz="2000" dirty="0"/>
              <a:t>; </a:t>
            </a:r>
            <a:r>
              <a:rPr lang="en-GB" sz="2000" dirty="0" err="1"/>
              <a:t>il</a:t>
            </a:r>
            <a:r>
              <a:rPr lang="en-GB" sz="2000" dirty="0"/>
              <a:t> </a:t>
            </a:r>
            <a:r>
              <a:rPr lang="en-GB" sz="2000" dirty="0" err="1"/>
              <a:t>est</a:t>
            </a:r>
            <a:r>
              <a:rPr lang="en-GB" sz="2000" dirty="0"/>
              <a:t> </a:t>
            </a:r>
            <a:r>
              <a:rPr lang="en-GB" sz="2000" dirty="0" err="1"/>
              <a:t>d’abord</a:t>
            </a:r>
            <a:r>
              <a:rPr lang="en-GB" sz="2000" dirty="0"/>
              <a:t> ......... </a:t>
            </a:r>
            <a:r>
              <a:rPr lang="en-GB" sz="2000" dirty="0" err="1"/>
              <a:t>puis</a:t>
            </a:r>
            <a:r>
              <a:rPr lang="en-GB" sz="2000" dirty="0"/>
              <a:t> </a:t>
            </a:r>
            <a:r>
              <a:rPr lang="en-GB" sz="2000" dirty="0" err="1"/>
              <a:t>devient</a:t>
            </a:r>
            <a:r>
              <a:rPr lang="en-GB" sz="2000" dirty="0"/>
              <a:t> brigadier.</a:t>
            </a:r>
          </a:p>
          <a:p>
            <a:pPr>
              <a:spcBef>
                <a:spcPts val="500"/>
              </a:spcBef>
              <a:buClr>
                <a:srgbClr val="EBF25A"/>
              </a:buClr>
              <a:buSzPct val="80000"/>
              <a:buFont typeface="Wingdings" pitchFamily="2" charset="2"/>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sz="2000" dirty="0"/>
              <a:t>2) Don José </a:t>
            </a:r>
            <a:r>
              <a:rPr lang="en-GB" sz="2000" dirty="0" err="1"/>
              <a:t>est</a:t>
            </a:r>
            <a:r>
              <a:rPr lang="en-GB" sz="2000" dirty="0"/>
              <a:t> ......... à </a:t>
            </a:r>
            <a:r>
              <a:rPr lang="en-GB" sz="2000" dirty="0" err="1"/>
              <a:t>deux</a:t>
            </a:r>
            <a:r>
              <a:rPr lang="en-GB" sz="2000" dirty="0"/>
              <a:t> </a:t>
            </a:r>
            <a:r>
              <a:rPr lang="en-GB" sz="2000" dirty="0" err="1"/>
              <a:t>mois</a:t>
            </a:r>
            <a:r>
              <a:rPr lang="en-GB" sz="2000" dirty="0"/>
              <a:t> de prison.</a:t>
            </a:r>
          </a:p>
          <a:p>
            <a:pPr>
              <a:spcBef>
                <a:spcPts val="500"/>
              </a:spcBef>
              <a:buClr>
                <a:srgbClr val="EBF25A"/>
              </a:buClr>
              <a:buSzPct val="80000"/>
              <a:buFont typeface="Wingdings" pitchFamily="2" charset="2"/>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sz="2000" dirty="0"/>
              <a:t>3) Carmen </a:t>
            </a:r>
            <a:r>
              <a:rPr lang="en-GB" sz="2000" dirty="0" err="1"/>
              <a:t>tient</a:t>
            </a:r>
            <a:r>
              <a:rPr lang="en-GB" sz="2000" dirty="0"/>
              <a:t> un ......... à la main, </a:t>
            </a:r>
            <a:r>
              <a:rPr lang="en-GB" sz="2000" dirty="0" err="1"/>
              <a:t>elle</a:t>
            </a:r>
            <a:r>
              <a:rPr lang="en-GB" sz="2000" dirty="0"/>
              <a:t> </a:t>
            </a:r>
            <a:r>
              <a:rPr lang="en-GB" sz="2000" dirty="0" err="1"/>
              <a:t>danse</a:t>
            </a:r>
            <a:r>
              <a:rPr lang="en-GB" sz="2000" dirty="0"/>
              <a:t> et </a:t>
            </a:r>
            <a:r>
              <a:rPr lang="en-GB" sz="2000" dirty="0" err="1"/>
              <a:t>elle</a:t>
            </a:r>
            <a:r>
              <a:rPr lang="en-GB" sz="2000" dirty="0"/>
              <a:t> </a:t>
            </a:r>
            <a:r>
              <a:rPr lang="en-GB" sz="2000" dirty="0" err="1" smtClean="0"/>
              <a:t>saute</a:t>
            </a:r>
            <a:r>
              <a:rPr lang="en-GB" sz="2000" dirty="0" smtClean="0"/>
              <a:t>. </a:t>
            </a:r>
            <a:endParaRPr lang="en-GB" sz="2000" dirty="0"/>
          </a:p>
          <a:p>
            <a:pPr>
              <a:spcBef>
                <a:spcPts val="500"/>
              </a:spcBef>
              <a:buClr>
                <a:srgbClr val="EBF25A"/>
              </a:buClr>
              <a:buSzPct val="80000"/>
              <a:buFont typeface="Wingdings" pitchFamily="2" charset="2"/>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sz="2000" dirty="0"/>
              <a:t>4) Don José </a:t>
            </a:r>
            <a:r>
              <a:rPr lang="en-GB" sz="2000" dirty="0" err="1"/>
              <a:t>monte</a:t>
            </a:r>
            <a:r>
              <a:rPr lang="en-GB" sz="2000" dirty="0"/>
              <a:t> la </a:t>
            </a:r>
            <a:r>
              <a:rPr lang="en-GB" sz="2000" dirty="0" err="1"/>
              <a:t>garde</a:t>
            </a:r>
            <a:r>
              <a:rPr lang="en-GB" sz="2000" dirty="0"/>
              <a:t> </a:t>
            </a:r>
            <a:r>
              <a:rPr lang="en-GB" sz="2000" dirty="0" err="1"/>
              <a:t>près</a:t>
            </a:r>
            <a:r>
              <a:rPr lang="en-GB" sz="2000" dirty="0"/>
              <a:t> d’un passage </a:t>
            </a:r>
            <a:r>
              <a:rPr lang="en-GB" sz="2000" dirty="0" err="1"/>
              <a:t>où</a:t>
            </a:r>
            <a:r>
              <a:rPr lang="en-GB" sz="2000" dirty="0"/>
              <a:t> les ......... </a:t>
            </a:r>
            <a:r>
              <a:rPr lang="en-GB" sz="2000" dirty="0" err="1" smtClean="0"/>
              <a:t>entrent</a:t>
            </a:r>
            <a:r>
              <a:rPr lang="en-GB" sz="2000" dirty="0" smtClean="0"/>
              <a:t> </a:t>
            </a:r>
            <a:r>
              <a:rPr lang="en-GB" sz="2000" dirty="0"/>
              <a:t>et </a:t>
            </a:r>
            <a:r>
              <a:rPr lang="en-GB" sz="2000" dirty="0" err="1"/>
              <a:t>sortent</a:t>
            </a:r>
            <a:r>
              <a:rPr lang="en-GB" sz="2000" dirty="0"/>
              <a:t> avec </a:t>
            </a:r>
            <a:r>
              <a:rPr lang="en-GB" sz="2000" dirty="0" err="1"/>
              <a:t>leurs</a:t>
            </a:r>
            <a:r>
              <a:rPr lang="en-GB" sz="2000" dirty="0"/>
              <a:t> ......... .</a:t>
            </a:r>
          </a:p>
          <a:p>
            <a:pPr>
              <a:spcBef>
                <a:spcPts val="500"/>
              </a:spcBef>
              <a:buClr>
                <a:srgbClr val="EBF25A"/>
              </a:buClr>
              <a:buSzPct val="80000"/>
              <a:buFont typeface="Wingdings" pitchFamily="2" charset="2"/>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sz="2000" dirty="0"/>
              <a:t>5) Don José frappe </a:t>
            </a:r>
            <a:r>
              <a:rPr lang="en-GB" sz="2000" dirty="0" err="1"/>
              <a:t>l’officier</a:t>
            </a:r>
            <a:r>
              <a:rPr lang="en-GB" sz="2000" dirty="0"/>
              <a:t> avec son ......... et le </a:t>
            </a:r>
            <a:r>
              <a:rPr lang="en-GB" sz="2000" dirty="0" err="1"/>
              <a:t>tue</a:t>
            </a:r>
            <a:r>
              <a:rPr lang="en-GB" sz="2000" dirty="0"/>
              <a:t>.</a:t>
            </a:r>
          </a:p>
          <a:p>
            <a:pPr>
              <a:spcBef>
                <a:spcPts val="500"/>
              </a:spcBef>
              <a:buClr>
                <a:srgbClr val="EBF25A"/>
              </a:buClr>
              <a:buSzPct val="80000"/>
              <a:buFont typeface="Wingdings" pitchFamily="2" charset="2"/>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sz="2000" dirty="0"/>
              <a:t>6) Garcia le </a:t>
            </a:r>
            <a:r>
              <a:rPr lang="en-GB" sz="2000" dirty="0" err="1"/>
              <a:t>Borgne</a:t>
            </a:r>
            <a:r>
              <a:rPr lang="en-GB" sz="2000" dirty="0"/>
              <a:t> sort un </a:t>
            </a:r>
            <a:r>
              <a:rPr lang="en-GB" sz="2000" dirty="0" err="1"/>
              <a:t>paquet</a:t>
            </a:r>
            <a:r>
              <a:rPr lang="en-GB" sz="2000" dirty="0"/>
              <a:t> de ......... et </a:t>
            </a:r>
            <a:r>
              <a:rPr lang="en-GB" sz="2000" dirty="0" err="1"/>
              <a:t>joue</a:t>
            </a:r>
            <a:r>
              <a:rPr lang="en-GB" sz="2000" dirty="0"/>
              <a:t> </a:t>
            </a:r>
            <a:r>
              <a:rPr lang="en-GB" sz="2000" dirty="0"/>
              <a:t>a</a:t>
            </a:r>
            <a:r>
              <a:rPr lang="en-GB" sz="2000" dirty="0" smtClean="0"/>
              <a:t>u </a:t>
            </a:r>
            <a:r>
              <a:rPr lang="en-GB" sz="2000" dirty="0"/>
              <a:t>coin du </a:t>
            </a:r>
            <a:r>
              <a:rPr lang="en-GB" sz="2000" dirty="0" err="1"/>
              <a:t>feu</a:t>
            </a:r>
            <a:r>
              <a:rPr lang="en-GB" sz="2000" dirty="0"/>
              <a:t>.</a:t>
            </a:r>
          </a:p>
          <a:p>
            <a:pPr>
              <a:spcBef>
                <a:spcPts val="500"/>
              </a:spcBef>
              <a:buClr>
                <a:srgbClr val="EBF25A"/>
              </a:buClr>
              <a:buSzPct val="80000"/>
              <a:buFont typeface="Wingdings" pitchFamily="2" charset="2"/>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sz="2000" dirty="0"/>
              <a:t>7) Les ......... </a:t>
            </a:r>
            <a:r>
              <a:rPr lang="en-GB" sz="2000" dirty="0" err="1"/>
              <a:t>sont</a:t>
            </a:r>
            <a:r>
              <a:rPr lang="en-GB" sz="2000" dirty="0"/>
              <a:t> un spectacle </a:t>
            </a:r>
            <a:r>
              <a:rPr lang="en-GB" sz="2000" dirty="0" err="1"/>
              <a:t>que</a:t>
            </a:r>
            <a:r>
              <a:rPr lang="en-GB" sz="2000" dirty="0"/>
              <a:t> Carmen </a:t>
            </a:r>
            <a:r>
              <a:rPr lang="en-GB" sz="2000" dirty="0" err="1"/>
              <a:t>aime</a:t>
            </a:r>
            <a:r>
              <a:rPr lang="en-GB" sz="2000" dirty="0"/>
              <a:t> beaucoup.</a:t>
            </a:r>
          </a:p>
          <a:p>
            <a:pPr>
              <a:spcBef>
                <a:spcPts val="500"/>
              </a:spcBef>
              <a:buClr>
                <a:srgbClr val="EBF25A"/>
              </a:buClr>
              <a:buSzPct val="80000"/>
              <a:buFont typeface="Wingdings" pitchFamily="2" charset="2"/>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sz="2000" dirty="0"/>
              <a:t>8) Lucas </a:t>
            </a:r>
            <a:r>
              <a:rPr lang="en-GB" sz="2000" dirty="0" err="1"/>
              <a:t>est</a:t>
            </a:r>
            <a:r>
              <a:rPr lang="en-GB" sz="2000" dirty="0"/>
              <a:t> un ......... </a:t>
            </a:r>
            <a:r>
              <a:rPr lang="en-GB" sz="2000" dirty="0" err="1"/>
              <a:t>très</a:t>
            </a:r>
            <a:r>
              <a:rPr lang="en-GB" sz="2000" dirty="0"/>
              <a:t> adroit.</a:t>
            </a:r>
          </a:p>
          <a:p>
            <a:pPr>
              <a:spcBef>
                <a:spcPts val="500"/>
              </a:spcBef>
              <a:buClr>
                <a:srgbClr val="EBF25A"/>
              </a:buClr>
              <a:buSzPct val="80000"/>
              <a:buFont typeface="Wingdings" pitchFamily="2" charset="2"/>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sz="2000" dirty="0"/>
              <a:t>9) Carmen </a:t>
            </a:r>
            <a:r>
              <a:rPr lang="en-GB" sz="2000" dirty="0" err="1"/>
              <a:t>est</a:t>
            </a:r>
            <a:r>
              <a:rPr lang="en-GB" sz="2000" dirty="0"/>
              <a:t> </a:t>
            </a:r>
            <a:r>
              <a:rPr lang="en-GB" sz="2000" dirty="0" err="1"/>
              <a:t>occupée</a:t>
            </a:r>
            <a:r>
              <a:rPr lang="en-GB" sz="2000" dirty="0"/>
              <a:t> à </a:t>
            </a:r>
            <a:r>
              <a:rPr lang="en-GB" sz="2000" dirty="0" err="1"/>
              <a:t>sa</a:t>
            </a:r>
            <a:r>
              <a:rPr lang="en-GB" sz="2000" dirty="0"/>
              <a:t> ......... et </a:t>
            </a:r>
            <a:r>
              <a:rPr lang="en-GB" sz="2000" dirty="0" err="1"/>
              <a:t>n’entend</a:t>
            </a:r>
            <a:r>
              <a:rPr lang="en-GB" sz="2000" dirty="0"/>
              <a:t> pas don José </a:t>
            </a:r>
            <a:r>
              <a:rPr lang="en-GB" sz="2000" dirty="0" err="1"/>
              <a:t>a</a:t>
            </a:r>
            <a:r>
              <a:rPr lang="en-GB" sz="2000" dirty="0" err="1" smtClean="0"/>
              <a:t>rriver</a:t>
            </a:r>
            <a:r>
              <a:rPr lang="en-GB" sz="2000" dirty="0"/>
              <a:t>.</a:t>
            </a:r>
          </a:p>
        </p:txBody>
      </p:sp>
    </p:spTree>
  </p:cSld>
  <p:clrMapOvr>
    <a:masterClrMapping/>
  </p:clrMapOvr>
  <p:transition>
    <p:blinds dir="vert"/>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E6DCAC"/>
            </a:gs>
            <a:gs pos="12000">
              <a:srgbClr val="E6D78A"/>
            </a:gs>
            <a:gs pos="30000">
              <a:srgbClr val="C7AC4C"/>
            </a:gs>
            <a:gs pos="45000">
              <a:srgbClr val="E6D78A"/>
            </a:gs>
            <a:gs pos="77000">
              <a:srgbClr val="C7AC4C"/>
            </a:gs>
            <a:gs pos="100000">
              <a:srgbClr val="E6DCAC"/>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14337" name="Rectangle 1"/>
          <p:cNvSpPr>
            <a:spLocks noGrp="1" noChangeArrowheads="1"/>
          </p:cNvSpPr>
          <p:nvPr>
            <p:ph type="title"/>
          </p:nvPr>
        </p:nvSpPr>
        <p:spPr>
          <a:xfrm>
            <a:off x="457200" y="158750"/>
            <a:ext cx="8229600" cy="1258888"/>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en-GB" sz="4000" dirty="0"/>
          </a:p>
        </p:txBody>
      </p:sp>
      <p:sp>
        <p:nvSpPr>
          <p:cNvPr id="14338" name="Rectangle 2"/>
          <p:cNvSpPr>
            <a:spLocks noGrp="1" noChangeArrowheads="1"/>
          </p:cNvSpPr>
          <p:nvPr>
            <p:ph type="body" idx="1"/>
          </p:nvPr>
        </p:nvSpPr>
        <p:spPr>
          <a:xfrm>
            <a:off x="179388" y="1600200"/>
            <a:ext cx="3671887" cy="4852988"/>
          </a:xfrm>
          <a:ln/>
        </p:spPr>
        <p:txBody>
          <a:bodyPr/>
          <a:lstStyle/>
          <a:p>
            <a:pPr>
              <a:lnSpc>
                <a:spcPct val="90000"/>
              </a:lnSpc>
              <a:spcBef>
                <a:spcPts val="600"/>
              </a:spcBef>
              <a:buSzPct val="133000"/>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sz="2400"/>
              <a:t>A) Manufacture de tabac</a:t>
            </a:r>
          </a:p>
          <a:p>
            <a:pPr>
              <a:lnSpc>
                <a:spcPct val="90000"/>
              </a:lnSpc>
              <a:spcBef>
                <a:spcPts val="600"/>
              </a:spcBef>
              <a:buSzPct val="133000"/>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sz="2400"/>
              <a:t>B) Plaisanter</a:t>
            </a:r>
          </a:p>
          <a:p>
            <a:pPr>
              <a:lnSpc>
                <a:spcPct val="90000"/>
              </a:lnSpc>
              <a:spcBef>
                <a:spcPts val="600"/>
              </a:spcBef>
              <a:buSzPct val="133000"/>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sz="2400"/>
              <a:t>C) Régiment</a:t>
            </a:r>
          </a:p>
          <a:p>
            <a:pPr>
              <a:lnSpc>
                <a:spcPct val="90000"/>
              </a:lnSpc>
              <a:spcBef>
                <a:spcPts val="600"/>
              </a:spcBef>
              <a:buSzPct val="133000"/>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sz="2400"/>
              <a:t>D) Castagnettes</a:t>
            </a:r>
          </a:p>
          <a:p>
            <a:pPr>
              <a:lnSpc>
                <a:spcPct val="90000"/>
              </a:lnSpc>
              <a:spcBef>
                <a:spcPts val="600"/>
              </a:spcBef>
              <a:buSzPct val="133000"/>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sz="2400"/>
              <a:t>E) Mantille</a:t>
            </a:r>
          </a:p>
          <a:p>
            <a:pPr>
              <a:lnSpc>
                <a:spcPct val="90000"/>
              </a:lnSpc>
              <a:spcBef>
                <a:spcPts val="600"/>
              </a:spcBef>
              <a:buSzPct val="133000"/>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sz="2400"/>
              <a:t>F) Pouliche</a:t>
            </a:r>
          </a:p>
          <a:p>
            <a:pPr>
              <a:lnSpc>
                <a:spcPct val="90000"/>
              </a:lnSpc>
              <a:spcBef>
                <a:spcPts val="600"/>
              </a:spcBef>
              <a:buSzPct val="133000"/>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sz="2400"/>
              <a:t>G) S’enfuir</a:t>
            </a:r>
          </a:p>
          <a:p>
            <a:pPr>
              <a:lnSpc>
                <a:spcPct val="90000"/>
              </a:lnSpc>
              <a:spcBef>
                <a:spcPts val="600"/>
              </a:spcBef>
              <a:buSzPct val="133000"/>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sz="2400"/>
              <a:t>H) Uniforme</a:t>
            </a:r>
          </a:p>
          <a:p>
            <a:pPr>
              <a:lnSpc>
                <a:spcPct val="90000"/>
              </a:lnSpc>
              <a:spcBef>
                <a:spcPts val="600"/>
              </a:spcBef>
              <a:buSzPct val="133000"/>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sz="2400"/>
              <a:t>I) Géant </a:t>
            </a:r>
          </a:p>
          <a:p>
            <a:pPr>
              <a:lnSpc>
                <a:spcPct val="90000"/>
              </a:lnSpc>
              <a:spcBef>
                <a:spcPts val="600"/>
              </a:spcBef>
              <a:buSzPct val="133000"/>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sz="2400"/>
              <a:t>J) Magie</a:t>
            </a:r>
          </a:p>
        </p:txBody>
      </p:sp>
      <p:sp>
        <p:nvSpPr>
          <p:cNvPr id="14339" name="Rectangle 3"/>
          <p:cNvSpPr>
            <a:spLocks noGrp="1" noChangeArrowheads="1"/>
          </p:cNvSpPr>
          <p:nvPr>
            <p:ph type="body" idx="2"/>
          </p:nvPr>
        </p:nvSpPr>
        <p:spPr>
          <a:xfrm>
            <a:off x="3708400" y="1600200"/>
            <a:ext cx="5435600" cy="4781550"/>
          </a:xfrm>
          <a:ln/>
        </p:spPr>
        <p:txBody>
          <a:bodyPr/>
          <a:lstStyle/>
          <a:p>
            <a:pPr>
              <a:lnSpc>
                <a:spcPct val="90000"/>
              </a:lnSpc>
              <a:spcBef>
                <a:spcPts val="600"/>
              </a:spcBef>
              <a:buSzPct val="133000"/>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sz="2400"/>
              <a:t>1) Homme grand et fort</a:t>
            </a:r>
          </a:p>
          <a:p>
            <a:pPr>
              <a:lnSpc>
                <a:spcPct val="90000"/>
              </a:lnSpc>
              <a:spcBef>
                <a:spcPts val="600"/>
              </a:spcBef>
              <a:buSzPct val="133000"/>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sz="2400"/>
              <a:t>2) Habit que portent les soldats</a:t>
            </a:r>
          </a:p>
          <a:p>
            <a:pPr>
              <a:lnSpc>
                <a:spcPct val="90000"/>
              </a:lnSpc>
              <a:spcBef>
                <a:spcPts val="600"/>
              </a:spcBef>
              <a:buSzPct val="133000"/>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sz="2400"/>
              <a:t>3) Instruments de musique</a:t>
            </a:r>
          </a:p>
          <a:p>
            <a:pPr>
              <a:lnSpc>
                <a:spcPct val="90000"/>
              </a:lnSpc>
              <a:spcBef>
                <a:spcPts val="600"/>
              </a:spcBef>
              <a:buSzPct val="133000"/>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sz="2400"/>
              <a:t>4)Une partie de l’arm</a:t>
            </a:r>
            <a:r>
              <a:rPr lang="fr-FR" sz="2400"/>
              <a:t>ée</a:t>
            </a:r>
            <a:endParaRPr lang="en-GB" sz="2400"/>
          </a:p>
          <a:p>
            <a:pPr>
              <a:lnSpc>
                <a:spcPct val="90000"/>
              </a:lnSpc>
              <a:spcBef>
                <a:spcPts val="600"/>
              </a:spcBef>
              <a:buSzPct val="133000"/>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sz="2400"/>
              <a:t>5) Parler pour faire rire</a:t>
            </a:r>
          </a:p>
          <a:p>
            <a:pPr>
              <a:lnSpc>
                <a:spcPct val="90000"/>
              </a:lnSpc>
              <a:spcBef>
                <a:spcPts val="600"/>
              </a:spcBef>
              <a:buSzPct val="133000"/>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sz="2400"/>
              <a:t>6) Utilisée pour deviner l’avenir</a:t>
            </a:r>
          </a:p>
          <a:p>
            <a:pPr>
              <a:lnSpc>
                <a:spcPct val="90000"/>
              </a:lnSpc>
              <a:spcBef>
                <a:spcPts val="600"/>
              </a:spcBef>
              <a:buSzPct val="133000"/>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sz="2400"/>
              <a:t>7) Endroit où l’on fabrique des cigarettes</a:t>
            </a:r>
          </a:p>
          <a:p>
            <a:pPr>
              <a:lnSpc>
                <a:spcPct val="90000"/>
              </a:lnSpc>
              <a:spcBef>
                <a:spcPts val="600"/>
              </a:spcBef>
              <a:buSzPct val="133000"/>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sz="2400"/>
              <a:t>8) Partir en cachette</a:t>
            </a:r>
          </a:p>
          <a:p>
            <a:pPr>
              <a:lnSpc>
                <a:spcPct val="90000"/>
              </a:lnSpc>
              <a:spcBef>
                <a:spcPts val="600"/>
              </a:spcBef>
              <a:buSzPct val="133000"/>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sz="2400"/>
              <a:t>9) Jeune cheval très vif</a:t>
            </a:r>
          </a:p>
          <a:p>
            <a:pPr>
              <a:lnSpc>
                <a:spcPct val="90000"/>
              </a:lnSpc>
              <a:spcBef>
                <a:spcPts val="600"/>
              </a:spcBef>
              <a:buSzPct val="133000"/>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sz="2400"/>
              <a:t>10) Carré de dentelle pour couvrir les épaules</a:t>
            </a:r>
          </a:p>
        </p:txBody>
      </p:sp>
      <p:sp>
        <p:nvSpPr>
          <p:cNvPr id="5" name="Прямоугольник 4"/>
          <p:cNvSpPr/>
          <p:nvPr/>
        </p:nvSpPr>
        <p:spPr>
          <a:xfrm>
            <a:off x="571472" y="0"/>
            <a:ext cx="8286808" cy="923330"/>
          </a:xfrm>
          <a:prstGeom prst="rect">
            <a:avLst/>
          </a:prstGeom>
          <a:noFill/>
        </p:spPr>
        <p:txBody>
          <a:bodyPr wrap="square" lIns="91440" tIns="45720" rIns="91440" bIns="45720">
            <a:spAutoFit/>
          </a:bodyPr>
          <a:lstStyle/>
          <a:p>
            <a:pPr algn="ctr"/>
            <a:r>
              <a:rPr lang="en-GB" sz="5400" b="1" spc="300" dirty="0" err="1"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Retrouvez</a:t>
            </a:r>
            <a:r>
              <a:rPr lang="en-GB" sz="5400" b="1"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 </a:t>
            </a:r>
            <a:r>
              <a:rPr lang="en-GB" sz="5400" b="1"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les </a:t>
            </a:r>
            <a:r>
              <a:rPr lang="en-GB" sz="5400" b="1" spc="300" dirty="0" err="1">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définitions</a:t>
            </a:r>
            <a:endParaRPr lang="ru-RU" sz="5400" b="1"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1000" fill="hold"/>
                                        <p:tgtEl>
                                          <p:spTgt spid="5"/>
                                        </p:tgtEl>
                                        <p:attrNameLst>
                                          <p:attrName>ppt_w</p:attrName>
                                        </p:attrNameLst>
                                      </p:cBhvr>
                                      <p:tavLst>
                                        <p:tav tm="0">
                                          <p:val>
                                            <p:strVal val="#ppt_w*0.70"/>
                                          </p:val>
                                        </p:tav>
                                        <p:tav tm="100000">
                                          <p:val>
                                            <p:strVal val="#ppt_w"/>
                                          </p:val>
                                        </p:tav>
                                      </p:tavLst>
                                    </p:anim>
                                    <p:anim calcmode="lin" valueType="num">
                                      <p:cBhvr>
                                        <p:cTn id="8" dur="1000" fill="hold"/>
                                        <p:tgtEl>
                                          <p:spTgt spid="5"/>
                                        </p:tgtEl>
                                        <p:attrNameLst>
                                          <p:attrName>ppt_h</p:attrName>
                                        </p:attrNameLst>
                                      </p:cBhvr>
                                      <p:tavLst>
                                        <p:tav tm="0">
                                          <p:val>
                                            <p:strVal val="#ppt_h"/>
                                          </p:val>
                                        </p:tav>
                                        <p:tav tm="100000">
                                          <p:val>
                                            <p:strVal val="#ppt_h"/>
                                          </p:val>
                                        </p:tav>
                                      </p:tavLst>
                                    </p:anim>
                                    <p:animEffect transition="in" filter="fade">
                                      <p:cBhvr>
                                        <p:cTn id="9"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28.xml><?xml version="1.0" encoding="utf-8"?>
<p:sld xmlns:a="http://schemas.openxmlformats.org/drawingml/2006/main" xmlns:r="http://schemas.openxmlformats.org/officeDocument/2006/relationships" xmlns:p="http://schemas.openxmlformats.org/presentationml/2006/main">
  <p:cSld>
    <p:bg>
      <p:bgPr>
        <a:gradFill>
          <a:gsLst>
            <a:gs pos="0">
              <a:srgbClr val="8488C4"/>
            </a:gs>
            <a:gs pos="53000">
              <a:srgbClr val="D4DEFF"/>
            </a:gs>
            <a:gs pos="83000">
              <a:srgbClr val="D4DEFF"/>
            </a:gs>
            <a:gs pos="100000">
              <a:srgbClr val="96AB94"/>
            </a:gs>
          </a:gsLst>
          <a:path path="circle">
            <a:fillToRect l="100000" t="100000"/>
          </a:path>
        </a:gradFill>
        <a:effectLst/>
      </p:bgPr>
    </p:bg>
    <p:spTree>
      <p:nvGrpSpPr>
        <p:cNvPr id="1" name=""/>
        <p:cNvGrpSpPr/>
        <p:nvPr/>
      </p:nvGrpSpPr>
      <p:grpSpPr>
        <a:xfrm>
          <a:off x="0" y="0"/>
          <a:ext cx="0" cy="0"/>
          <a:chOff x="0" y="0"/>
          <a:chExt cx="0" cy="0"/>
        </a:xfrm>
      </p:grpSpPr>
      <p:sp>
        <p:nvSpPr>
          <p:cNvPr id="37896" name="Rectangle 8"/>
          <p:cNvSpPr>
            <a:spLocks noGrp="1" noChangeArrowheads="1"/>
          </p:cNvSpPr>
          <p:nvPr>
            <p:ph type="body" idx="4294967295"/>
          </p:nvPr>
        </p:nvSpPr>
        <p:spPr>
          <a:xfrm>
            <a:off x="539750" y="188913"/>
            <a:ext cx="8243888" cy="6335712"/>
          </a:xfrm>
          <a:noFill/>
          <a:ln/>
        </p:spPr>
        <p:txBody>
          <a:bodyPr>
            <a:normAutofit lnSpcReduction="10000"/>
          </a:bodyPr>
          <a:lstStyle/>
          <a:p>
            <a:pPr>
              <a:lnSpc>
                <a:spcPct val="80000"/>
              </a:lnSpc>
              <a:buFont typeface="Wingdings" pitchFamily="2" charset="2"/>
              <a:buNone/>
            </a:pPr>
            <a:r>
              <a:rPr lang="fr-FR" sz="1800" dirty="0" smtClean="0">
                <a:effectLst/>
              </a:rPr>
              <a:t>Charle Baud</a:t>
            </a:r>
            <a:r>
              <a:rPr lang="ru-RU" sz="1800" dirty="0" smtClean="0">
                <a:effectLst/>
              </a:rPr>
              <a:t>е</a:t>
            </a:r>
            <a:r>
              <a:rPr lang="fr-FR" sz="1800" dirty="0" smtClean="0">
                <a:effectLst/>
              </a:rPr>
              <a:t>laire                                                                  </a:t>
            </a:r>
            <a:r>
              <a:rPr lang="ru-RU" sz="1800" dirty="0" smtClean="0">
                <a:effectLst/>
              </a:rPr>
              <a:t>                    </a:t>
            </a:r>
            <a:r>
              <a:rPr lang="fr-FR" sz="1800" dirty="0" smtClean="0">
                <a:effectLst/>
              </a:rPr>
              <a:t>Paul Verlaine</a:t>
            </a:r>
          </a:p>
          <a:p>
            <a:pPr>
              <a:lnSpc>
                <a:spcPct val="80000"/>
              </a:lnSpc>
              <a:buFont typeface="Wingdings" pitchFamily="2" charset="2"/>
              <a:buNone/>
            </a:pPr>
            <a:r>
              <a:rPr lang="ru-RU" sz="1800" dirty="0" smtClean="0">
                <a:effectLst/>
              </a:rPr>
              <a:t>   </a:t>
            </a:r>
            <a:r>
              <a:rPr lang="fr-FR" sz="1800" dirty="0" smtClean="0">
                <a:effectLst/>
              </a:rPr>
              <a:t>(1821-1867)                                                                           </a:t>
            </a:r>
            <a:r>
              <a:rPr lang="ru-RU" sz="1800" dirty="0" smtClean="0">
                <a:effectLst/>
              </a:rPr>
              <a:t>               </a:t>
            </a:r>
            <a:r>
              <a:rPr lang="fr-FR" sz="1800" dirty="0" smtClean="0">
                <a:effectLst/>
              </a:rPr>
              <a:t>(1844-1896) </a:t>
            </a:r>
          </a:p>
          <a:p>
            <a:pPr>
              <a:lnSpc>
                <a:spcPct val="80000"/>
              </a:lnSpc>
              <a:buFont typeface="Wingdings" pitchFamily="2" charset="2"/>
              <a:buNone/>
            </a:pPr>
            <a:r>
              <a:rPr lang="fr-FR" sz="1800" dirty="0" smtClean="0">
                <a:effectLst/>
              </a:rPr>
              <a:t>“Les Fleurs du mal”                                                         </a:t>
            </a:r>
            <a:r>
              <a:rPr lang="ru-RU" sz="1800" dirty="0" smtClean="0">
                <a:effectLst/>
              </a:rPr>
              <a:t>             </a:t>
            </a:r>
            <a:r>
              <a:rPr lang="fr-FR" sz="1800" dirty="0" smtClean="0">
                <a:effectLst/>
              </a:rPr>
              <a:t> “</a:t>
            </a:r>
            <a:r>
              <a:rPr lang="en-US" sz="1800" dirty="0" smtClean="0">
                <a:effectLst/>
              </a:rPr>
              <a:t>L</a:t>
            </a:r>
            <a:r>
              <a:rPr lang="fr-FR" sz="1800" dirty="0" smtClean="0">
                <a:effectLst/>
              </a:rPr>
              <a:t>es Romances sans paroles”</a:t>
            </a:r>
          </a:p>
          <a:p>
            <a:pPr>
              <a:lnSpc>
                <a:spcPct val="80000"/>
              </a:lnSpc>
              <a:buFont typeface="Wingdings" pitchFamily="2" charset="2"/>
              <a:buNone/>
            </a:pPr>
            <a:endParaRPr lang="ru-RU" sz="1800" dirty="0" smtClean="0">
              <a:effectLst/>
            </a:endParaRPr>
          </a:p>
          <a:p>
            <a:pPr>
              <a:lnSpc>
                <a:spcPct val="80000"/>
              </a:lnSpc>
              <a:buFont typeface="Wingdings" pitchFamily="2" charset="2"/>
              <a:buNone/>
            </a:pPr>
            <a:r>
              <a:rPr lang="fr-FR" sz="1800" dirty="0" smtClean="0">
                <a:effectLst/>
              </a:rPr>
              <a:t>Stéphane Mallarmé             </a:t>
            </a:r>
            <a:r>
              <a:rPr lang="ru-RU" sz="1800" dirty="0" smtClean="0">
                <a:effectLst/>
              </a:rPr>
              <a:t>             </a:t>
            </a:r>
            <a:r>
              <a:rPr lang="fr-FR" sz="1800" dirty="0" smtClean="0">
                <a:effectLst/>
              </a:rPr>
              <a:t> </a:t>
            </a:r>
            <a:r>
              <a:rPr lang="fr-BE" sz="1800" b="1" dirty="0" smtClean="0">
                <a:effectLst/>
              </a:rPr>
              <a:t>Le </a:t>
            </a:r>
            <a:r>
              <a:rPr lang="fr-FR" sz="1800" b="1" dirty="0" smtClean="0">
                <a:effectLst/>
              </a:rPr>
              <a:t>Symbolisme</a:t>
            </a:r>
            <a:r>
              <a:rPr lang="fr-FR" sz="1800" dirty="0" smtClean="0">
                <a:effectLst/>
              </a:rPr>
              <a:t>                      </a:t>
            </a:r>
            <a:r>
              <a:rPr lang="ru-RU" sz="1800" dirty="0" smtClean="0">
                <a:effectLst/>
              </a:rPr>
              <a:t>      </a:t>
            </a:r>
            <a:r>
              <a:rPr lang="fr-FR" sz="1800" dirty="0" smtClean="0">
                <a:effectLst/>
              </a:rPr>
              <a:t>Artur Rimbaud</a:t>
            </a:r>
          </a:p>
          <a:p>
            <a:pPr>
              <a:lnSpc>
                <a:spcPct val="80000"/>
              </a:lnSpc>
              <a:buFont typeface="Wingdings" pitchFamily="2" charset="2"/>
              <a:buNone/>
            </a:pPr>
            <a:r>
              <a:rPr lang="ru-RU" sz="1800" dirty="0" smtClean="0">
                <a:effectLst/>
              </a:rPr>
              <a:t>   </a:t>
            </a:r>
            <a:r>
              <a:rPr lang="fr-FR" sz="1800" dirty="0" smtClean="0">
                <a:effectLst/>
              </a:rPr>
              <a:t>(1842-1898)                                                                         </a:t>
            </a:r>
            <a:r>
              <a:rPr lang="ru-RU" sz="1800" dirty="0" smtClean="0">
                <a:effectLst/>
              </a:rPr>
              <a:t>                     </a:t>
            </a:r>
            <a:r>
              <a:rPr lang="fr-FR" sz="1800" dirty="0" smtClean="0">
                <a:effectLst/>
              </a:rPr>
              <a:t>(1854-1891) </a:t>
            </a:r>
          </a:p>
          <a:p>
            <a:pPr>
              <a:lnSpc>
                <a:spcPct val="80000"/>
              </a:lnSpc>
              <a:buFont typeface="Wingdings" pitchFamily="2" charset="2"/>
              <a:buNone/>
            </a:pPr>
            <a:r>
              <a:rPr lang="fr-FR" sz="1800" dirty="0" smtClean="0">
                <a:effectLst/>
              </a:rPr>
              <a:t>Les sonnets                                                                         </a:t>
            </a:r>
            <a:r>
              <a:rPr lang="ru-RU" sz="1800" dirty="0" smtClean="0">
                <a:effectLst/>
              </a:rPr>
              <a:t>                </a:t>
            </a:r>
            <a:r>
              <a:rPr lang="fr-FR" sz="1800" dirty="0" smtClean="0">
                <a:effectLst/>
              </a:rPr>
              <a:t> Le sonnet “Voyelles”</a:t>
            </a:r>
          </a:p>
          <a:p>
            <a:pPr>
              <a:lnSpc>
                <a:spcPct val="80000"/>
              </a:lnSpc>
              <a:buFont typeface="Wingdings" pitchFamily="2" charset="2"/>
              <a:buNone/>
            </a:pPr>
            <a:endParaRPr lang="ru-RU" sz="1800" dirty="0" smtClean="0">
              <a:effectLst/>
            </a:endParaRPr>
          </a:p>
          <a:p>
            <a:pPr>
              <a:lnSpc>
                <a:spcPct val="80000"/>
              </a:lnSpc>
              <a:buFont typeface="Wingdings" pitchFamily="2" charset="2"/>
              <a:buNone/>
            </a:pPr>
            <a:r>
              <a:rPr lang="fr-FR" sz="1800" dirty="0" smtClean="0">
                <a:effectLst/>
              </a:rPr>
              <a:t>Jean Moréas                                                                     </a:t>
            </a:r>
            <a:r>
              <a:rPr lang="ru-RU" sz="1800" dirty="0" smtClean="0">
                <a:effectLst/>
              </a:rPr>
              <a:t>                </a:t>
            </a:r>
            <a:r>
              <a:rPr lang="fr-FR" sz="1800" dirty="0" smtClean="0">
                <a:effectLst/>
              </a:rPr>
              <a:t>Guilaume Apollinaire</a:t>
            </a:r>
          </a:p>
          <a:p>
            <a:pPr>
              <a:lnSpc>
                <a:spcPct val="80000"/>
              </a:lnSpc>
              <a:buFont typeface="Wingdings" pitchFamily="2" charset="2"/>
              <a:buNone/>
            </a:pPr>
            <a:r>
              <a:rPr lang="fr-FR" sz="1800" dirty="0" smtClean="0">
                <a:effectLst/>
              </a:rPr>
              <a:t>(1856-1910)                                                                            </a:t>
            </a:r>
            <a:r>
              <a:rPr lang="ru-RU" sz="1800" dirty="0" smtClean="0">
                <a:effectLst/>
              </a:rPr>
              <a:t>              </a:t>
            </a:r>
            <a:r>
              <a:rPr lang="fr-FR" sz="1800" dirty="0" smtClean="0">
                <a:effectLst/>
              </a:rPr>
              <a:t>(1880-1918) </a:t>
            </a:r>
          </a:p>
          <a:p>
            <a:pPr>
              <a:lnSpc>
                <a:spcPct val="80000"/>
              </a:lnSpc>
              <a:buFont typeface="Wingdings" pitchFamily="2" charset="2"/>
              <a:buNone/>
            </a:pPr>
            <a:r>
              <a:rPr lang="fr-FR" sz="1800" dirty="0" smtClean="0">
                <a:effectLst/>
              </a:rPr>
              <a:t>“Le manifeste du symbolisme”                                          </a:t>
            </a:r>
            <a:r>
              <a:rPr lang="ru-RU" sz="1800" dirty="0" smtClean="0">
                <a:effectLst/>
              </a:rPr>
              <a:t>           </a:t>
            </a:r>
            <a:r>
              <a:rPr lang="fr-FR" sz="1800" dirty="0" smtClean="0">
                <a:effectLst/>
              </a:rPr>
              <a:t> le poème “Le Pont Mirabeau”</a:t>
            </a:r>
            <a:endParaRPr lang="ru-RU" sz="1800" dirty="0" smtClean="0">
              <a:effectLst/>
            </a:endParaRPr>
          </a:p>
          <a:p>
            <a:pPr>
              <a:lnSpc>
                <a:spcPct val="80000"/>
              </a:lnSpc>
              <a:buFont typeface="Wingdings" pitchFamily="2" charset="2"/>
              <a:buNone/>
            </a:pPr>
            <a:endParaRPr lang="ru-RU" sz="1800" dirty="0" smtClean="0">
              <a:effectLst/>
            </a:endParaRPr>
          </a:p>
          <a:p>
            <a:pPr>
              <a:lnSpc>
                <a:spcPct val="80000"/>
              </a:lnSpc>
              <a:buFont typeface="Wingdings" pitchFamily="2" charset="2"/>
              <a:buNone/>
            </a:pPr>
            <a:r>
              <a:rPr lang="ru-RU" sz="1800" dirty="0" smtClean="0">
                <a:effectLst/>
              </a:rPr>
              <a:t>  </a:t>
            </a:r>
          </a:p>
          <a:p>
            <a:pPr>
              <a:lnSpc>
                <a:spcPct val="80000"/>
              </a:lnSpc>
              <a:buFont typeface="Wingdings" pitchFamily="2" charset="2"/>
              <a:buNone/>
            </a:pPr>
            <a:endParaRPr lang="ru-RU" sz="1800" dirty="0" smtClean="0">
              <a:effectLst/>
            </a:endParaRPr>
          </a:p>
          <a:p>
            <a:pPr>
              <a:lnSpc>
                <a:spcPct val="80000"/>
              </a:lnSpc>
              <a:buFont typeface="Wingdings" pitchFamily="2" charset="2"/>
              <a:buNone/>
            </a:pPr>
            <a:endParaRPr lang="ru-RU" sz="1800" dirty="0" smtClean="0">
              <a:effectLst/>
            </a:endParaRPr>
          </a:p>
          <a:p>
            <a:r>
              <a:rPr lang="fr-FR" sz="1800" dirty="0" smtClean="0">
                <a:effectLst/>
              </a:rPr>
              <a:t>la prédominance de la forme symbolique</a:t>
            </a:r>
          </a:p>
          <a:p>
            <a:r>
              <a:rPr lang="fr-FR" sz="1800" dirty="0" smtClean="0">
                <a:effectLst/>
              </a:rPr>
              <a:t>la traduction du rêve intérieur</a:t>
            </a:r>
          </a:p>
          <a:p>
            <a:r>
              <a:rPr lang="fr-FR" sz="1800" dirty="0" smtClean="0">
                <a:effectLst/>
              </a:rPr>
              <a:t>le monde extérieur est le symbole du monde intime</a:t>
            </a:r>
          </a:p>
          <a:p>
            <a:r>
              <a:rPr lang="fr-FR" sz="1800" dirty="0" smtClean="0">
                <a:effectLst/>
              </a:rPr>
              <a:t>le goût des névroses sentimentales</a:t>
            </a:r>
          </a:p>
          <a:p>
            <a:r>
              <a:rPr lang="fr-FR" sz="1800" dirty="0" smtClean="0">
                <a:effectLst/>
              </a:rPr>
              <a:t>le style subtlil et rare</a:t>
            </a:r>
          </a:p>
          <a:p>
            <a:r>
              <a:rPr lang="fr-FR" sz="1800" dirty="0" smtClean="0">
                <a:effectLst/>
              </a:rPr>
              <a:t>la musicalité du vers </a:t>
            </a:r>
          </a:p>
          <a:p>
            <a:r>
              <a:rPr lang="fr-FR" sz="1800" dirty="0" smtClean="0">
                <a:effectLst/>
              </a:rPr>
              <a:t>la création du vers libre</a:t>
            </a:r>
            <a:endParaRPr lang="ru-RU" sz="1800" dirty="0" smtClean="0">
              <a:effectLst/>
            </a:endParaRPr>
          </a:p>
          <a:p>
            <a:pPr>
              <a:lnSpc>
                <a:spcPct val="80000"/>
              </a:lnSpc>
              <a:buFont typeface="Wingdings" pitchFamily="2" charset="2"/>
              <a:buNone/>
            </a:pPr>
            <a:endParaRPr lang="ru-RU" sz="1800" dirty="0" smtClean="0">
              <a:effectLst/>
            </a:endParaRPr>
          </a:p>
          <a:p>
            <a:pPr>
              <a:lnSpc>
                <a:spcPct val="80000"/>
              </a:lnSpc>
              <a:buFont typeface="Wingdings" pitchFamily="2" charset="2"/>
              <a:buNone/>
            </a:pPr>
            <a:endParaRPr lang="ru-RU" sz="1800" dirty="0" smtClean="0">
              <a:effectLst/>
            </a:endParaRPr>
          </a:p>
          <a:p>
            <a:pPr>
              <a:lnSpc>
                <a:spcPct val="80000"/>
              </a:lnSpc>
              <a:buFont typeface="Wingdings" pitchFamily="2" charset="2"/>
              <a:buNone/>
            </a:pPr>
            <a:endParaRPr lang="ru-RU" sz="1800" dirty="0" smtClean="0">
              <a:effectLst/>
            </a:endParaRPr>
          </a:p>
          <a:p>
            <a:pPr>
              <a:lnSpc>
                <a:spcPct val="80000"/>
              </a:lnSpc>
              <a:buFont typeface="Wingdings" pitchFamily="2" charset="2"/>
              <a:buNone/>
            </a:pPr>
            <a:endParaRPr lang="ru-RU" sz="1800" dirty="0" smtClean="0">
              <a:effectLst/>
            </a:endParaRPr>
          </a:p>
          <a:p>
            <a:pPr>
              <a:lnSpc>
                <a:spcPct val="80000"/>
              </a:lnSpc>
              <a:buFont typeface="Wingdings" pitchFamily="2" charset="2"/>
              <a:buNone/>
            </a:pPr>
            <a:endParaRPr lang="ru-RU" sz="1200" dirty="0" smtClean="0">
              <a:effectLst/>
            </a:endParaRPr>
          </a:p>
          <a:p>
            <a:pPr>
              <a:lnSpc>
                <a:spcPct val="80000"/>
              </a:lnSpc>
              <a:buFont typeface="Wingdings" pitchFamily="2" charset="2"/>
              <a:buNone/>
            </a:pPr>
            <a:endParaRPr lang="ru-RU" sz="1200" dirty="0" smtClean="0">
              <a:effectLst/>
            </a:endParaRPr>
          </a:p>
          <a:p>
            <a:pPr>
              <a:lnSpc>
                <a:spcPct val="80000"/>
              </a:lnSpc>
              <a:buFont typeface="Wingdings" pitchFamily="2" charset="2"/>
              <a:buNone/>
            </a:pPr>
            <a:endParaRPr lang="ru-RU" sz="1200" dirty="0" smtClean="0">
              <a:effectLst/>
            </a:endParaRPr>
          </a:p>
        </p:txBody>
      </p:sp>
    </p:spTree>
  </p:cSld>
  <p:clrMapOvr>
    <a:masterClrMapping/>
  </p:clrMapOvr>
  <p:transition>
    <p:wipe dir="r"/>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8488C4"/>
            </a:gs>
            <a:gs pos="53000">
              <a:srgbClr val="D4DEFF"/>
            </a:gs>
            <a:gs pos="83000">
              <a:srgbClr val="D4DEFF"/>
            </a:gs>
            <a:gs pos="100000">
              <a:srgbClr val="96AB94"/>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3074" name="Rectangle 1"/>
          <p:cNvSpPr>
            <a:spLocks noGrp="1" noChangeArrowheads="1"/>
          </p:cNvSpPr>
          <p:nvPr>
            <p:ph type="title"/>
          </p:nvPr>
        </p:nvSpPr>
        <p:spPr>
          <a:xfrm>
            <a:off x="457200" y="66675"/>
            <a:ext cx="8229600" cy="622300"/>
          </a:xfrm>
        </p:spPr>
        <p:txBody>
          <a:bodyPr>
            <a:normAutofit fontScale="90000"/>
          </a:bodyPr>
          <a:lstStyle/>
          <a:p>
            <a:pPr eaLnBrk="1" hangingPunct="1">
              <a:buClr>
                <a:srgbClr val="000000"/>
              </a:buClr>
              <a:buFont typeface="Monotype Corsiva" pitchFamily="66"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38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glow rad="139700">
                    <a:schemeClr val="accent5">
                      <a:satMod val="175000"/>
                      <a:alpha val="40000"/>
                    </a:schemeClr>
                  </a:glow>
                  <a:innerShdw blurRad="69850" dist="43180" dir="5400000">
                    <a:srgbClr val="000000">
                      <a:alpha val="65000"/>
                    </a:srgbClr>
                  </a:innerShdw>
                </a:effectLst>
                <a:latin typeface="Monotype Corsiva" pitchFamily="66" charset="0"/>
              </a:rPr>
              <a:t>Paul Verlaine(1844-1896)</a:t>
            </a:r>
          </a:p>
        </p:txBody>
      </p:sp>
      <p:sp>
        <p:nvSpPr>
          <p:cNvPr id="3075" name="Rectangle 2"/>
          <p:cNvSpPr>
            <a:spLocks noGrp="1" noChangeArrowheads="1"/>
          </p:cNvSpPr>
          <p:nvPr>
            <p:ph type="body" idx="1"/>
          </p:nvPr>
        </p:nvSpPr>
        <p:spPr>
          <a:xfrm>
            <a:off x="457200" y="765175"/>
            <a:ext cx="4038600" cy="5330825"/>
          </a:xfrm>
        </p:spPr>
        <p:txBody>
          <a:bodyPr/>
          <a:lstStyle/>
          <a:p>
            <a:pPr eaLnBrk="1" hangingPunct="1">
              <a:lnSpc>
                <a:spcPct val="80000"/>
              </a:lnSpc>
              <a:spcBef>
                <a:spcPts val="350"/>
              </a:spcBef>
              <a:buFont typeface="Wingdings" pitchFamily="2" charset="2"/>
              <a:buNone/>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pPr>
            <a:r>
              <a:rPr lang="en-GB" sz="1400" smtClean="0">
                <a:effectLst/>
              </a:rPr>
              <a:t>Né à ……… en 1844,Paul Verlaine ,perd bientôt la candeur d’une enfance sensible et rêveuse.Il fait ses êtudes à ………au Lycée Bonaparte,passe le bacalauréat en1862 et entre dans l’administration municipale.En ………,il donne à  la revue ……… récemment fondée,deux poèmes et des études sur Baudelaire.En 1866,il apporte sa contribution au Parnasse contemporain et publie un premier recueil,……… .Verlaine m</a:t>
            </a:r>
            <a:r>
              <a:rPr lang="en-US" sz="1400" smtClean="0">
                <a:effectLst/>
                <a:cs typeface="Tahoma" pitchFamily="34" charset="0"/>
              </a:rPr>
              <a:t>è</a:t>
            </a:r>
            <a:r>
              <a:rPr lang="en-GB" sz="1400" smtClean="0">
                <a:effectLst/>
              </a:rPr>
              <a:t>ne une vie régulière et heureuse.Mais abandonne sa femme et quitte l’emploi qu’il avait à l”Hôtel de ville.</a:t>
            </a:r>
          </a:p>
          <a:p>
            <a:pPr eaLnBrk="1" hangingPunct="1">
              <a:lnSpc>
                <a:spcPct val="80000"/>
              </a:lnSpc>
              <a:spcBef>
                <a:spcPts val="350"/>
              </a:spcBef>
              <a:buFont typeface="Wingdings" pitchFamily="2" charset="2"/>
              <a:buNone/>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pPr>
            <a:r>
              <a:rPr lang="en-GB" sz="1400" smtClean="0">
                <a:effectLst/>
              </a:rPr>
              <a:t>En ………,il rencontre Arthur Rimbaud et voyage avec lui en Angleterre ,puis en Belgique.Il fixe les impressions de ces courses errantes dans……… .En1873,Verlaine blesse son ami d’un coup de revolver.Après deux années de prison le poète devient plus sage.Cette conversion lui inspire des admirables poèmes mystiques qui seront publiés dans ………en ………,Jadis et naguère en1885,Parallèlement en1889.</a:t>
            </a:r>
          </a:p>
          <a:p>
            <a:pPr eaLnBrk="1" hangingPunct="1">
              <a:lnSpc>
                <a:spcPct val="80000"/>
              </a:lnSpc>
              <a:spcBef>
                <a:spcPts val="350"/>
              </a:spcBef>
              <a:buFont typeface="Wingdings" pitchFamily="2" charset="2"/>
              <a:buNone/>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pPr>
            <a:r>
              <a:rPr lang="en-GB" sz="1400" smtClean="0">
                <a:effectLst/>
              </a:rPr>
              <a:t>Il essaye divers métiers:professeur en Angleterre,puis en France ,agriculteur à Coulomme.Finalement il revient échouer à Paris.Verlaine meurt misérablement en janvier ……… . </a:t>
            </a:r>
          </a:p>
        </p:txBody>
      </p:sp>
      <p:sp>
        <p:nvSpPr>
          <p:cNvPr id="5123" name="Rectangle 3"/>
          <p:cNvSpPr>
            <a:spLocks noGrp="1" noChangeArrowheads="1"/>
          </p:cNvSpPr>
          <p:nvPr>
            <p:ph type="body" idx="2"/>
          </p:nvPr>
        </p:nvSpPr>
        <p:spPr>
          <a:xfrm>
            <a:off x="4716463" y="836613"/>
            <a:ext cx="3970337" cy="5259387"/>
          </a:xfrm>
        </p:spPr>
        <p:txBody>
          <a:bodyPr>
            <a:normAutofit fontScale="77500" lnSpcReduction="20000"/>
          </a:bodyPr>
          <a:lstStyle/>
          <a:p>
            <a:pPr eaLnBrk="1" hangingPunct="1">
              <a:lnSpc>
                <a:spcPct val="80000"/>
              </a:lnSpc>
              <a:spcBef>
                <a:spcPts val="350"/>
              </a:spcBef>
              <a:buFont typeface="Wingdings" pitchFamily="2" charset="2"/>
              <a:buNone/>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a:pPr>
            <a:r>
              <a:rPr lang="en-GB" sz="1400" b="1" dirty="0" smtClean="0"/>
              <a:t> </a:t>
            </a:r>
          </a:p>
          <a:p>
            <a:pPr eaLnBrk="1" hangingPunct="1">
              <a:lnSpc>
                <a:spcPct val="80000"/>
              </a:lnSpc>
              <a:spcBef>
                <a:spcPts val="350"/>
              </a:spcBef>
              <a:buFont typeface="Wingdings" pitchFamily="2" charset="2"/>
              <a:buNone/>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a:pPr>
            <a:endParaRPr lang="en-GB" sz="1400" b="1" dirty="0" smtClean="0"/>
          </a:p>
          <a:p>
            <a:pPr eaLnBrk="1" hangingPunct="1">
              <a:lnSpc>
                <a:spcPct val="80000"/>
              </a:lnSpc>
              <a:spcBef>
                <a:spcPts val="350"/>
              </a:spcBef>
              <a:buFont typeface="Wingdings" pitchFamily="2" charset="2"/>
              <a:buNone/>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a:pPr>
            <a:endParaRPr lang="en-GB" sz="1400" b="1" dirty="0" smtClean="0"/>
          </a:p>
          <a:p>
            <a:pPr eaLnBrk="1" hangingPunct="1">
              <a:lnSpc>
                <a:spcPct val="80000"/>
              </a:lnSpc>
              <a:spcBef>
                <a:spcPts val="350"/>
              </a:spcBef>
              <a:buFont typeface="Wingdings" pitchFamily="2" charset="2"/>
              <a:buNone/>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a:pPr>
            <a:endParaRPr lang="en-GB" sz="1400" b="1" dirty="0" smtClean="0"/>
          </a:p>
          <a:p>
            <a:pPr eaLnBrk="1" hangingPunct="1">
              <a:lnSpc>
                <a:spcPct val="80000"/>
              </a:lnSpc>
              <a:spcBef>
                <a:spcPts val="350"/>
              </a:spcBef>
              <a:buFont typeface="Wingdings" pitchFamily="2" charset="2"/>
              <a:buNone/>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a:pPr>
            <a:endParaRPr lang="en-GB" sz="1400" b="1" dirty="0" smtClean="0"/>
          </a:p>
          <a:p>
            <a:pPr eaLnBrk="1" hangingPunct="1">
              <a:lnSpc>
                <a:spcPct val="80000"/>
              </a:lnSpc>
              <a:spcBef>
                <a:spcPts val="350"/>
              </a:spcBef>
              <a:buFont typeface="Wingdings" pitchFamily="2" charset="2"/>
              <a:buNone/>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a:pPr>
            <a:endParaRPr lang="en-GB" sz="1400" b="1" dirty="0" smtClean="0"/>
          </a:p>
          <a:p>
            <a:pPr eaLnBrk="1" hangingPunct="1">
              <a:lnSpc>
                <a:spcPct val="80000"/>
              </a:lnSpc>
              <a:spcBef>
                <a:spcPts val="350"/>
              </a:spcBef>
              <a:buFont typeface="Wingdings" pitchFamily="2" charset="2"/>
              <a:buNone/>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a:pPr>
            <a:endParaRPr lang="en-GB" sz="1400" b="1" dirty="0" smtClean="0"/>
          </a:p>
          <a:p>
            <a:pPr eaLnBrk="1" hangingPunct="1">
              <a:lnSpc>
                <a:spcPct val="80000"/>
              </a:lnSpc>
              <a:spcBef>
                <a:spcPts val="350"/>
              </a:spcBef>
              <a:buFont typeface="Wingdings" pitchFamily="2" charset="2"/>
              <a:buNone/>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a:pPr>
            <a:endParaRPr lang="en-GB" sz="1400" b="1" dirty="0" smtClean="0"/>
          </a:p>
          <a:p>
            <a:pPr eaLnBrk="1" hangingPunct="1">
              <a:lnSpc>
                <a:spcPct val="80000"/>
              </a:lnSpc>
              <a:spcBef>
                <a:spcPts val="350"/>
              </a:spcBef>
              <a:buFont typeface="Wingdings" pitchFamily="2" charset="2"/>
              <a:buNone/>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a:pPr>
            <a:endParaRPr lang="en-GB" sz="1400" b="1" dirty="0" smtClean="0"/>
          </a:p>
          <a:p>
            <a:pPr eaLnBrk="1" hangingPunct="1">
              <a:lnSpc>
                <a:spcPct val="80000"/>
              </a:lnSpc>
              <a:spcBef>
                <a:spcPts val="350"/>
              </a:spcBef>
              <a:buFont typeface="Wingdings" pitchFamily="2" charset="2"/>
              <a:buNone/>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a:pPr>
            <a:endParaRPr lang="en-GB" sz="1400" b="1" dirty="0" smtClean="0"/>
          </a:p>
          <a:p>
            <a:pPr eaLnBrk="1" hangingPunct="1">
              <a:lnSpc>
                <a:spcPct val="80000"/>
              </a:lnSpc>
              <a:spcBef>
                <a:spcPts val="350"/>
              </a:spcBef>
              <a:buFont typeface="Wingdings" pitchFamily="2" charset="2"/>
              <a:buNone/>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a:pPr>
            <a:endParaRPr lang="en-GB" sz="1400" b="1" dirty="0" smtClean="0"/>
          </a:p>
          <a:p>
            <a:pPr eaLnBrk="1" hangingPunct="1">
              <a:lnSpc>
                <a:spcPct val="80000"/>
              </a:lnSpc>
              <a:spcBef>
                <a:spcPts val="350"/>
              </a:spcBef>
              <a:buFont typeface="Wingdings" pitchFamily="2" charset="2"/>
              <a:buNone/>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a:pPr>
            <a:endParaRPr lang="en-GB" sz="1400" b="1" dirty="0" smtClean="0"/>
          </a:p>
          <a:p>
            <a:pPr eaLnBrk="1" hangingPunct="1">
              <a:lnSpc>
                <a:spcPct val="80000"/>
              </a:lnSpc>
              <a:spcBef>
                <a:spcPts val="350"/>
              </a:spcBef>
              <a:buFont typeface="Wingdings" pitchFamily="2" charset="2"/>
              <a:buNone/>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a:pPr>
            <a:endParaRPr lang="en-GB" sz="1400" b="1" dirty="0" smtClean="0"/>
          </a:p>
          <a:p>
            <a:pPr eaLnBrk="1" hangingPunct="1">
              <a:lnSpc>
                <a:spcPct val="80000"/>
              </a:lnSpc>
              <a:spcBef>
                <a:spcPts val="350"/>
              </a:spcBef>
              <a:buFont typeface="Wingdings" pitchFamily="2" charset="2"/>
              <a:buNone/>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a:pPr>
            <a:endParaRPr lang="en-GB" sz="1400" b="1" dirty="0" smtClean="0"/>
          </a:p>
          <a:p>
            <a:pPr eaLnBrk="1" hangingPunct="1">
              <a:lnSpc>
                <a:spcPct val="80000"/>
              </a:lnSpc>
              <a:spcBef>
                <a:spcPts val="350"/>
              </a:spcBef>
              <a:buFont typeface="Wingdings" pitchFamily="2" charset="2"/>
              <a:buNone/>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a:pPr>
            <a:endParaRPr lang="en-GB" sz="1400" b="1" dirty="0" smtClean="0"/>
          </a:p>
          <a:p>
            <a:pPr eaLnBrk="1" hangingPunct="1">
              <a:lnSpc>
                <a:spcPct val="80000"/>
              </a:lnSpc>
              <a:spcBef>
                <a:spcPts val="350"/>
              </a:spcBef>
              <a:buFont typeface="Wingdings" pitchFamily="2" charset="2"/>
              <a:buNone/>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a:pPr>
            <a:endParaRPr lang="en-GB" sz="1400" b="1" dirty="0" smtClean="0"/>
          </a:p>
          <a:p>
            <a:pPr eaLnBrk="1" hangingPunct="1">
              <a:lnSpc>
                <a:spcPct val="80000"/>
              </a:lnSpc>
              <a:spcBef>
                <a:spcPts val="350"/>
              </a:spcBef>
              <a:buFont typeface="Wingdings" pitchFamily="2" charset="2"/>
              <a:buNone/>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a:pPr>
            <a:endParaRPr lang="en-GB" sz="1400" b="1" dirty="0" smtClean="0"/>
          </a:p>
          <a:p>
            <a:pPr eaLnBrk="1" hangingPunct="1">
              <a:lnSpc>
                <a:spcPct val="80000"/>
              </a:lnSpc>
              <a:spcBef>
                <a:spcPts val="350"/>
              </a:spcBef>
              <a:buFont typeface="Wingdings" pitchFamily="2" charset="2"/>
              <a:buNone/>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a:pPr>
            <a:endParaRPr lang="en-GB" sz="1400" b="1" dirty="0" smtClean="0"/>
          </a:p>
          <a:p>
            <a:pPr eaLnBrk="1" hangingPunct="1">
              <a:lnSpc>
                <a:spcPct val="80000"/>
              </a:lnSpc>
              <a:spcBef>
                <a:spcPts val="350"/>
              </a:spcBef>
              <a:buFont typeface="Wingdings" pitchFamily="2" charset="2"/>
              <a:buNone/>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a:pPr>
            <a:endParaRPr lang="en-GB" sz="1400" b="1" dirty="0" smtClean="0"/>
          </a:p>
          <a:p>
            <a:pPr eaLnBrk="1" hangingPunct="1">
              <a:lnSpc>
                <a:spcPct val="80000"/>
              </a:lnSpc>
              <a:spcBef>
                <a:spcPts val="350"/>
              </a:spcBef>
              <a:buFont typeface="Wingdings" pitchFamily="2" charset="2"/>
              <a:buNone/>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a:pPr>
            <a:endParaRPr lang="en-GB" sz="1400" b="1" dirty="0" smtClean="0"/>
          </a:p>
          <a:p>
            <a:pPr eaLnBrk="1" hangingPunct="1">
              <a:lnSpc>
                <a:spcPct val="80000"/>
              </a:lnSpc>
              <a:spcBef>
                <a:spcPts val="350"/>
              </a:spcBef>
              <a:buFont typeface="Wingdings" pitchFamily="2" charset="2"/>
              <a:buNone/>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a:pPr>
            <a:endParaRPr lang="en-GB" sz="1400" b="1" dirty="0" smtClean="0"/>
          </a:p>
          <a:p>
            <a:pPr eaLnBrk="1" hangingPunct="1">
              <a:lnSpc>
                <a:spcPct val="80000"/>
              </a:lnSpc>
              <a:spcBef>
                <a:spcPts val="350"/>
              </a:spcBef>
              <a:buFont typeface="Wingdings" pitchFamily="2" charset="2"/>
              <a:buNone/>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a:pPr>
            <a:endParaRPr lang="en-GB" sz="1400" b="1" dirty="0" smtClean="0"/>
          </a:p>
          <a:p>
            <a:pPr eaLnBrk="1" hangingPunct="1">
              <a:lnSpc>
                <a:spcPct val="80000"/>
              </a:lnSpc>
              <a:spcBef>
                <a:spcPts val="350"/>
              </a:spcBef>
              <a:buFont typeface="Wingdings" pitchFamily="2" charset="2"/>
              <a:buNone/>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a:pPr>
            <a:r>
              <a:rPr lang="en-GB" sz="1400" b="1" dirty="0" smtClean="0"/>
              <a:t> </a:t>
            </a:r>
            <a:r>
              <a:rPr lang="en-GB" sz="1400" b="1" u="sng" dirty="0" err="1" smtClean="0">
                <a:effectLst/>
              </a:rPr>
              <a:t>Complétez</a:t>
            </a:r>
            <a:r>
              <a:rPr lang="en-GB" sz="1400" b="1" u="sng" dirty="0" smtClean="0">
                <a:effectLst/>
              </a:rPr>
              <a:t> </a:t>
            </a:r>
            <a:r>
              <a:rPr lang="en-GB" sz="1400" b="1" u="sng" dirty="0" smtClean="0">
                <a:effectLst/>
              </a:rPr>
              <a:t>avec les </a:t>
            </a:r>
            <a:r>
              <a:rPr lang="en-GB" sz="1400" b="1" u="sng" dirty="0" err="1" smtClean="0">
                <a:effectLst/>
              </a:rPr>
              <a:t>mots</a:t>
            </a:r>
            <a:r>
              <a:rPr lang="en-GB" sz="1400" b="1" u="sng" dirty="0" smtClean="0">
                <a:effectLst/>
              </a:rPr>
              <a:t> </a:t>
            </a:r>
            <a:r>
              <a:rPr lang="en-GB" sz="1400" b="1" u="sng" dirty="0" err="1" smtClean="0">
                <a:effectLst/>
              </a:rPr>
              <a:t>suivants</a:t>
            </a:r>
            <a:r>
              <a:rPr lang="en-GB" sz="1400" b="1" u="sng" dirty="0" smtClean="0">
                <a:effectLst/>
              </a:rPr>
              <a:t>:</a:t>
            </a:r>
          </a:p>
          <a:p>
            <a:pPr eaLnBrk="1" hangingPunct="1">
              <a:lnSpc>
                <a:spcPct val="80000"/>
              </a:lnSpc>
              <a:spcBef>
                <a:spcPts val="350"/>
              </a:spcBef>
              <a:buFont typeface="Wingdings" pitchFamily="2" charset="2"/>
              <a:buNone/>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a:pPr>
            <a:r>
              <a:rPr lang="en-GB" sz="1400" b="1" dirty="0" smtClean="0">
                <a:effectLst/>
              </a:rPr>
              <a:t>1. </a:t>
            </a:r>
            <a:r>
              <a:rPr lang="en-GB" sz="1400" dirty="0" err="1" smtClean="0">
                <a:effectLst/>
              </a:rPr>
              <a:t>L’Art</a:t>
            </a:r>
            <a:endParaRPr lang="en-GB" sz="1400" dirty="0" smtClean="0">
              <a:effectLst/>
            </a:endParaRPr>
          </a:p>
          <a:p>
            <a:pPr eaLnBrk="1" hangingPunct="1">
              <a:lnSpc>
                <a:spcPct val="80000"/>
              </a:lnSpc>
              <a:spcBef>
                <a:spcPts val="350"/>
              </a:spcBef>
              <a:buFont typeface="Wingdings" pitchFamily="2" charset="2"/>
              <a:buNone/>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a:pPr>
            <a:r>
              <a:rPr lang="en-GB" sz="1400" b="1" dirty="0" smtClean="0">
                <a:effectLst/>
              </a:rPr>
              <a:t>2. </a:t>
            </a:r>
            <a:r>
              <a:rPr lang="en-GB" sz="1400" dirty="0" smtClean="0">
                <a:effectLst/>
              </a:rPr>
              <a:t>1871</a:t>
            </a:r>
          </a:p>
          <a:p>
            <a:pPr eaLnBrk="1" hangingPunct="1">
              <a:lnSpc>
                <a:spcPct val="80000"/>
              </a:lnSpc>
              <a:spcBef>
                <a:spcPts val="350"/>
              </a:spcBef>
              <a:buFont typeface="Wingdings" pitchFamily="2" charset="2"/>
              <a:buNone/>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a:pPr>
            <a:r>
              <a:rPr lang="en-GB" sz="1400" b="1" dirty="0" smtClean="0">
                <a:effectLst/>
              </a:rPr>
              <a:t>3. </a:t>
            </a:r>
            <a:r>
              <a:rPr lang="en-GB" sz="1400" dirty="0" err="1" smtClean="0">
                <a:effectLst/>
              </a:rPr>
              <a:t>Sagesse</a:t>
            </a:r>
            <a:endParaRPr lang="en-GB" sz="1400" dirty="0" smtClean="0">
              <a:effectLst/>
            </a:endParaRPr>
          </a:p>
          <a:p>
            <a:pPr eaLnBrk="1" hangingPunct="1">
              <a:lnSpc>
                <a:spcPct val="80000"/>
              </a:lnSpc>
              <a:spcBef>
                <a:spcPts val="350"/>
              </a:spcBef>
              <a:buFont typeface="Wingdings" pitchFamily="2" charset="2"/>
              <a:buNone/>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a:pPr>
            <a:r>
              <a:rPr lang="en-GB" sz="1400" b="1" dirty="0" smtClean="0">
                <a:effectLst/>
              </a:rPr>
              <a:t>4. </a:t>
            </a:r>
            <a:r>
              <a:rPr lang="en-GB" sz="1400" dirty="0" smtClean="0">
                <a:effectLst/>
              </a:rPr>
              <a:t>Metz</a:t>
            </a:r>
          </a:p>
          <a:p>
            <a:pPr eaLnBrk="1" hangingPunct="1">
              <a:lnSpc>
                <a:spcPct val="80000"/>
              </a:lnSpc>
              <a:spcBef>
                <a:spcPts val="350"/>
              </a:spcBef>
              <a:buFont typeface="Wingdings" pitchFamily="2" charset="2"/>
              <a:buNone/>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a:pPr>
            <a:r>
              <a:rPr lang="en-GB" sz="1400" b="1" dirty="0" smtClean="0">
                <a:effectLst/>
              </a:rPr>
              <a:t>5. </a:t>
            </a:r>
            <a:r>
              <a:rPr lang="en-GB" sz="1400" dirty="0" smtClean="0">
                <a:effectLst/>
              </a:rPr>
              <a:t>1896</a:t>
            </a:r>
          </a:p>
          <a:p>
            <a:pPr eaLnBrk="1" hangingPunct="1">
              <a:lnSpc>
                <a:spcPct val="80000"/>
              </a:lnSpc>
              <a:spcBef>
                <a:spcPts val="350"/>
              </a:spcBef>
              <a:buFont typeface="Wingdings" pitchFamily="2" charset="2"/>
              <a:buNone/>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a:pPr>
            <a:r>
              <a:rPr lang="en-GB" sz="1400" b="1" dirty="0" smtClean="0">
                <a:effectLst/>
              </a:rPr>
              <a:t>6. </a:t>
            </a:r>
            <a:r>
              <a:rPr lang="en-GB" sz="1400" dirty="0" smtClean="0">
                <a:effectLst/>
              </a:rPr>
              <a:t>1865</a:t>
            </a:r>
          </a:p>
          <a:p>
            <a:pPr eaLnBrk="1" hangingPunct="1">
              <a:lnSpc>
                <a:spcPct val="80000"/>
              </a:lnSpc>
              <a:spcBef>
                <a:spcPts val="350"/>
              </a:spcBef>
              <a:buFont typeface="Wingdings" pitchFamily="2" charset="2"/>
              <a:buNone/>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a:pPr>
            <a:r>
              <a:rPr lang="en-GB" sz="1400" b="1" dirty="0" smtClean="0">
                <a:effectLst/>
              </a:rPr>
              <a:t>7. </a:t>
            </a:r>
            <a:r>
              <a:rPr lang="en-GB" sz="1400" dirty="0" smtClean="0">
                <a:effectLst/>
              </a:rPr>
              <a:t>les Romances sans paroles.</a:t>
            </a:r>
          </a:p>
          <a:p>
            <a:pPr eaLnBrk="1" hangingPunct="1">
              <a:lnSpc>
                <a:spcPct val="80000"/>
              </a:lnSpc>
              <a:spcBef>
                <a:spcPts val="350"/>
              </a:spcBef>
              <a:buFont typeface="Wingdings" pitchFamily="2" charset="2"/>
              <a:buNone/>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a:pPr>
            <a:r>
              <a:rPr lang="en-GB" sz="1400" b="1" dirty="0" smtClean="0">
                <a:effectLst/>
              </a:rPr>
              <a:t>8. </a:t>
            </a:r>
            <a:r>
              <a:rPr lang="en-GB" sz="1400" dirty="0" smtClean="0">
                <a:effectLst/>
              </a:rPr>
              <a:t>Paris </a:t>
            </a:r>
          </a:p>
          <a:p>
            <a:pPr eaLnBrk="1" hangingPunct="1">
              <a:lnSpc>
                <a:spcPct val="80000"/>
              </a:lnSpc>
              <a:spcBef>
                <a:spcPts val="350"/>
              </a:spcBef>
              <a:buFont typeface="Wingdings" pitchFamily="2" charset="2"/>
              <a:buNone/>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a:pPr>
            <a:r>
              <a:rPr lang="en-GB" sz="1400" b="1" dirty="0" smtClean="0">
                <a:effectLst/>
              </a:rPr>
              <a:t>9. </a:t>
            </a:r>
            <a:r>
              <a:rPr lang="en-GB" sz="1400" dirty="0" smtClean="0">
                <a:effectLst/>
              </a:rPr>
              <a:t>1881</a:t>
            </a:r>
            <a:r>
              <a:rPr lang="en-GB" sz="1400" b="1" dirty="0" smtClean="0">
                <a:effectLst/>
              </a:rPr>
              <a:t> </a:t>
            </a:r>
          </a:p>
          <a:p>
            <a:pPr eaLnBrk="1" hangingPunct="1">
              <a:lnSpc>
                <a:spcPct val="80000"/>
              </a:lnSpc>
              <a:spcBef>
                <a:spcPts val="350"/>
              </a:spcBef>
              <a:buFont typeface="Wingdings" pitchFamily="2" charset="2"/>
              <a:buNone/>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a:pPr>
            <a:r>
              <a:rPr lang="en-GB" sz="1400" b="1" dirty="0" smtClean="0">
                <a:effectLst/>
              </a:rPr>
              <a:t>10. </a:t>
            </a:r>
            <a:r>
              <a:rPr lang="en-GB" sz="1400" dirty="0" smtClean="0">
                <a:effectLst/>
              </a:rPr>
              <a:t>les </a:t>
            </a:r>
            <a:r>
              <a:rPr lang="en-GB" sz="1400" dirty="0" err="1" smtClean="0">
                <a:effectLst/>
              </a:rPr>
              <a:t>Poèmes</a:t>
            </a:r>
            <a:r>
              <a:rPr lang="en-GB" sz="1400" dirty="0" smtClean="0">
                <a:effectLst/>
              </a:rPr>
              <a:t> </a:t>
            </a:r>
            <a:r>
              <a:rPr lang="en-GB" sz="1400" dirty="0" err="1" smtClean="0">
                <a:effectLst/>
              </a:rPr>
              <a:t>Satourniens</a:t>
            </a:r>
            <a:endParaRPr lang="en-GB" sz="1400" dirty="0" smtClean="0">
              <a:effectLst/>
            </a:endParaRPr>
          </a:p>
        </p:txBody>
      </p:sp>
      <p:pic>
        <p:nvPicPr>
          <p:cNvPr id="3072" name="Picture 0" descr="Netsurf17_-_Paul_Verlaine"/>
          <p:cNvPicPr>
            <a:picLocks noChangeAspect="1" noChangeArrowheads="1"/>
          </p:cNvPicPr>
          <p:nvPr/>
        </p:nvPicPr>
        <p:blipFill>
          <a:blip r:embed="rId3"/>
          <a:srcRect/>
          <a:stretch>
            <a:fillRect/>
          </a:stretch>
        </p:blipFill>
        <p:spPr bwMode="auto">
          <a:xfrm>
            <a:off x="5429256" y="928670"/>
            <a:ext cx="2182813" cy="2898775"/>
          </a:xfrm>
          <a:prstGeom prst="rect">
            <a:avLst/>
          </a:prstGeom>
          <a:noFill/>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grpId="0" nodeType="afterEffect">
                                  <p:stCondLst>
                                    <p:cond delay="0"/>
                                  </p:stCondLst>
                                  <p:childTnLst>
                                    <p:set>
                                      <p:cBhvr>
                                        <p:cTn id="6" dur="1" fill="hold">
                                          <p:stCondLst>
                                            <p:cond delay="0"/>
                                          </p:stCondLst>
                                        </p:cTn>
                                        <p:tgtEl>
                                          <p:spTgt spid="3074"/>
                                        </p:tgtEl>
                                        <p:attrNameLst>
                                          <p:attrName>style.visibility</p:attrName>
                                        </p:attrNameLst>
                                      </p:cBhvr>
                                      <p:to>
                                        <p:strVal val="visible"/>
                                      </p:to>
                                    </p:set>
                                    <p:anim calcmode="lin" valueType="num">
                                      <p:cBhvr>
                                        <p:cTn id="7" dur="1000" fill="hold"/>
                                        <p:tgtEl>
                                          <p:spTgt spid="3074"/>
                                        </p:tgtEl>
                                        <p:attrNameLst>
                                          <p:attrName>ppt_x</p:attrName>
                                        </p:attrNameLst>
                                      </p:cBhvr>
                                      <p:tavLst>
                                        <p:tav tm="0">
                                          <p:val>
                                            <p:strVal val="#ppt_x-.2"/>
                                          </p:val>
                                        </p:tav>
                                        <p:tav tm="100000">
                                          <p:val>
                                            <p:strVal val="#ppt_x"/>
                                          </p:val>
                                        </p:tav>
                                      </p:tavLst>
                                    </p:anim>
                                    <p:anim calcmode="lin" valueType="num">
                                      <p:cBhvr>
                                        <p:cTn id="8" dur="1000" fill="hold"/>
                                        <p:tgtEl>
                                          <p:spTgt spid="3074"/>
                                        </p:tgtEl>
                                        <p:attrNameLst>
                                          <p:attrName>ppt_y</p:attrName>
                                        </p:attrNameLst>
                                      </p:cBhvr>
                                      <p:tavLst>
                                        <p:tav tm="0">
                                          <p:val>
                                            <p:strVal val="#ppt_y"/>
                                          </p:val>
                                        </p:tav>
                                        <p:tav tm="100000">
                                          <p:val>
                                            <p:strVal val="#ppt_y"/>
                                          </p:val>
                                        </p:tav>
                                      </p:tavLst>
                                    </p:anim>
                                    <p:animEffect transition="in" filter="wipe(right)" prLst="gradientSize: 0.1">
                                      <p:cBhvr>
                                        <p:cTn id="9" dur="1000"/>
                                        <p:tgtEl>
                                          <p:spTgt spid="307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4" grpId="0"/>
    </p:bldLst>
  </p:timing>
</p:sld>
</file>

<file path=ppt/slides/slide3.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FFEFD1"/>
            </a:gs>
            <a:gs pos="64999">
              <a:srgbClr val="F0EBD5"/>
            </a:gs>
            <a:gs pos="100000">
              <a:srgbClr val="D1C39F"/>
            </a:gs>
          </a:gsLst>
          <a:lin ang="2700000" scaled="0"/>
          <a:tileRect/>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endParaRPr lang="ru-RU" sz="2000" dirty="0"/>
          </a:p>
        </p:txBody>
      </p:sp>
      <p:sp>
        <p:nvSpPr>
          <p:cNvPr id="3" name="Содержимое 2"/>
          <p:cNvSpPr>
            <a:spLocks noGrp="1"/>
          </p:cNvSpPr>
          <p:nvPr>
            <p:ph idx="1"/>
          </p:nvPr>
        </p:nvSpPr>
        <p:spPr/>
        <p:txBody>
          <a:bodyPr>
            <a:noAutofit/>
          </a:bodyPr>
          <a:lstStyle/>
          <a:p>
            <a:r>
              <a:rPr lang="ru-RU" sz="1800" dirty="0" smtClean="0"/>
              <a:t>Успех в обучении иностранному языку во многом зависит от того, в какой степени качество знаний учащихся находится в поле зрения учителя и какое внимание уделяется профилактике ошибок. Контрольные задания в виде тестов отвечают принципу доступности и программным требованиям. Они используются учителем с целью установления уровня усвоения, как отработанного нового материала, так и знаний ранее пройденного, позволяя выявить общие, типичные ошибки учащихся.</a:t>
            </a:r>
          </a:p>
          <a:p>
            <a:r>
              <a:rPr lang="ru-RU" sz="1800" dirty="0" smtClean="0"/>
              <a:t>Тесты могут быть лексико-грамматические, на понимание иноязычной речи, на проверку понимания содержания прочитанного текста. Результаты проверки тестов анализируются учителем и служат для него, с одной стороны, показателем уровня знаний учащихся, а с другой – самооценкой работы самого учителя*</a:t>
            </a:r>
          </a:p>
          <a:p>
            <a:r>
              <a:rPr lang="ru-RU" sz="1800" dirty="0" smtClean="0"/>
              <a:t>Оценка своей работы позволяет учителю внести необходимые коррективы в процесс обучения и тем самым предупредить повторение ошибок школьников. С целью профилактики можно предложить ученикам записывать возможные типичные ошибки в специальные тетради, дополняя правилами и несколькими наиболее характерными и чёткими примерами на употребление в речи.</a:t>
            </a:r>
          </a:p>
          <a:p>
            <a:r>
              <a:rPr lang="ru-RU" sz="1800" dirty="0" smtClean="0"/>
              <a:t/>
            </a:r>
            <a:br>
              <a:rPr lang="ru-RU" sz="1800" dirty="0" smtClean="0"/>
            </a:br>
            <a:endParaRPr lang="ru-RU" sz="1800" dirty="0" smtClean="0"/>
          </a:p>
          <a:p>
            <a:endParaRPr lang="ru-RU" sz="1800" dirty="0"/>
          </a:p>
        </p:txBody>
      </p:sp>
      <p:sp>
        <p:nvSpPr>
          <p:cNvPr id="4" name="Прямоугольник 3"/>
          <p:cNvSpPr/>
          <p:nvPr/>
        </p:nvSpPr>
        <p:spPr>
          <a:xfrm>
            <a:off x="2004822" y="285729"/>
            <a:ext cx="5204053" cy="1661993"/>
          </a:xfrm>
          <a:prstGeom prst="rect">
            <a:avLst/>
          </a:prstGeom>
          <a:noFill/>
        </p:spPr>
        <p:txBody>
          <a:bodyPr wrap="square" lIns="91440" tIns="45720" rIns="91440" bIns="45720">
            <a:spAutoFit/>
          </a:bodyPr>
          <a:lstStyle/>
          <a:p>
            <a:pPr algn="ctr"/>
            <a:r>
              <a:rPr lang="ru-RU" sz="24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glow rad="139700">
                    <a:schemeClr val="accent6">
                      <a:satMod val="175000"/>
                      <a:alpha val="40000"/>
                    </a:schemeClr>
                  </a:glow>
                  <a:reflection blurRad="12700" stA="28000" endPos="45000" dist="1000" dir="5400000" sy="-100000" algn="bl" rotWithShape="0"/>
                </a:effectLst>
              </a:rPr>
              <a:t>Роль  </a:t>
            </a:r>
            <a:r>
              <a:rPr lang="ru-RU" sz="24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glow rad="139700">
                    <a:schemeClr val="accent6">
                      <a:satMod val="175000"/>
                      <a:alpha val="40000"/>
                    </a:schemeClr>
                  </a:glow>
                  <a:reflection blurRad="12700" stA="28000" endPos="45000" dist="1000" dir="5400000" sy="-100000" algn="bl" rotWithShape="0"/>
                </a:effectLst>
              </a:rPr>
              <a:t>контроля  при  обучении</a:t>
            </a:r>
          </a:p>
          <a:p>
            <a:pPr algn="ctr"/>
            <a:r>
              <a:rPr lang="ru-RU" sz="24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glow rad="139700">
                    <a:schemeClr val="accent6">
                      <a:satMod val="175000"/>
                      <a:alpha val="40000"/>
                    </a:schemeClr>
                  </a:glow>
                  <a:reflection blurRad="12700" stA="28000" endPos="45000" dist="1000" dir="5400000" sy="-100000" algn="bl" rotWithShape="0"/>
                </a:effectLst>
              </a:rPr>
              <a:t>  иностранному   языку.</a:t>
            </a:r>
            <a:endParaRPr lang="ru-RU" sz="2400" dirty="0" smtClean="0">
              <a:effectLst>
                <a:glow rad="139700">
                  <a:schemeClr val="accent6">
                    <a:satMod val="175000"/>
                    <a:alpha val="40000"/>
                  </a:schemeClr>
                </a:glow>
                <a:reflection blurRad="12700" stA="28000" endPos="45000" dist="1000" dir="5400000" sy="-100000" algn="bl" rotWithShape="0"/>
              </a:effectLst>
            </a:endParaRPr>
          </a:p>
          <a:p>
            <a:pPr algn="ctr"/>
            <a:endParaRPr lang="ru-RU" sz="5400" b="1" cap="all" spc="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7"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fltVal val="0"/>
                                          </p:val>
                                        </p:tav>
                                        <p:tav tm="100000">
                                          <p:val>
                                            <p:strVal val="#ppt_w"/>
                                          </p:val>
                                        </p:tav>
                                      </p:tavLst>
                                    </p:anim>
                                    <p:anim calcmode="lin" valueType="num">
                                      <p:cBhvr>
                                        <p:cTn id="8" dur="1000" fill="hold"/>
                                        <p:tgtEl>
                                          <p:spTgt spid="4"/>
                                        </p:tgtEl>
                                        <p:attrNameLst>
                                          <p:attrName>ppt_h</p:attrName>
                                        </p:attrNameLst>
                                      </p:cBhvr>
                                      <p:tavLst>
                                        <p:tav tm="0">
                                          <p:val>
                                            <p:strVal val="#ppt_h"/>
                                          </p:val>
                                        </p:tav>
                                        <p:tav tm="100000">
                                          <p:val>
                                            <p:strVal val="#ppt_h"/>
                                          </p:val>
                                        </p:tav>
                                      </p:tavLst>
                                    </p:anim>
                                  </p:childTnLst>
                                </p:cTn>
                              </p:par>
                            </p:childTnLst>
                          </p:cTn>
                        </p:par>
                        <p:par>
                          <p:cTn id="9" fill="hold">
                            <p:stCondLst>
                              <p:cond delay="1000"/>
                            </p:stCondLst>
                            <p:childTnLst>
                              <p:par>
                                <p:cTn id="10" presetID="39" presetClass="entr" presetSubtype="0" accel="100000" fill="hold" grpId="0" nodeType="after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 calcmode="lin" valueType="num">
                                      <p:cBhvr>
                                        <p:cTn id="12" dur="1000" fill="hold"/>
                                        <p:tgtEl>
                                          <p:spTgt spid="3">
                                            <p:txEl>
                                              <p:pRg st="0" end="0"/>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13" dur="1000" fill="hold"/>
                                        <p:tgtEl>
                                          <p:spTgt spid="3">
                                            <p:txEl>
                                              <p:pRg st="0" end="0"/>
                                            </p:txEl>
                                          </p:spTgt>
                                        </p:tgtEl>
                                        <p:attrNameLst>
                                          <p:attrName>ppt_w</p:attrName>
                                        </p:attrNameLst>
                                      </p:cBhvr>
                                      <p:tavLst>
                                        <p:tav tm="0">
                                          <p:val>
                                            <p:strVal val="#ppt_w+.3"/>
                                          </p:val>
                                        </p:tav>
                                        <p:tav tm="50000">
                                          <p:val>
                                            <p:strVal val="#ppt_w+.3"/>
                                          </p:val>
                                        </p:tav>
                                        <p:tav tm="100000">
                                          <p:val>
                                            <p:strVal val="#ppt_w"/>
                                          </p:val>
                                        </p:tav>
                                      </p:tavLst>
                                    </p:anim>
                                    <p:anim calcmode="lin" valueType="num">
                                      <p:cBhvr>
                                        <p:cTn id="14" dur="1000" fill="hold"/>
                                        <p:tgtEl>
                                          <p:spTgt spid="3">
                                            <p:txEl>
                                              <p:pRg st="0" end="0"/>
                                            </p:txEl>
                                          </p:spTgt>
                                        </p:tgtEl>
                                        <p:attrNameLst>
                                          <p:attrName>ppt_x</p:attrName>
                                        </p:attrNameLst>
                                      </p:cBhvr>
                                      <p:tavLst>
                                        <p:tav tm="0">
                                          <p:val>
                                            <p:strVal val="#ppt_x-.3"/>
                                          </p:val>
                                        </p:tav>
                                        <p:tav tm="50000">
                                          <p:val>
                                            <p:strVal val="#ppt_x"/>
                                          </p:val>
                                        </p:tav>
                                        <p:tav tm="100000">
                                          <p:val>
                                            <p:strVal val="#ppt_x"/>
                                          </p:val>
                                        </p:tav>
                                      </p:tavLst>
                                    </p:anim>
                                    <p:anim calcmode="lin" valueType="num">
                                      <p:cBhvr>
                                        <p:cTn id="15" dur="10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par>
                          <p:cTn id="16" fill="hold">
                            <p:stCondLst>
                              <p:cond delay="2000"/>
                            </p:stCondLst>
                            <p:childTnLst>
                              <p:par>
                                <p:cTn id="17" presetID="39" presetClass="entr" presetSubtype="0" accel="100000" fill="hold" grpId="0" nodeType="after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 calcmode="lin" valueType="num">
                                      <p:cBhvr>
                                        <p:cTn id="19" dur="1000" fill="hold"/>
                                        <p:tgtEl>
                                          <p:spTgt spid="3">
                                            <p:txEl>
                                              <p:pRg st="1" end="1"/>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20" dur="1000" fill="hold"/>
                                        <p:tgtEl>
                                          <p:spTgt spid="3">
                                            <p:txEl>
                                              <p:pRg st="1" end="1"/>
                                            </p:txEl>
                                          </p:spTgt>
                                        </p:tgtEl>
                                        <p:attrNameLst>
                                          <p:attrName>ppt_w</p:attrName>
                                        </p:attrNameLst>
                                      </p:cBhvr>
                                      <p:tavLst>
                                        <p:tav tm="0">
                                          <p:val>
                                            <p:strVal val="#ppt_w+.3"/>
                                          </p:val>
                                        </p:tav>
                                        <p:tav tm="50000">
                                          <p:val>
                                            <p:strVal val="#ppt_w+.3"/>
                                          </p:val>
                                        </p:tav>
                                        <p:tav tm="100000">
                                          <p:val>
                                            <p:strVal val="#ppt_w"/>
                                          </p:val>
                                        </p:tav>
                                      </p:tavLst>
                                    </p:anim>
                                    <p:anim calcmode="lin" valueType="num">
                                      <p:cBhvr>
                                        <p:cTn id="21" dur="1000" fill="hold"/>
                                        <p:tgtEl>
                                          <p:spTgt spid="3">
                                            <p:txEl>
                                              <p:pRg st="1" end="1"/>
                                            </p:txEl>
                                          </p:spTgt>
                                        </p:tgtEl>
                                        <p:attrNameLst>
                                          <p:attrName>ppt_x</p:attrName>
                                        </p:attrNameLst>
                                      </p:cBhvr>
                                      <p:tavLst>
                                        <p:tav tm="0">
                                          <p:val>
                                            <p:strVal val="#ppt_x-.3"/>
                                          </p:val>
                                        </p:tav>
                                        <p:tav tm="50000">
                                          <p:val>
                                            <p:strVal val="#ppt_x"/>
                                          </p:val>
                                        </p:tav>
                                        <p:tav tm="100000">
                                          <p:val>
                                            <p:strVal val="#ppt_x"/>
                                          </p:val>
                                        </p:tav>
                                      </p:tavLst>
                                    </p:anim>
                                    <p:anim calcmode="lin" valueType="num">
                                      <p:cBhvr>
                                        <p:cTn id="22" dur="1000" fill="hold"/>
                                        <p:tgtEl>
                                          <p:spTgt spid="3">
                                            <p:txEl>
                                              <p:pRg st="1" end="1"/>
                                            </p:txEl>
                                          </p:spTgt>
                                        </p:tgtEl>
                                        <p:attrNameLst>
                                          <p:attrName>ppt_y</p:attrName>
                                        </p:attrNameLst>
                                      </p:cBhvr>
                                      <p:tavLst>
                                        <p:tav tm="0">
                                          <p:val>
                                            <p:strVal val="#ppt_y"/>
                                          </p:val>
                                        </p:tav>
                                        <p:tav tm="100000">
                                          <p:val>
                                            <p:strVal val="#ppt_y"/>
                                          </p:val>
                                        </p:tav>
                                      </p:tavLst>
                                    </p:anim>
                                  </p:childTnLst>
                                </p:cTn>
                              </p:par>
                            </p:childTnLst>
                          </p:cTn>
                        </p:par>
                        <p:par>
                          <p:cTn id="23" fill="hold">
                            <p:stCondLst>
                              <p:cond delay="3000"/>
                            </p:stCondLst>
                            <p:childTnLst>
                              <p:par>
                                <p:cTn id="24" presetID="39" presetClass="entr" presetSubtype="0" accel="100000" fill="hold" grpId="0" nodeType="afterEffect">
                                  <p:stCondLst>
                                    <p:cond delay="0"/>
                                  </p:stCondLst>
                                  <p:childTnLst>
                                    <p:set>
                                      <p:cBhvr>
                                        <p:cTn id="25" dur="1" fill="hold">
                                          <p:stCondLst>
                                            <p:cond delay="0"/>
                                          </p:stCondLst>
                                        </p:cTn>
                                        <p:tgtEl>
                                          <p:spTgt spid="3">
                                            <p:txEl>
                                              <p:pRg st="2" end="2"/>
                                            </p:txEl>
                                          </p:spTgt>
                                        </p:tgtEl>
                                        <p:attrNameLst>
                                          <p:attrName>style.visibility</p:attrName>
                                        </p:attrNameLst>
                                      </p:cBhvr>
                                      <p:to>
                                        <p:strVal val="visible"/>
                                      </p:to>
                                    </p:set>
                                    <p:anim calcmode="lin" valueType="num">
                                      <p:cBhvr>
                                        <p:cTn id="26" dur="1000" fill="hold"/>
                                        <p:tgtEl>
                                          <p:spTgt spid="3">
                                            <p:txEl>
                                              <p:pRg st="2" end="2"/>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27" dur="1000" fill="hold"/>
                                        <p:tgtEl>
                                          <p:spTgt spid="3">
                                            <p:txEl>
                                              <p:pRg st="2" end="2"/>
                                            </p:txEl>
                                          </p:spTgt>
                                        </p:tgtEl>
                                        <p:attrNameLst>
                                          <p:attrName>ppt_w</p:attrName>
                                        </p:attrNameLst>
                                      </p:cBhvr>
                                      <p:tavLst>
                                        <p:tav tm="0">
                                          <p:val>
                                            <p:strVal val="#ppt_w+.3"/>
                                          </p:val>
                                        </p:tav>
                                        <p:tav tm="50000">
                                          <p:val>
                                            <p:strVal val="#ppt_w+.3"/>
                                          </p:val>
                                        </p:tav>
                                        <p:tav tm="100000">
                                          <p:val>
                                            <p:strVal val="#ppt_w"/>
                                          </p:val>
                                        </p:tav>
                                      </p:tavLst>
                                    </p:anim>
                                    <p:anim calcmode="lin" valueType="num">
                                      <p:cBhvr>
                                        <p:cTn id="28" dur="1000" fill="hold"/>
                                        <p:tgtEl>
                                          <p:spTgt spid="3">
                                            <p:txEl>
                                              <p:pRg st="2" end="2"/>
                                            </p:txEl>
                                          </p:spTgt>
                                        </p:tgtEl>
                                        <p:attrNameLst>
                                          <p:attrName>ppt_x</p:attrName>
                                        </p:attrNameLst>
                                      </p:cBhvr>
                                      <p:tavLst>
                                        <p:tav tm="0">
                                          <p:val>
                                            <p:strVal val="#ppt_x-.3"/>
                                          </p:val>
                                        </p:tav>
                                        <p:tav tm="50000">
                                          <p:val>
                                            <p:strVal val="#ppt_x"/>
                                          </p:val>
                                        </p:tav>
                                        <p:tav tm="100000">
                                          <p:val>
                                            <p:strVal val="#ppt_x"/>
                                          </p:val>
                                        </p:tav>
                                      </p:tavLst>
                                    </p:anim>
                                    <p:anim calcmode="lin" valueType="num">
                                      <p:cBhvr>
                                        <p:cTn id="29" dur="1000" fill="hold"/>
                                        <p:tgtEl>
                                          <p:spTgt spid="3">
                                            <p:txEl>
                                              <p:pRg st="2" end="2"/>
                                            </p:txEl>
                                          </p:spTgt>
                                        </p:tgtEl>
                                        <p:attrNameLst>
                                          <p:attrName>ppt_y</p:attrName>
                                        </p:attrNameLst>
                                      </p:cBhvr>
                                      <p:tavLst>
                                        <p:tav tm="0">
                                          <p:val>
                                            <p:strVal val="#ppt_y"/>
                                          </p:val>
                                        </p:tav>
                                        <p:tav tm="100000">
                                          <p:val>
                                            <p:strVal val="#ppt_y"/>
                                          </p:val>
                                        </p:tav>
                                      </p:tavLst>
                                    </p:anim>
                                  </p:childTnLst>
                                </p:cTn>
                              </p:par>
                            </p:childTnLst>
                          </p:cTn>
                        </p:par>
                        <p:par>
                          <p:cTn id="30" fill="hold">
                            <p:stCondLst>
                              <p:cond delay="4000"/>
                            </p:stCondLst>
                            <p:childTnLst>
                              <p:par>
                                <p:cTn id="31" presetID="39" presetClass="entr" presetSubtype="0" accel="100000" fill="hold" grpId="0" nodeType="afterEffect">
                                  <p:stCondLst>
                                    <p:cond delay="0"/>
                                  </p:stCondLst>
                                  <p:childTnLst>
                                    <p:set>
                                      <p:cBhvr>
                                        <p:cTn id="32" dur="1" fill="hold">
                                          <p:stCondLst>
                                            <p:cond delay="0"/>
                                          </p:stCondLst>
                                        </p:cTn>
                                        <p:tgtEl>
                                          <p:spTgt spid="3">
                                            <p:txEl>
                                              <p:pRg st="3" end="3"/>
                                            </p:txEl>
                                          </p:spTgt>
                                        </p:tgtEl>
                                        <p:attrNameLst>
                                          <p:attrName>style.visibility</p:attrName>
                                        </p:attrNameLst>
                                      </p:cBhvr>
                                      <p:to>
                                        <p:strVal val="visible"/>
                                      </p:to>
                                    </p:set>
                                    <p:anim calcmode="lin" valueType="num">
                                      <p:cBhvr>
                                        <p:cTn id="33" dur="1000" fill="hold"/>
                                        <p:tgtEl>
                                          <p:spTgt spid="3">
                                            <p:txEl>
                                              <p:pRg st="3" end="3"/>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34" dur="1000" fill="hold"/>
                                        <p:tgtEl>
                                          <p:spTgt spid="3">
                                            <p:txEl>
                                              <p:pRg st="3" end="3"/>
                                            </p:txEl>
                                          </p:spTgt>
                                        </p:tgtEl>
                                        <p:attrNameLst>
                                          <p:attrName>ppt_w</p:attrName>
                                        </p:attrNameLst>
                                      </p:cBhvr>
                                      <p:tavLst>
                                        <p:tav tm="0">
                                          <p:val>
                                            <p:strVal val="#ppt_w+.3"/>
                                          </p:val>
                                        </p:tav>
                                        <p:tav tm="50000">
                                          <p:val>
                                            <p:strVal val="#ppt_w+.3"/>
                                          </p:val>
                                        </p:tav>
                                        <p:tav tm="100000">
                                          <p:val>
                                            <p:strVal val="#ppt_w"/>
                                          </p:val>
                                        </p:tav>
                                      </p:tavLst>
                                    </p:anim>
                                    <p:anim calcmode="lin" valueType="num">
                                      <p:cBhvr>
                                        <p:cTn id="35" dur="1000" fill="hold"/>
                                        <p:tgtEl>
                                          <p:spTgt spid="3">
                                            <p:txEl>
                                              <p:pRg st="3" end="3"/>
                                            </p:txEl>
                                          </p:spTgt>
                                        </p:tgtEl>
                                        <p:attrNameLst>
                                          <p:attrName>ppt_x</p:attrName>
                                        </p:attrNameLst>
                                      </p:cBhvr>
                                      <p:tavLst>
                                        <p:tav tm="0">
                                          <p:val>
                                            <p:strVal val="#ppt_x-.3"/>
                                          </p:val>
                                        </p:tav>
                                        <p:tav tm="50000">
                                          <p:val>
                                            <p:strVal val="#ppt_x"/>
                                          </p:val>
                                        </p:tav>
                                        <p:tav tm="100000">
                                          <p:val>
                                            <p:strVal val="#ppt_x"/>
                                          </p:val>
                                        </p:tav>
                                      </p:tavLst>
                                    </p:anim>
                                    <p:anim calcmode="lin" valueType="num">
                                      <p:cBhvr>
                                        <p:cTn id="36" dur="1000" fill="hold"/>
                                        <p:tgtEl>
                                          <p:spTgt spid="3">
                                            <p:txEl>
                                              <p:pRg st="3" end="3"/>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p:bldLst>
  </p:timing>
</p:sld>
</file>

<file path=ppt/slides/slide4.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E6DCAC"/>
            </a:gs>
            <a:gs pos="12000">
              <a:srgbClr val="E6D78A"/>
            </a:gs>
            <a:gs pos="30000">
              <a:srgbClr val="C7AC4C"/>
            </a:gs>
            <a:gs pos="45000">
              <a:srgbClr val="E6D78A"/>
            </a:gs>
            <a:gs pos="77000">
              <a:srgbClr val="C7AC4C"/>
            </a:gs>
            <a:gs pos="100000">
              <a:srgbClr val="E6DCAC"/>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2654296"/>
          </a:xfrm>
        </p:spPr>
        <p:txBody>
          <a:bodyPr>
            <a:normAutofit fontScale="90000"/>
          </a:bodyPr>
          <a:lstStyle/>
          <a:p>
            <a:r>
              <a:rPr lang="ru-RU"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glow rad="139700">
                    <a:schemeClr val="accent3">
                      <a:satMod val="175000"/>
                      <a:alpha val="40000"/>
                    </a:schemeClr>
                  </a:glow>
                </a:effectLst>
              </a:rPr>
              <a:t> </a:t>
            </a:r>
            <a:r>
              <a:rPr lang="ru-RU"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glow rad="139700">
                    <a:schemeClr val="accent3">
                      <a:satMod val="175000"/>
                      <a:alpha val="40000"/>
                    </a:schemeClr>
                  </a:glow>
                </a:effectLst>
              </a:rPr>
              <a:t>Тестовый контроль в процессе обучения иностранному языку.</a:t>
            </a:r>
            <a:r>
              <a:rPr lang="ru-RU"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
            </a:r>
            <a:br>
              <a:rPr lang="ru-RU"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br>
            <a:r>
              <a:rPr lang="ru-RU"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
            </a:r>
            <a:br>
              <a:rPr lang="ru-RU"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br>
            <a:r>
              <a:rPr lang="ru-RU"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
            </a:r>
            <a:br>
              <a:rPr lang="ru-RU"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br>
            <a:endParaRPr lang="ru-RU"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p:txBody>
      </p:sp>
      <p:sp>
        <p:nvSpPr>
          <p:cNvPr id="3" name="Содержимое 2"/>
          <p:cNvSpPr>
            <a:spLocks noGrp="1"/>
          </p:cNvSpPr>
          <p:nvPr>
            <p:ph idx="1"/>
          </p:nvPr>
        </p:nvSpPr>
        <p:spPr>
          <a:xfrm>
            <a:off x="457200" y="1600200"/>
            <a:ext cx="8229600" cy="4900634"/>
          </a:xfrm>
        </p:spPr>
        <p:txBody>
          <a:bodyPr>
            <a:normAutofit fontScale="77500" lnSpcReduction="20000"/>
          </a:bodyPr>
          <a:lstStyle/>
          <a:p>
            <a:r>
              <a:rPr lang="ru-RU" dirty="0" smtClean="0"/>
              <a:t>Работа по поддержанию и совершенствованию лексико-грамматических навыков учащихся должна проводиться систематически, на протяжении всего курса обучения, и сопровождаться регулярным контролем. В процессе данной работы рационально использовать наряду с традиционными упражнениями контрольно-обучающие задания тестового характера – лексико-грамматические тесты. Такие тесты могут выполнять и диагностическую функцию: данные, получаемые в результате их проведения будут свидетельствовать о необходимости увеличения или сокращения объёма тренировки.</a:t>
            </a:r>
          </a:p>
          <a:p>
            <a:pPr>
              <a:buNone/>
            </a:pPr>
            <a:r>
              <a:rPr lang="ru-RU" dirty="0" smtClean="0"/>
              <a:t>     К тестам предъявляются следующие требования:</a:t>
            </a:r>
          </a:p>
          <a:p>
            <a:pPr>
              <a:buNone/>
            </a:pPr>
            <a:r>
              <a:rPr lang="ru-RU" dirty="0" smtClean="0"/>
              <a:t>          1.Тест должен быть целенаправленным, то есть       ориентированным на контроль типичных трудностей.</a:t>
            </a:r>
          </a:p>
          <a:p>
            <a:endParaRPr lang="ru-RU"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4" presetClass="entr" presetSubtype="0" accel="10000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strVal val="#ppt_w*0.05"/>
                                          </p:val>
                                        </p:tav>
                                        <p:tav tm="100000">
                                          <p:val>
                                            <p:strVal val="#ppt_w"/>
                                          </p:val>
                                        </p:tav>
                                      </p:tavLst>
                                    </p:anim>
                                    <p:anim calcmode="lin" valueType="num">
                                      <p:cBhvr>
                                        <p:cTn id="8" dur="1000" fill="hold"/>
                                        <p:tgtEl>
                                          <p:spTgt spid="2"/>
                                        </p:tgtEl>
                                        <p:attrNameLst>
                                          <p:attrName>ppt_h</p:attrName>
                                        </p:attrNameLst>
                                      </p:cBhvr>
                                      <p:tavLst>
                                        <p:tav tm="0">
                                          <p:val>
                                            <p:strVal val="#ppt_h"/>
                                          </p:val>
                                        </p:tav>
                                        <p:tav tm="100000">
                                          <p:val>
                                            <p:strVal val="#ppt_h"/>
                                          </p:val>
                                        </p:tav>
                                      </p:tavLst>
                                    </p:anim>
                                    <p:anim calcmode="lin" valueType="num">
                                      <p:cBhvr>
                                        <p:cTn id="9" dur="1000" fill="hold"/>
                                        <p:tgtEl>
                                          <p:spTgt spid="2"/>
                                        </p:tgtEl>
                                        <p:attrNameLst>
                                          <p:attrName>ppt_x</p:attrName>
                                        </p:attrNameLst>
                                      </p:cBhvr>
                                      <p:tavLst>
                                        <p:tav tm="0">
                                          <p:val>
                                            <p:strVal val="#ppt_x-.2"/>
                                          </p:val>
                                        </p:tav>
                                        <p:tav tm="100000">
                                          <p:val>
                                            <p:strVal val="#ppt_x"/>
                                          </p:val>
                                        </p:tav>
                                      </p:tavLst>
                                    </p:anim>
                                    <p:anim calcmode="lin" valueType="num">
                                      <p:cBhvr>
                                        <p:cTn id="10" dur="1000" fill="hold"/>
                                        <p:tgtEl>
                                          <p:spTgt spid="2"/>
                                        </p:tgtEl>
                                        <p:attrNameLst>
                                          <p:attrName>ppt_y</p:attrName>
                                        </p:attrNameLst>
                                      </p:cBhvr>
                                      <p:tavLst>
                                        <p:tav tm="0">
                                          <p:val>
                                            <p:strVal val="#ppt_y"/>
                                          </p:val>
                                        </p:tav>
                                        <p:tav tm="100000">
                                          <p:val>
                                            <p:strVal val="#ppt_y"/>
                                          </p:val>
                                        </p:tav>
                                      </p:tavLst>
                                    </p:anim>
                                    <p:animEffect transition="in" filter="fade">
                                      <p:cBhvr>
                                        <p:cTn id="11" dur="1000"/>
                                        <p:tgtEl>
                                          <p:spTgt spid="2"/>
                                        </p:tgtEl>
                                      </p:cBhvr>
                                    </p:animEffect>
                                  </p:childTnLst>
                                </p:cTn>
                              </p:par>
                            </p:childTnLst>
                          </p:cTn>
                        </p:par>
                        <p:par>
                          <p:cTn id="12" fill="hold">
                            <p:stCondLst>
                              <p:cond delay="1000"/>
                            </p:stCondLst>
                            <p:childTnLst>
                              <p:par>
                                <p:cTn id="13" presetID="8" presetClass="entr" presetSubtype="16" fill="hold" grpId="0" nodeType="afterEffect">
                                  <p:stCondLst>
                                    <p:cond delay="0"/>
                                  </p:stCondLst>
                                  <p:childTnLst>
                                    <p:set>
                                      <p:cBhvr>
                                        <p:cTn id="14" dur="1" fill="hold">
                                          <p:stCondLst>
                                            <p:cond delay="0"/>
                                          </p:stCondLst>
                                        </p:cTn>
                                        <p:tgtEl>
                                          <p:spTgt spid="3">
                                            <p:txEl>
                                              <p:pRg st="0" end="0"/>
                                            </p:txEl>
                                          </p:spTgt>
                                        </p:tgtEl>
                                        <p:attrNameLst>
                                          <p:attrName>style.visibility</p:attrName>
                                        </p:attrNameLst>
                                      </p:cBhvr>
                                      <p:to>
                                        <p:strVal val="visible"/>
                                      </p:to>
                                    </p:set>
                                    <p:animEffect transition="in" filter="diamond(in)">
                                      <p:cBhvr>
                                        <p:cTn id="15" dur="20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E6DCAC"/>
            </a:gs>
            <a:gs pos="12000">
              <a:srgbClr val="E6D78A"/>
            </a:gs>
            <a:gs pos="30000">
              <a:srgbClr val="C7AC4C"/>
            </a:gs>
            <a:gs pos="45000">
              <a:srgbClr val="E6D78A"/>
            </a:gs>
            <a:gs pos="77000">
              <a:srgbClr val="C7AC4C"/>
            </a:gs>
            <a:gs pos="100000">
              <a:srgbClr val="E6DCAC"/>
            </a:gs>
          </a:gsLst>
          <a:lin ang="2700000" scaled="1"/>
          <a:tileRect/>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a:xfrm>
            <a:off x="457200" y="500042"/>
            <a:ext cx="8229600" cy="6072230"/>
          </a:xfrm>
        </p:spPr>
        <p:txBody>
          <a:bodyPr>
            <a:normAutofit fontScale="70000" lnSpcReduction="20000"/>
          </a:bodyPr>
          <a:lstStyle/>
          <a:p>
            <a:r>
              <a:rPr lang="ru-RU" dirty="0" smtClean="0">
                <a:solidFill>
                  <a:schemeClr val="tx2">
                    <a:lumMod val="50000"/>
                  </a:schemeClr>
                </a:solidFill>
              </a:rPr>
              <a:t>При составлении учитывается принцип постепенного нарастания трудностей.</a:t>
            </a:r>
          </a:p>
          <a:p>
            <a:r>
              <a:rPr lang="ru-RU" dirty="0" smtClean="0">
                <a:solidFill>
                  <a:schemeClr val="tx2">
                    <a:lumMod val="50000"/>
                  </a:schemeClr>
                </a:solidFill>
              </a:rPr>
              <a:t>Формулировки тестовых заданий должны быть лаконичными и вместе с тем ясными.</a:t>
            </a:r>
          </a:p>
          <a:p>
            <a:r>
              <a:rPr lang="ru-RU" dirty="0" smtClean="0">
                <a:solidFill>
                  <a:schemeClr val="tx2">
                    <a:lumMod val="50000"/>
                  </a:schemeClr>
                </a:solidFill>
              </a:rPr>
              <a:t>Тесты нужно составлять на материале школьных учебников.</a:t>
            </a:r>
          </a:p>
          <a:p>
            <a:r>
              <a:rPr lang="ru-RU" dirty="0" smtClean="0">
                <a:solidFill>
                  <a:schemeClr val="tx2">
                    <a:lumMod val="50000"/>
                  </a:schemeClr>
                </a:solidFill>
              </a:rPr>
              <a:t>Для получения объективных </a:t>
            </a:r>
            <a:r>
              <a:rPr lang="ru-RU" sz="2900" dirty="0" smtClean="0">
                <a:solidFill>
                  <a:schemeClr val="tx2">
                    <a:lumMod val="50000"/>
                  </a:schemeClr>
                </a:solidFill>
              </a:rPr>
              <a:t>результатов</a:t>
            </a:r>
            <a:r>
              <a:rPr lang="ru-RU" dirty="0" smtClean="0">
                <a:solidFill>
                  <a:schemeClr val="tx2">
                    <a:lumMod val="50000"/>
                  </a:schemeClr>
                </a:solidFill>
              </a:rPr>
              <a:t> тест должен содержать </a:t>
            </a:r>
          </a:p>
          <a:p>
            <a:r>
              <a:rPr lang="ru-RU" dirty="0" smtClean="0">
                <a:solidFill>
                  <a:schemeClr val="tx2">
                    <a:lumMod val="50000"/>
                  </a:schemeClr>
                </a:solidFill>
              </a:rPr>
              <a:t>достаточное количество трудностей.</a:t>
            </a:r>
          </a:p>
          <a:p>
            <a:r>
              <a:rPr lang="ru-RU" dirty="0" smtClean="0">
                <a:solidFill>
                  <a:schemeClr val="tx2">
                    <a:lumMod val="50000"/>
                  </a:schemeClr>
                </a:solidFill>
              </a:rPr>
              <a:t>Применение тестового контроля лексики и грамматики началось с внедрения такой разновидности объективного теста с выбором ответа из ряда предложенных, так называемый тест множественного выбора. Тесты составляются на основе языкового и тематического материала соответствующих циклов учебника.</a:t>
            </a:r>
          </a:p>
          <a:p>
            <a:r>
              <a:rPr lang="ru-RU" dirty="0" smtClean="0">
                <a:solidFill>
                  <a:schemeClr val="tx2">
                    <a:lumMod val="50000"/>
                  </a:schemeClr>
                </a:solidFill>
              </a:rPr>
              <a:t>Методика организации тестов, их проведение и проверка не представляет трудности для учителя. При правильной организации работы тесты позволяют быстро, в течение четырёх – пяти минут, провести фронтальную письменную проверку лексико-грамматических навыков учащихся. </a:t>
            </a:r>
          </a:p>
          <a:p>
            <a:pPr>
              <a:buNone/>
            </a:pPr>
            <a:r>
              <a:rPr lang="ru-RU" dirty="0" smtClean="0">
                <a:solidFill>
                  <a:schemeClr val="tx2">
                    <a:lumMod val="50000"/>
                  </a:schemeClr>
                </a:solidFill>
              </a:rPr>
              <a:t/>
            </a:r>
            <a:br>
              <a:rPr lang="ru-RU" dirty="0" smtClean="0">
                <a:solidFill>
                  <a:schemeClr val="tx2">
                    <a:lumMod val="50000"/>
                  </a:schemeClr>
                </a:solidFill>
              </a:rPr>
            </a:br>
            <a:endParaRPr lang="ru-RU" dirty="0" smtClean="0">
              <a:solidFill>
                <a:schemeClr val="tx2">
                  <a:lumMod val="50000"/>
                </a:schemeClr>
              </a:solidFill>
            </a:endParaRPr>
          </a:p>
          <a:p>
            <a:endParaRPr lang="ru-RU" dirty="0">
              <a:solidFill>
                <a:schemeClr val="tx2">
                  <a:lumMod val="50000"/>
                </a:schemeClr>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wipe(down)">
                                      <p:cBhvr>
                                        <p:cTn id="10" dur="500"/>
                                        <p:tgtEl>
                                          <p:spTgt spid="3">
                                            <p:txEl>
                                              <p:pRg st="1" end="1"/>
                                            </p:txEl>
                                          </p:spTgt>
                                        </p:tgtEl>
                                      </p:cBhvr>
                                    </p:animEffect>
                                  </p:childTnLst>
                                </p:cTn>
                              </p:par>
                              <p:par>
                                <p:cTn id="11" presetID="22" presetClass="entr" presetSubtype="4"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wipe(down)">
                                      <p:cBhvr>
                                        <p:cTn id="13" dur="500"/>
                                        <p:tgtEl>
                                          <p:spTgt spid="3">
                                            <p:txEl>
                                              <p:pRg st="2" end="2"/>
                                            </p:txEl>
                                          </p:spTgt>
                                        </p:tgtEl>
                                      </p:cBhvr>
                                    </p:animEffect>
                                  </p:childTnLst>
                                </p:cTn>
                              </p:par>
                              <p:par>
                                <p:cTn id="14" presetID="22" presetClass="entr" presetSubtype="4" fill="hold" grpId="0" nodeType="withEffect">
                                  <p:stCondLst>
                                    <p:cond delay="0"/>
                                  </p:stCondLst>
                                  <p:childTnLst>
                                    <p:set>
                                      <p:cBhvr>
                                        <p:cTn id="15" dur="1" fill="hold">
                                          <p:stCondLst>
                                            <p:cond delay="0"/>
                                          </p:stCondLst>
                                        </p:cTn>
                                        <p:tgtEl>
                                          <p:spTgt spid="3">
                                            <p:txEl>
                                              <p:pRg st="3" end="3"/>
                                            </p:txEl>
                                          </p:spTgt>
                                        </p:tgtEl>
                                        <p:attrNameLst>
                                          <p:attrName>style.visibility</p:attrName>
                                        </p:attrNameLst>
                                      </p:cBhvr>
                                      <p:to>
                                        <p:strVal val="visible"/>
                                      </p:to>
                                    </p:set>
                                    <p:animEffect transition="in" filter="wipe(down)">
                                      <p:cBhvr>
                                        <p:cTn id="16" dur="500"/>
                                        <p:tgtEl>
                                          <p:spTgt spid="3">
                                            <p:txEl>
                                              <p:pRg st="3" end="3"/>
                                            </p:txEl>
                                          </p:spTgt>
                                        </p:tgtEl>
                                      </p:cBhvr>
                                    </p:animEffect>
                                  </p:childTnLst>
                                </p:cTn>
                              </p:par>
                              <p:par>
                                <p:cTn id="17" presetID="22" presetClass="entr" presetSubtype="4" fill="hold" grpId="0" nodeType="with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Effect transition="in" filter="wipe(down)">
                                      <p:cBhvr>
                                        <p:cTn id="19" dur="500"/>
                                        <p:tgtEl>
                                          <p:spTgt spid="3">
                                            <p:txEl>
                                              <p:pRg st="4" end="4"/>
                                            </p:txEl>
                                          </p:spTgt>
                                        </p:tgtEl>
                                      </p:cBhvr>
                                    </p:animEffect>
                                  </p:childTnLst>
                                </p:cTn>
                              </p:par>
                              <p:par>
                                <p:cTn id="20" presetID="22" presetClass="entr" presetSubtype="4" fill="hold" grpId="0" nodeType="withEffect">
                                  <p:stCondLst>
                                    <p:cond delay="0"/>
                                  </p:stCondLst>
                                  <p:childTnLst>
                                    <p:set>
                                      <p:cBhvr>
                                        <p:cTn id="21" dur="1" fill="hold">
                                          <p:stCondLst>
                                            <p:cond delay="0"/>
                                          </p:stCondLst>
                                        </p:cTn>
                                        <p:tgtEl>
                                          <p:spTgt spid="3">
                                            <p:txEl>
                                              <p:pRg st="5" end="5"/>
                                            </p:txEl>
                                          </p:spTgt>
                                        </p:tgtEl>
                                        <p:attrNameLst>
                                          <p:attrName>style.visibility</p:attrName>
                                        </p:attrNameLst>
                                      </p:cBhvr>
                                      <p:to>
                                        <p:strVal val="visible"/>
                                      </p:to>
                                    </p:set>
                                    <p:animEffect transition="in" filter="wipe(down)">
                                      <p:cBhvr>
                                        <p:cTn id="22" dur="500"/>
                                        <p:tgtEl>
                                          <p:spTgt spid="3">
                                            <p:txEl>
                                              <p:pRg st="5" end="5"/>
                                            </p:txEl>
                                          </p:spTgt>
                                        </p:tgtEl>
                                      </p:cBhvr>
                                    </p:animEffect>
                                  </p:childTnLst>
                                </p:cTn>
                              </p:par>
                              <p:par>
                                <p:cTn id="23" presetID="22" presetClass="entr" presetSubtype="4" fill="hold" grpId="0" nodeType="withEffect">
                                  <p:stCondLst>
                                    <p:cond delay="0"/>
                                  </p:stCondLst>
                                  <p:childTnLst>
                                    <p:set>
                                      <p:cBhvr>
                                        <p:cTn id="24" dur="1" fill="hold">
                                          <p:stCondLst>
                                            <p:cond delay="0"/>
                                          </p:stCondLst>
                                        </p:cTn>
                                        <p:tgtEl>
                                          <p:spTgt spid="3">
                                            <p:txEl>
                                              <p:pRg st="6" end="6"/>
                                            </p:txEl>
                                          </p:spTgt>
                                        </p:tgtEl>
                                        <p:attrNameLst>
                                          <p:attrName>style.visibility</p:attrName>
                                        </p:attrNameLst>
                                      </p:cBhvr>
                                      <p:to>
                                        <p:strVal val="visible"/>
                                      </p:to>
                                    </p:set>
                                    <p:animEffect transition="in" filter="wipe(down)">
                                      <p:cBhvr>
                                        <p:cTn id="25" dur="500"/>
                                        <p:tgtEl>
                                          <p:spTgt spid="3">
                                            <p:txEl>
                                              <p:pRg st="6" end="6"/>
                                            </p:txEl>
                                          </p:spTgt>
                                        </p:tgtEl>
                                      </p:cBhvr>
                                    </p:animEffect>
                                  </p:childTnLst>
                                </p:cTn>
                              </p:par>
                              <p:par>
                                <p:cTn id="26" presetID="22" presetClass="entr" presetSubtype="4" fill="hold" grpId="0" nodeType="withEffect">
                                  <p:stCondLst>
                                    <p:cond delay="0"/>
                                  </p:stCondLst>
                                  <p:childTnLst>
                                    <p:set>
                                      <p:cBhvr>
                                        <p:cTn id="27" dur="1" fill="hold">
                                          <p:stCondLst>
                                            <p:cond delay="0"/>
                                          </p:stCondLst>
                                        </p:cTn>
                                        <p:tgtEl>
                                          <p:spTgt spid="3">
                                            <p:txEl>
                                              <p:pRg st="7" end="7"/>
                                            </p:txEl>
                                          </p:spTgt>
                                        </p:tgtEl>
                                        <p:attrNameLst>
                                          <p:attrName>style.visibility</p:attrName>
                                        </p:attrNameLst>
                                      </p:cBhvr>
                                      <p:to>
                                        <p:strVal val="visible"/>
                                      </p:to>
                                    </p:set>
                                    <p:animEffect transition="in" filter="wipe(down)">
                                      <p:cBhvr>
                                        <p:cTn id="28" dur="5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bg>
      <p:bgPr>
        <a:gradFill flip="none" rotWithShape="1">
          <a:gsLst>
            <a:gs pos="58000">
              <a:schemeClr val="accent6">
                <a:lumMod val="60000"/>
                <a:lumOff val="40000"/>
              </a:schemeClr>
            </a:gs>
            <a:gs pos="30000">
              <a:srgbClr val="D49E6C"/>
            </a:gs>
            <a:gs pos="70000">
              <a:srgbClr val="A65528"/>
            </a:gs>
            <a:gs pos="100000">
              <a:srgbClr val="663012"/>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1500174"/>
            <a:ext cx="8229600" cy="5357826"/>
          </a:xfrm>
        </p:spPr>
        <p:txBody>
          <a:bodyPr>
            <a:normAutofit fontScale="70000" lnSpcReduction="20000"/>
            <a:scene3d>
              <a:camera prst="orthographicFront"/>
              <a:lightRig rig="threePt" dir="t"/>
            </a:scene3d>
            <a:sp3d extrusionH="57150">
              <a:bevelT w="38100" h="38100"/>
            </a:sp3d>
          </a:bodyPr>
          <a:lstStyle/>
          <a:p>
            <a:pPr>
              <a:buNone/>
            </a:pPr>
            <a:r>
              <a:rPr lang="ru-RU" sz="4400" dirty="0" smtClean="0"/>
              <a:t/>
            </a:r>
            <a:br>
              <a:rPr lang="ru-RU" sz="4400" dirty="0" smtClean="0"/>
            </a:br>
            <a:endParaRPr lang="ru-RU" sz="4400" dirty="0" smtClean="0"/>
          </a:p>
          <a:p>
            <a:pPr>
              <a:buNone/>
            </a:pPr>
            <a:r>
              <a:rPr lang="ru-RU" sz="3600" dirty="0" smtClean="0"/>
              <a:t>          Методика проведения и проверки тестов множественного выбора показала, что тестовые задания просты и доступны как для сильных, так и для слабых учеников.</a:t>
            </a:r>
          </a:p>
          <a:p>
            <a:pPr>
              <a:buNone/>
            </a:pPr>
            <a:r>
              <a:rPr lang="ru-RU" sz="3600" dirty="0" smtClean="0"/>
              <a:t>          Однако, хотелось бы заметить, что представленное применение данного вида тестового контроля не является единственным. Не исключается возможность применения других видов тестов, например, заполнение пропусков полученными словами.</a:t>
            </a:r>
          </a:p>
          <a:p>
            <a:pPr>
              <a:buNone/>
            </a:pPr>
            <a:r>
              <a:rPr lang="ru-RU" sz="3600" dirty="0" smtClean="0"/>
              <a:t/>
            </a:r>
            <a:br>
              <a:rPr lang="ru-RU" sz="3600" dirty="0" smtClean="0"/>
            </a:br>
            <a:r>
              <a:rPr lang="ru-RU" sz="3600" dirty="0" smtClean="0"/>
              <a:t/>
            </a:r>
            <a:br>
              <a:rPr lang="ru-RU" sz="3600" dirty="0" smtClean="0"/>
            </a:br>
            <a:endParaRPr lang="ru-RU" sz="3600" dirty="0" smtClean="0"/>
          </a:p>
          <a:p>
            <a:endParaRPr lang="ru-RU" dirty="0"/>
          </a:p>
        </p:txBody>
      </p:sp>
      <p:sp>
        <p:nvSpPr>
          <p:cNvPr id="4" name="Заголовок 3"/>
          <p:cNvSpPr>
            <a:spLocks noGrp="1"/>
          </p:cNvSpPr>
          <p:nvPr>
            <p:ph type="title"/>
          </p:nvPr>
        </p:nvSpPr>
        <p:spPr/>
        <p:txBody>
          <a:bodyPr>
            <a:normAutofit/>
          </a:bodyPr>
          <a:lstStyle/>
          <a:p>
            <a:endParaRPr lang="ru-RU" dirty="0"/>
          </a:p>
        </p:txBody>
      </p:sp>
      <p:sp>
        <p:nvSpPr>
          <p:cNvPr id="5" name="Прямоугольник 4"/>
          <p:cNvSpPr/>
          <p:nvPr/>
        </p:nvSpPr>
        <p:spPr>
          <a:xfrm>
            <a:off x="-1578273" y="0"/>
            <a:ext cx="12300547" cy="1754326"/>
          </a:xfrm>
          <a:prstGeom prst="rect">
            <a:avLst/>
          </a:prstGeom>
          <a:noFill/>
        </p:spPr>
        <p:txBody>
          <a:bodyPr wrap="square" lIns="91440" tIns="45720" rIns="91440" bIns="45720">
            <a:spAutoFit/>
          </a:bodyPr>
          <a:lstStyle/>
          <a:p>
            <a:pPr algn="ctr"/>
            <a:r>
              <a:rPr lang="ru-RU" sz="5400" b="1" cap="none" spc="300" dirty="0" smtClean="0">
                <a:ln w="11430" cmpd="sng">
                  <a:solidFill>
                    <a:schemeClr val="accent2">
                      <a:lumMod val="75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228600">
                    <a:schemeClr val="accent3">
                      <a:satMod val="175000"/>
                      <a:alpha val="40000"/>
                    </a:schemeClr>
                  </a:glow>
                </a:effectLst>
              </a:rPr>
              <a:t>Тесты и их применение</a:t>
            </a:r>
            <a:endParaRPr lang="en-US" sz="5400" b="1" cap="none" spc="300" dirty="0" smtClean="0">
              <a:ln w="11430" cmpd="sng">
                <a:solidFill>
                  <a:schemeClr val="accent2">
                    <a:lumMod val="75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228600">
                  <a:schemeClr val="accent3">
                    <a:satMod val="175000"/>
                    <a:alpha val="40000"/>
                  </a:schemeClr>
                </a:glow>
              </a:effectLst>
            </a:endParaRPr>
          </a:p>
          <a:p>
            <a:pPr algn="ctr"/>
            <a:r>
              <a:rPr lang="ru-RU" sz="5400" b="1" cap="none" spc="300" dirty="0" smtClean="0">
                <a:ln w="11430" cmpd="sng">
                  <a:solidFill>
                    <a:schemeClr val="accent2">
                      <a:lumMod val="75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228600">
                    <a:schemeClr val="accent3">
                      <a:satMod val="175000"/>
                      <a:alpha val="40000"/>
                    </a:schemeClr>
                  </a:glow>
                </a:effectLst>
              </a:rPr>
              <a:t> на практике</a:t>
            </a:r>
            <a:endParaRPr lang="ru-RU" sz="5400" b="1" cap="none" spc="300" dirty="0">
              <a:ln w="11430" cmpd="sng">
                <a:solidFill>
                  <a:schemeClr val="accent2">
                    <a:lumMod val="75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228600">
                  <a:schemeClr val="accent3">
                    <a:satMod val="175000"/>
                    <a:alpha val="40000"/>
                  </a:schemeClr>
                </a:glow>
              </a:effectLst>
            </a:endParaRPr>
          </a:p>
        </p:txBody>
      </p:sp>
    </p:spTree>
  </p:cSld>
  <p:clrMapOvr>
    <a:masterClrMapping/>
  </p:clrMapOvr>
  <p:transition>
    <p:split orient="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5" presetClass="entr" presetSubtype="0" fill="hold" grpId="0" nodeType="clickEffect">
                                  <p:stCondLst>
                                    <p:cond delay="0"/>
                                  </p:stCondLst>
                                  <p:iterate type="lt">
                                    <p:tmPct val="10000"/>
                                  </p:iterate>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anim calcmode="lin" valueType="num">
                                      <p:cBhvr>
                                        <p:cTn id="8" dur="500" fill="hold"/>
                                        <p:tgtEl>
                                          <p:spTgt spid="5"/>
                                        </p:tgtEl>
                                        <p:attrNameLst>
                                          <p:attrName>ppt_w</p:attrName>
                                        </p:attrNameLst>
                                      </p:cBhvr>
                                      <p:tavLst>
                                        <p:tav tm="0" fmla="#ppt_w*sin(2.5*pi*$)">
                                          <p:val>
                                            <p:fltVal val="0"/>
                                          </p:val>
                                        </p:tav>
                                        <p:tav tm="100000">
                                          <p:val>
                                            <p:fltVal val="1"/>
                                          </p:val>
                                        </p:tav>
                                      </p:tavLst>
                                    </p:anim>
                                    <p:anim calcmode="lin" valueType="num">
                                      <p:cBhvr>
                                        <p:cTn id="9" dur="500" fill="hold"/>
                                        <p:tgtEl>
                                          <p:spTgt spid="5"/>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7.xml><?xml version="1.0" encoding="utf-8"?>
<p:sld xmlns:a="http://schemas.openxmlformats.org/drawingml/2006/main" xmlns:r="http://schemas.openxmlformats.org/officeDocument/2006/relationships" xmlns:p="http://schemas.openxmlformats.org/presentationml/2006/main">
  <p:cSld>
    <p:bg>
      <p:bgPr>
        <a:gradFill>
          <a:gsLst>
            <a:gs pos="0">
              <a:srgbClr val="5E9EFF"/>
            </a:gs>
            <a:gs pos="39999">
              <a:srgbClr val="85C2FF"/>
            </a:gs>
            <a:gs pos="70000">
              <a:srgbClr val="C4D6EB"/>
            </a:gs>
            <a:gs pos="100000">
              <a:srgbClr val="FFEBFA"/>
            </a:gs>
          </a:gsLst>
          <a:path path="circle">
            <a:fillToRect l="100000" t="100000"/>
          </a:path>
        </a:gradFill>
        <a:effectLst/>
      </p:bgPr>
    </p:bg>
    <p:spTree>
      <p:nvGrpSpPr>
        <p:cNvPr id="1" name=""/>
        <p:cNvGrpSpPr/>
        <p:nvPr/>
      </p:nvGrpSpPr>
      <p:grpSpPr>
        <a:xfrm>
          <a:off x="0" y="0"/>
          <a:ext cx="0" cy="0"/>
          <a:chOff x="0" y="0"/>
          <a:chExt cx="0" cy="0"/>
        </a:xfrm>
      </p:grpSpPr>
      <p:sp>
        <p:nvSpPr>
          <p:cNvPr id="3" name="Содержимое 2"/>
          <p:cNvSpPr>
            <a:spLocks noGrp="1"/>
          </p:cNvSpPr>
          <p:nvPr>
            <p:ph idx="1"/>
          </p:nvPr>
        </p:nvSpPr>
        <p:spPr>
          <a:xfrm>
            <a:off x="0" y="928670"/>
            <a:ext cx="9144000" cy="5929330"/>
          </a:xfrm>
        </p:spPr>
        <p:txBody>
          <a:bodyPr>
            <a:normAutofit fontScale="25000" lnSpcReduction="20000"/>
          </a:bodyPr>
          <a:lstStyle/>
          <a:p>
            <a:pPr>
              <a:buNone/>
            </a:pPr>
            <a:r>
              <a:rPr lang="en-US" sz="6400" b="1" dirty="0" smtClean="0">
                <a:solidFill>
                  <a:srgbClr val="7030A0"/>
                </a:solidFill>
                <a:effectLst>
                  <a:glow rad="228600">
                    <a:schemeClr val="accent5">
                      <a:satMod val="175000"/>
                      <a:alpha val="40000"/>
                    </a:schemeClr>
                  </a:glow>
                </a:effectLst>
              </a:rPr>
              <a:t>       B 1</a:t>
            </a:r>
          </a:p>
          <a:p>
            <a:endParaRPr lang="en-US" sz="4900" dirty="0" smtClean="0"/>
          </a:p>
          <a:p>
            <a:pPr>
              <a:buNone/>
            </a:pPr>
            <a:r>
              <a:rPr lang="en-US" sz="8000" dirty="0" smtClean="0"/>
              <a:t>                </a:t>
            </a:r>
            <a:r>
              <a:rPr lang="ru-RU" sz="8000" dirty="0" smtClean="0"/>
              <a:t>Вы услышите 5 высказываний. Установите соответствие между высказываниями каждого говорящего 1-5 и утверждениями, данными в списке А-F. Используйте каждую букву, обозначающую утверждение только один раз. </a:t>
            </a:r>
            <a:r>
              <a:rPr lang="ru-RU" sz="8000" b="1" dirty="0" smtClean="0"/>
              <a:t>В задании есть одно лишнее утверждение. </a:t>
            </a:r>
            <a:r>
              <a:rPr lang="ru-RU" sz="8000" dirty="0" smtClean="0"/>
              <a:t>Вы услышите запись дважды. Занесите свои ответы в таблицу. </a:t>
            </a:r>
            <a:endParaRPr lang="en-US" sz="8000" dirty="0" smtClean="0"/>
          </a:p>
          <a:p>
            <a:pPr>
              <a:buNone/>
            </a:pPr>
            <a:endParaRPr lang="en-US" sz="6400" dirty="0" smtClean="0"/>
          </a:p>
          <a:p>
            <a:pPr>
              <a:buNone/>
            </a:pPr>
            <a:endParaRPr lang="ru-RU" sz="6400" dirty="0" smtClean="0"/>
          </a:p>
          <a:p>
            <a:pPr>
              <a:buNone/>
            </a:pPr>
            <a:r>
              <a:rPr lang="fr-FR" sz="8000" dirty="0" smtClean="0"/>
              <a:t>                      A. On fait du sport,on va au cinéma.</a:t>
            </a:r>
          </a:p>
          <a:p>
            <a:pPr>
              <a:buNone/>
            </a:pPr>
            <a:r>
              <a:rPr lang="fr-FR" sz="8000" dirty="0" smtClean="0"/>
              <a:t>                      B. Je préfère le shopping et écouter de la musique.</a:t>
            </a:r>
          </a:p>
          <a:p>
            <a:pPr>
              <a:buNone/>
            </a:pPr>
            <a:r>
              <a:rPr lang="fr-FR" sz="8000" dirty="0" smtClean="0"/>
              <a:t>                      C. J’adore la lecture et le dessin.</a:t>
            </a:r>
          </a:p>
          <a:p>
            <a:pPr>
              <a:buNone/>
            </a:pPr>
            <a:r>
              <a:rPr lang="fr-FR" sz="8000" dirty="0" smtClean="0"/>
              <a:t>                      D. Moi, j’adore faire du sport et je joue au foot.</a:t>
            </a:r>
          </a:p>
          <a:p>
            <a:pPr>
              <a:buNone/>
            </a:pPr>
            <a:r>
              <a:rPr lang="fr-FR" sz="8000" dirty="0" smtClean="0"/>
              <a:t>                       F. J’aime aller au cinéma et regarder la télé.</a:t>
            </a:r>
          </a:p>
          <a:p>
            <a:pPr>
              <a:buNone/>
            </a:pPr>
            <a:r>
              <a:rPr lang="fr-FR" sz="8000" dirty="0" smtClean="0"/>
              <a:t>                       E. Je fais du tennis et du skate.</a:t>
            </a:r>
          </a:p>
          <a:p>
            <a:pPr>
              <a:buNone/>
            </a:pPr>
            <a:r>
              <a:rPr lang="fr-FR" sz="8000" dirty="0" smtClean="0"/>
              <a:t>                                                   1                   2                 3                   4                 5</a:t>
            </a:r>
          </a:p>
          <a:p>
            <a:pPr>
              <a:buNone/>
            </a:pPr>
            <a:r>
              <a:rPr lang="fr-FR" sz="8000" dirty="0" smtClean="0"/>
              <a:t>        Говорящий</a:t>
            </a:r>
          </a:p>
          <a:p>
            <a:pPr>
              <a:buNone/>
            </a:pPr>
            <a:r>
              <a:rPr lang="fr-FR" sz="8000" dirty="0" smtClean="0"/>
              <a:t>---------------------------------------------------------------------------------------------------------</a:t>
            </a:r>
          </a:p>
          <a:p>
            <a:pPr>
              <a:buNone/>
            </a:pPr>
            <a:r>
              <a:rPr lang="fr-FR" sz="8000" dirty="0" smtClean="0"/>
              <a:t>        Утверждение</a:t>
            </a:r>
          </a:p>
          <a:p>
            <a:pPr>
              <a:buNone/>
            </a:pPr>
            <a:endParaRPr lang="fr-FR" dirty="0" smtClean="0"/>
          </a:p>
          <a:p>
            <a:pPr>
              <a:buNone/>
            </a:pPr>
            <a:r>
              <a:rPr lang="fr-FR" dirty="0" smtClean="0"/>
              <a:t/>
            </a:r>
            <a:br>
              <a:rPr lang="fr-FR" dirty="0" smtClean="0"/>
            </a:br>
            <a:endParaRPr lang="fr-FR" dirty="0" smtClean="0"/>
          </a:p>
          <a:p>
            <a:pPr>
              <a:buNone/>
            </a:pPr>
            <a:r>
              <a:rPr lang="fr-FR" dirty="0" smtClean="0"/>
              <a:t/>
            </a:r>
            <a:br>
              <a:rPr lang="fr-FR" dirty="0" smtClean="0"/>
            </a:br>
            <a:endParaRPr lang="fr-FR" dirty="0" smtClean="0"/>
          </a:p>
          <a:p>
            <a:pPr>
              <a:buNone/>
            </a:pPr>
            <a:r>
              <a:rPr lang="fr-FR" dirty="0" smtClean="0"/>
              <a:t/>
            </a:r>
            <a:br>
              <a:rPr lang="fr-FR" dirty="0" smtClean="0"/>
            </a:br>
            <a:endParaRPr lang="fr-FR" dirty="0" smtClean="0"/>
          </a:p>
          <a:p>
            <a:pPr>
              <a:buNone/>
            </a:pPr>
            <a:r>
              <a:rPr lang="fr-FR" dirty="0" smtClean="0"/>
              <a:t/>
            </a:r>
            <a:br>
              <a:rPr lang="fr-FR" dirty="0" smtClean="0"/>
            </a:br>
            <a:endParaRPr lang="fr-FR" dirty="0" smtClean="0"/>
          </a:p>
          <a:p>
            <a:endParaRPr lang="ru-RU" dirty="0"/>
          </a:p>
        </p:txBody>
      </p:sp>
      <p:sp>
        <p:nvSpPr>
          <p:cNvPr id="4" name="Заголовок 3"/>
          <p:cNvSpPr>
            <a:spLocks noGrp="1"/>
          </p:cNvSpPr>
          <p:nvPr>
            <p:ph type="title"/>
          </p:nvPr>
        </p:nvSpPr>
        <p:spPr/>
        <p:txBody>
          <a:bodyPr>
            <a:normAutofit fontScale="90000"/>
          </a:bodyPr>
          <a:lstStyle/>
          <a:p>
            <a:r>
              <a:rPr lang="en-US" b="1"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glow rad="101600">
                    <a:schemeClr val="accent3">
                      <a:satMod val="175000"/>
                      <a:alpha val="40000"/>
                    </a:schemeClr>
                  </a:glow>
                  <a:outerShdw blurRad="41275" dist="12700" dir="12000000" algn="tl" rotWithShape="0">
                    <a:srgbClr val="000000">
                      <a:alpha val="40000"/>
                    </a:srgbClr>
                  </a:outerShdw>
                </a:effectLst>
              </a:rPr>
              <a:t>   </a:t>
            </a:r>
            <a:r>
              <a:rPr lang="ru-RU" b="1"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glow rad="101600">
                    <a:schemeClr val="accent3">
                      <a:satMod val="175000"/>
                      <a:alpha val="40000"/>
                    </a:schemeClr>
                  </a:glow>
                  <a:outerShdw blurRad="41275" dist="12700" dir="12000000" algn="tl" rotWithShape="0">
                    <a:srgbClr val="000000">
                      <a:alpha val="40000"/>
                    </a:srgbClr>
                  </a:outerShdw>
                </a:effectLst>
              </a:rPr>
              <a:t>Раздел 1. </a:t>
            </a:r>
            <a:r>
              <a:rPr lang="ru-RU" b="1" dirty="0" err="1"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glow rad="101600">
                    <a:schemeClr val="accent3">
                      <a:satMod val="175000"/>
                      <a:alpha val="40000"/>
                    </a:schemeClr>
                  </a:glow>
                </a:effectLst>
              </a:rPr>
              <a:t>Аудирование</a:t>
            </a:r>
            <a:r>
              <a:rPr lang="ru-RU"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glow rad="101600">
                    <a:schemeClr val="accent3">
                      <a:satMod val="175000"/>
                      <a:alpha val="40000"/>
                    </a:schemeClr>
                  </a:glow>
                </a:effectLst>
              </a:rPr>
              <a:t>.</a:t>
            </a:r>
            <a:r>
              <a:rPr lang="ru-RU" dirty="0" smtClean="0">
                <a:effectLst>
                  <a:glow rad="101600">
                    <a:schemeClr val="accent3">
                      <a:satMod val="175000"/>
                      <a:alpha val="40000"/>
                    </a:schemeClr>
                  </a:glow>
                </a:effectLst>
              </a:rPr>
              <a:t/>
            </a:r>
            <a:br>
              <a:rPr lang="ru-RU" dirty="0" smtClean="0">
                <a:effectLst>
                  <a:glow rad="101600">
                    <a:schemeClr val="accent3">
                      <a:satMod val="175000"/>
                      <a:alpha val="40000"/>
                    </a:schemeClr>
                  </a:glow>
                </a:effectLst>
              </a:rPr>
            </a:br>
            <a:endParaRPr lang="ru-RU" dirty="0">
              <a:effectLst>
                <a:glow rad="101600">
                  <a:schemeClr val="accent3">
                    <a:satMod val="175000"/>
                    <a:alpha val="40000"/>
                  </a:schemeClr>
                </a:glow>
              </a:effectLst>
            </a:endParaRPr>
          </a:p>
        </p:txBody>
      </p:sp>
    </p:spTree>
  </p:cSld>
  <p:clrMapOvr>
    <a:masterClrMapping/>
  </p:clrMapOvr>
  <p:transition>
    <p:randomBar dir="vert"/>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2">
                <a:lumMod val="75000"/>
              </a:schemeClr>
            </a:gs>
            <a:gs pos="64999">
              <a:srgbClr val="F0EBD5"/>
            </a:gs>
            <a:gs pos="100000">
              <a:srgbClr val="D1C39F"/>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011222"/>
          </a:xfrm>
        </p:spPr>
        <p:txBody>
          <a:bodyPr>
            <a:normAutofit fontScale="90000"/>
          </a:bodyPr>
          <a:lstStyle/>
          <a:p>
            <a:r>
              <a:rPr lang="ru-RU" dirty="0" smtClean="0"/>
              <a:t/>
            </a:r>
            <a:br>
              <a:rPr lang="ru-RU" dirty="0" smtClean="0"/>
            </a:br>
            <a:r>
              <a:rPr lang="ru-RU" dirty="0" smtClean="0"/>
              <a:t/>
            </a:r>
            <a:br>
              <a:rPr lang="ru-RU" dirty="0" smtClean="0"/>
            </a:br>
            <a:endParaRPr lang="ru-RU" dirty="0"/>
          </a:p>
        </p:txBody>
      </p:sp>
      <p:sp>
        <p:nvSpPr>
          <p:cNvPr id="3" name="Содержимое 2"/>
          <p:cNvSpPr>
            <a:spLocks noGrp="1"/>
          </p:cNvSpPr>
          <p:nvPr>
            <p:ph idx="1"/>
          </p:nvPr>
        </p:nvSpPr>
        <p:spPr>
          <a:xfrm>
            <a:off x="0" y="714356"/>
            <a:ext cx="8686800" cy="6143644"/>
          </a:xfrm>
        </p:spPr>
        <p:txBody>
          <a:bodyPr>
            <a:normAutofit fontScale="25000" lnSpcReduction="20000"/>
          </a:bodyPr>
          <a:lstStyle/>
          <a:p>
            <a:pPr>
              <a:buNone/>
            </a:pPr>
            <a:r>
              <a:rPr lang="fr-FR" sz="8000" dirty="0" smtClean="0">
                <a:solidFill>
                  <a:schemeClr val="tx2">
                    <a:lumMod val="75000"/>
                  </a:schemeClr>
                </a:solidFill>
              </a:rPr>
              <a:t>      </a:t>
            </a:r>
          </a:p>
          <a:p>
            <a:pPr>
              <a:buNone/>
            </a:pPr>
            <a:r>
              <a:rPr lang="fr-FR" sz="8000" dirty="0" smtClean="0">
                <a:solidFill>
                  <a:schemeClr val="tx2">
                    <a:lumMod val="75000"/>
                  </a:schemeClr>
                </a:solidFill>
              </a:rPr>
              <a:t>     Les jeunes parlent de leurs passe-temps.</a:t>
            </a:r>
          </a:p>
          <a:p>
            <a:pPr>
              <a:buNone/>
            </a:pPr>
            <a:r>
              <a:rPr lang="fr-FR" sz="6200" dirty="0" smtClean="0"/>
              <a:t/>
            </a:r>
            <a:br>
              <a:rPr lang="fr-FR" sz="6200" dirty="0" smtClean="0"/>
            </a:br>
            <a:endParaRPr lang="fr-FR" sz="6200" dirty="0" smtClean="0"/>
          </a:p>
          <a:p>
            <a:pPr>
              <a:buNone/>
            </a:pPr>
            <a:r>
              <a:rPr lang="fr-FR" sz="6200" dirty="0" smtClean="0"/>
              <a:t>          1.-Bonjour, Marc. Quels sont tes passe-temps?</a:t>
            </a:r>
          </a:p>
          <a:p>
            <a:pPr>
              <a:buNone/>
            </a:pPr>
            <a:r>
              <a:rPr lang="fr-FR" sz="6200" dirty="0" smtClean="0"/>
              <a:t>          -J’adore la lecture et le dessin.</a:t>
            </a:r>
          </a:p>
          <a:p>
            <a:pPr>
              <a:buNone/>
            </a:pPr>
            <a:r>
              <a:rPr lang="fr-FR" sz="6200" dirty="0" smtClean="0"/>
              <a:t>          2.-Et toi, Justine, que fais-tu pendant ton temps libre?</a:t>
            </a:r>
          </a:p>
          <a:p>
            <a:pPr>
              <a:buNone/>
            </a:pPr>
            <a:r>
              <a:rPr lang="fr-FR" sz="6200" dirty="0" smtClean="0"/>
              <a:t>         -J’aime aller au cinéma et regarder la télé.</a:t>
            </a:r>
          </a:p>
          <a:p>
            <a:pPr>
              <a:buNone/>
            </a:pPr>
            <a:r>
              <a:rPr lang="fr-FR" sz="6200" dirty="0" smtClean="0"/>
              <a:t>          3.-Kevin, parle nous de tes passe-temps.</a:t>
            </a:r>
          </a:p>
          <a:p>
            <a:pPr>
              <a:buNone/>
            </a:pPr>
            <a:r>
              <a:rPr lang="fr-FR" sz="6200" dirty="0" smtClean="0"/>
              <a:t>        -Moi, j’adore faire du sport. Je fais du tennis et je joue au foot dans un club.</a:t>
            </a:r>
          </a:p>
          <a:p>
            <a:pPr>
              <a:buNone/>
            </a:pPr>
            <a:r>
              <a:rPr lang="fr-FR" sz="6200" dirty="0" smtClean="0"/>
              <a:t>         4.-Et toi, Samira?</a:t>
            </a:r>
          </a:p>
          <a:p>
            <a:pPr>
              <a:buNone/>
            </a:pPr>
            <a:r>
              <a:rPr lang="fr-FR" sz="6200" dirty="0" smtClean="0"/>
              <a:t>        -Mes passe-temps préférés sont le shopping et écouter de la musique. Je fais ça avec mes amis.</a:t>
            </a:r>
          </a:p>
          <a:p>
            <a:pPr>
              <a:buNone/>
            </a:pPr>
            <a:r>
              <a:rPr lang="fr-FR" sz="6200" dirty="0" smtClean="0"/>
              <a:t>         5.-David, quels sont tes passe-temps?</a:t>
            </a:r>
          </a:p>
          <a:p>
            <a:pPr>
              <a:buNone/>
            </a:pPr>
            <a:r>
              <a:rPr lang="fr-FR" sz="6200" dirty="0" smtClean="0"/>
              <a:t>        -Alors , moi, je suis toujours avec mes copains.On fait du sport, on va à la patinoire et au cinéma.   On fait du skate. </a:t>
            </a:r>
          </a:p>
          <a:p>
            <a:endParaRPr lang="fr-FR" dirty="0" smtClean="0"/>
          </a:p>
          <a:p>
            <a:pPr>
              <a:buNone/>
            </a:pPr>
            <a:endParaRPr lang="fr-FR" dirty="0" smtClean="0"/>
          </a:p>
          <a:p>
            <a:pPr>
              <a:buNone/>
            </a:pPr>
            <a:endParaRPr lang="fr-FR" sz="6400" dirty="0" smtClean="0"/>
          </a:p>
          <a:p>
            <a:pPr>
              <a:buNone/>
            </a:pPr>
            <a:r>
              <a:rPr lang="fr-FR" sz="6400" dirty="0" smtClean="0"/>
              <a:t>                          Ключ.</a:t>
            </a:r>
          </a:p>
          <a:p>
            <a:pPr>
              <a:buNone/>
            </a:pPr>
            <a:r>
              <a:rPr lang="fr-FR" sz="6400" dirty="0" smtClean="0"/>
              <a:t/>
            </a:r>
            <a:br>
              <a:rPr lang="fr-FR" sz="6400" dirty="0" smtClean="0"/>
            </a:br>
            <a:endParaRPr lang="fr-FR" sz="6400" dirty="0" smtClean="0"/>
          </a:p>
          <a:p>
            <a:pPr>
              <a:buNone/>
            </a:pPr>
            <a:r>
              <a:rPr lang="fr-FR" sz="6400" dirty="0" smtClean="0"/>
              <a:t>                      Говорящий</a:t>
            </a:r>
            <a:r>
              <a:rPr lang="ru-RU" sz="6400" dirty="0" smtClean="0"/>
              <a:t>                                1 </a:t>
            </a:r>
            <a:r>
              <a:rPr lang="en-US" sz="6400" dirty="0" smtClean="0"/>
              <a:t> </a:t>
            </a:r>
            <a:r>
              <a:rPr lang="ru-RU" sz="6400" dirty="0" smtClean="0"/>
              <a:t>  </a:t>
            </a:r>
            <a:r>
              <a:rPr lang="en-US" sz="6400" dirty="0" smtClean="0"/>
              <a:t>     </a:t>
            </a:r>
            <a:r>
              <a:rPr lang="ru-RU" sz="6400" dirty="0" smtClean="0"/>
              <a:t>  </a:t>
            </a:r>
            <a:r>
              <a:rPr lang="en-US" sz="6400" dirty="0" smtClean="0"/>
              <a:t>  </a:t>
            </a:r>
            <a:r>
              <a:rPr lang="ru-RU" sz="6400" dirty="0" smtClean="0"/>
              <a:t> </a:t>
            </a:r>
            <a:r>
              <a:rPr lang="en-US" sz="6400" dirty="0" smtClean="0"/>
              <a:t>     </a:t>
            </a:r>
            <a:r>
              <a:rPr lang="ru-RU" sz="6400" dirty="0" smtClean="0"/>
              <a:t>2  </a:t>
            </a:r>
            <a:r>
              <a:rPr lang="en-US" sz="6400" dirty="0" smtClean="0"/>
              <a:t> </a:t>
            </a:r>
            <a:r>
              <a:rPr lang="ru-RU" sz="6400" dirty="0" smtClean="0"/>
              <a:t>   </a:t>
            </a:r>
            <a:r>
              <a:rPr lang="en-US" sz="6400" dirty="0" smtClean="0"/>
              <a:t>          </a:t>
            </a:r>
            <a:r>
              <a:rPr lang="ru-RU" sz="6400" dirty="0" smtClean="0"/>
              <a:t>3  </a:t>
            </a:r>
            <a:r>
              <a:rPr lang="en-US" sz="6400" dirty="0" smtClean="0"/>
              <a:t>  </a:t>
            </a:r>
            <a:r>
              <a:rPr lang="ru-RU" sz="6400" dirty="0" smtClean="0"/>
              <a:t> </a:t>
            </a:r>
            <a:r>
              <a:rPr lang="en-US" sz="6400" dirty="0" smtClean="0"/>
              <a:t>            </a:t>
            </a:r>
            <a:r>
              <a:rPr lang="ru-RU" sz="6400" dirty="0" smtClean="0"/>
              <a:t> </a:t>
            </a:r>
            <a:r>
              <a:rPr lang="en-US" sz="6400" dirty="0" smtClean="0"/>
              <a:t>  </a:t>
            </a:r>
            <a:r>
              <a:rPr lang="ru-RU" sz="6400" dirty="0" smtClean="0"/>
              <a:t> 4 </a:t>
            </a:r>
            <a:r>
              <a:rPr lang="en-US" sz="6400" dirty="0" smtClean="0"/>
              <a:t>   </a:t>
            </a:r>
            <a:r>
              <a:rPr lang="ru-RU" sz="6400" dirty="0" smtClean="0"/>
              <a:t>   </a:t>
            </a:r>
            <a:r>
              <a:rPr lang="en-US" sz="6400" dirty="0" smtClean="0"/>
              <a:t>            </a:t>
            </a:r>
            <a:r>
              <a:rPr lang="ru-RU" sz="6400" dirty="0" smtClean="0"/>
              <a:t>  5</a:t>
            </a:r>
            <a:endParaRPr lang="fr-FR" sz="6400" dirty="0" smtClean="0"/>
          </a:p>
          <a:p>
            <a:pPr>
              <a:buNone/>
            </a:pPr>
            <a:r>
              <a:rPr lang="fr-FR" sz="6400" dirty="0" smtClean="0"/>
              <a:t>                 -------------------------------------------------------------------------------------------------------------------</a:t>
            </a:r>
          </a:p>
          <a:p>
            <a:pPr>
              <a:buNone/>
            </a:pPr>
            <a:r>
              <a:rPr lang="fr-FR" sz="6400" dirty="0" smtClean="0"/>
              <a:t>                      Утверждение</a:t>
            </a:r>
            <a:r>
              <a:rPr lang="ru-RU" sz="6400" dirty="0" smtClean="0"/>
              <a:t>    </a:t>
            </a:r>
            <a:r>
              <a:rPr lang="en-US" sz="6400" dirty="0" smtClean="0"/>
              <a:t>                       </a:t>
            </a:r>
            <a:r>
              <a:rPr lang="ru-RU" sz="6400" dirty="0" smtClean="0"/>
              <a:t> </a:t>
            </a:r>
            <a:r>
              <a:rPr lang="en-US" sz="6400" dirty="0" smtClean="0"/>
              <a:t>C                  F                 D                    B                     E</a:t>
            </a:r>
            <a:endParaRPr lang="fr-FR" sz="6400" dirty="0" smtClean="0"/>
          </a:p>
          <a:p>
            <a:pPr>
              <a:buNone/>
            </a:pPr>
            <a:endParaRPr lang="fr-FR" sz="6400" dirty="0" smtClean="0"/>
          </a:p>
          <a:p>
            <a:pPr>
              <a:buNone/>
            </a:pPr>
            <a:endParaRPr lang="fr-FR" sz="6400" dirty="0" smtClean="0"/>
          </a:p>
          <a:p>
            <a:pPr>
              <a:buNone/>
            </a:pPr>
            <a:r>
              <a:rPr lang="fr-FR" dirty="0" smtClean="0"/>
              <a:t/>
            </a:r>
            <a:br>
              <a:rPr lang="fr-FR" dirty="0" smtClean="0"/>
            </a:br>
            <a:endParaRPr lang="fr-FR" dirty="0" smtClean="0"/>
          </a:p>
          <a:p>
            <a:pPr>
              <a:buNone/>
            </a:pPr>
            <a:endParaRPr lang="ru-RU" dirty="0"/>
          </a:p>
        </p:txBody>
      </p:sp>
      <p:sp>
        <p:nvSpPr>
          <p:cNvPr id="4" name="Прямоугольник 3"/>
          <p:cNvSpPr/>
          <p:nvPr/>
        </p:nvSpPr>
        <p:spPr>
          <a:xfrm>
            <a:off x="642910" y="0"/>
            <a:ext cx="7816051" cy="923330"/>
          </a:xfrm>
          <a:prstGeom prst="rect">
            <a:avLst/>
          </a:prstGeom>
          <a:noFill/>
        </p:spPr>
        <p:txBody>
          <a:bodyPr wrap="square" lIns="91440" tIns="45720" rIns="91440" bIns="45720">
            <a:spAutoFit/>
          </a:bodyPr>
          <a:lstStyle/>
          <a:p>
            <a:pPr algn="ctr"/>
            <a:r>
              <a:rPr lang="ru-RU" sz="5400" b="1" cap="none" spc="0" dirty="0" smtClean="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rPr>
              <a:t>Тексты для </a:t>
            </a:r>
            <a:r>
              <a:rPr lang="ru-RU" sz="5400" b="1" cap="none" spc="0" dirty="0" err="1" smtClean="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rPr>
              <a:t>аудирования</a:t>
            </a:r>
            <a:r>
              <a:rPr lang="ru-RU" sz="5400" b="1" cap="none" spc="0" dirty="0" smtClean="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rPr>
              <a:t>.</a:t>
            </a:r>
            <a:endParaRPr lang="ru-RU" sz="5400" b="1" cap="none" spc="0" dirty="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endParaRPr>
          </a:p>
        </p:txBody>
      </p:sp>
    </p:spTree>
  </p:cSld>
  <p:clrMapOvr>
    <a:masterClrMapping/>
  </p:clrMapOvr>
  <p:transition>
    <p:split orient="vert"/>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CCCCFF"/>
            </a:gs>
            <a:gs pos="17999">
              <a:srgbClr val="99CCFF"/>
            </a:gs>
            <a:gs pos="36000">
              <a:srgbClr val="9966FF"/>
            </a:gs>
            <a:gs pos="61000">
              <a:srgbClr val="CC99FF"/>
            </a:gs>
            <a:gs pos="82001">
              <a:srgbClr val="99CCFF"/>
            </a:gs>
            <a:gs pos="100000">
              <a:srgbClr val="CCCCFF"/>
            </a:gs>
          </a:gsLst>
          <a:lin ang="13500000" scaled="1"/>
          <a:tileRect/>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85776"/>
            <a:ext cx="8229600" cy="1703414"/>
          </a:xfrm>
        </p:spPr>
        <p:txBody>
          <a:bodyPr>
            <a:normAutofit fontScale="90000"/>
          </a:bodyPr>
          <a:lstStyle/>
          <a:p>
            <a:r>
              <a:rPr lang="fr-FR" dirty="0" smtClean="0"/>
              <a:t/>
            </a:r>
            <a:br>
              <a:rPr lang="fr-FR" dirty="0" smtClean="0"/>
            </a:br>
            <a:r>
              <a:rPr lang="ru-RU"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glow rad="228600">
                    <a:schemeClr val="accent6">
                      <a:satMod val="175000"/>
                      <a:alpha val="40000"/>
                    </a:schemeClr>
                  </a:glow>
                </a:effectLst>
              </a:rPr>
              <a:t>Раздел 2. Чтение.</a:t>
            </a:r>
            <a:r>
              <a:rPr lang="en-US"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glow rad="228600">
                    <a:schemeClr val="accent6">
                      <a:satMod val="175000"/>
                      <a:alpha val="40000"/>
                    </a:schemeClr>
                  </a:glow>
                </a:effectLst>
              </a:rPr>
              <a:t/>
            </a:r>
            <a:br>
              <a:rPr lang="en-US"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glow rad="228600">
                    <a:schemeClr val="accent6">
                      <a:satMod val="175000"/>
                      <a:alpha val="40000"/>
                    </a:schemeClr>
                  </a:glow>
                </a:effectLst>
              </a:rPr>
            </a:br>
            <a:endParaRPr lang="ru-RU" dirty="0">
              <a:effectLst>
                <a:glow rad="228600">
                  <a:schemeClr val="accent6">
                    <a:satMod val="175000"/>
                    <a:alpha val="40000"/>
                  </a:schemeClr>
                </a:glow>
              </a:effectLst>
            </a:endParaRPr>
          </a:p>
        </p:txBody>
      </p:sp>
      <p:sp>
        <p:nvSpPr>
          <p:cNvPr id="3" name="Содержимое 2"/>
          <p:cNvSpPr>
            <a:spLocks noGrp="1"/>
          </p:cNvSpPr>
          <p:nvPr>
            <p:ph idx="1"/>
          </p:nvPr>
        </p:nvSpPr>
        <p:spPr>
          <a:xfrm>
            <a:off x="0" y="1214422"/>
            <a:ext cx="9144000" cy="5643578"/>
          </a:xfrm>
        </p:spPr>
        <p:txBody>
          <a:bodyPr>
            <a:normAutofit lnSpcReduction="10000"/>
          </a:bodyPr>
          <a:lstStyle/>
          <a:p>
            <a:pPr>
              <a:buNone/>
            </a:pPr>
            <a:r>
              <a:rPr lang="ru-RU" sz="2400" b="1" dirty="0" smtClean="0">
                <a:solidFill>
                  <a:schemeClr val="accent4">
                    <a:lumMod val="75000"/>
                  </a:schemeClr>
                </a:solidFill>
              </a:rPr>
              <a:t>         Прочитайте тексты из газет и установите соответствие между перечисленными в левой колонке тематическими рубриками A-G и текстами 1-6. Каждая тематическая рубрика соответствует только одному тексту, при этом одна из них лишняя. Занесите свои ответы в таблицу.</a:t>
            </a:r>
          </a:p>
          <a:p>
            <a:endParaRPr lang="ru-RU" sz="2000" dirty="0" smtClean="0"/>
          </a:p>
          <a:p>
            <a:pPr>
              <a:buNone/>
            </a:pPr>
            <a:r>
              <a:rPr lang="ru-RU" sz="2800" b="1" dirty="0" smtClean="0"/>
              <a:t>         </a:t>
            </a:r>
            <a:r>
              <a:rPr lang="fr-FR" sz="2800" b="1" dirty="0" smtClean="0"/>
              <a:t>A. Culture</a:t>
            </a:r>
            <a:endParaRPr lang="fr-FR" sz="2800" dirty="0" smtClean="0"/>
          </a:p>
          <a:p>
            <a:pPr>
              <a:buNone/>
            </a:pPr>
            <a:r>
              <a:rPr lang="ru-RU" sz="2800" b="1" dirty="0" smtClean="0"/>
              <a:t>         </a:t>
            </a:r>
            <a:r>
              <a:rPr lang="fr-FR" sz="2800" b="1" dirty="0" smtClean="0"/>
              <a:t>B. Economie</a:t>
            </a:r>
            <a:endParaRPr lang="fr-FR" sz="2800" dirty="0" smtClean="0"/>
          </a:p>
          <a:p>
            <a:pPr>
              <a:buNone/>
            </a:pPr>
            <a:r>
              <a:rPr lang="ru-RU" sz="2800" b="1" dirty="0" smtClean="0"/>
              <a:t>         </a:t>
            </a:r>
            <a:r>
              <a:rPr lang="fr-FR" sz="2800" b="1" dirty="0" smtClean="0"/>
              <a:t>C. Espaces</a:t>
            </a:r>
            <a:endParaRPr lang="fr-FR" sz="2800" dirty="0" smtClean="0"/>
          </a:p>
          <a:p>
            <a:pPr>
              <a:buNone/>
            </a:pPr>
            <a:r>
              <a:rPr lang="ru-RU" sz="2800" b="1" dirty="0" smtClean="0"/>
              <a:t>         </a:t>
            </a:r>
            <a:r>
              <a:rPr lang="fr-FR" sz="2800" b="1" dirty="0" smtClean="0"/>
              <a:t>D. Flore et faune</a:t>
            </a:r>
            <a:endParaRPr lang="fr-FR" sz="2800" dirty="0" smtClean="0"/>
          </a:p>
          <a:p>
            <a:pPr>
              <a:buNone/>
            </a:pPr>
            <a:r>
              <a:rPr lang="ru-RU" sz="2800" b="1" dirty="0" smtClean="0"/>
              <a:t>         </a:t>
            </a:r>
            <a:r>
              <a:rPr lang="fr-FR" sz="2800" b="1" dirty="0" smtClean="0"/>
              <a:t>E. Météo</a:t>
            </a:r>
            <a:endParaRPr lang="fr-FR" sz="2800" dirty="0" smtClean="0"/>
          </a:p>
          <a:p>
            <a:pPr>
              <a:buNone/>
            </a:pPr>
            <a:r>
              <a:rPr lang="ru-RU" sz="2800" b="1" dirty="0" smtClean="0"/>
              <a:t>         </a:t>
            </a:r>
            <a:r>
              <a:rPr lang="fr-FR" sz="2800" b="1" dirty="0" smtClean="0"/>
              <a:t>F. Politique</a:t>
            </a:r>
            <a:endParaRPr lang="fr-FR" sz="2800" dirty="0" smtClean="0"/>
          </a:p>
          <a:p>
            <a:pPr>
              <a:buNone/>
            </a:pPr>
            <a:r>
              <a:rPr lang="ru-RU" sz="2800" b="1" dirty="0" smtClean="0"/>
              <a:t>         </a:t>
            </a:r>
            <a:r>
              <a:rPr lang="fr-FR" sz="2800" b="1" dirty="0" smtClean="0"/>
              <a:t>G. Sports</a:t>
            </a:r>
            <a:endParaRPr lang="fr-FR" sz="2800" dirty="0" smtClean="0"/>
          </a:p>
          <a:p>
            <a:endParaRPr lang="ru-RU" dirty="0"/>
          </a:p>
        </p:txBody>
      </p:sp>
    </p:spTree>
  </p:cSld>
  <p:clrMapOvr>
    <a:masterClrMapping/>
  </p:clrMapOvr>
  <p:transition>
    <p:pull dir="lu"/>
  </p:transition>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129</TotalTime>
  <Words>3139</Words>
  <Application>Microsoft Office PowerPoint</Application>
  <PresentationFormat>Экран (4:3)</PresentationFormat>
  <Paragraphs>338</Paragraphs>
  <Slides>29</Slides>
  <Notes>6</Notes>
  <HiddenSlides>0</HiddenSlides>
  <MMClips>0</MMClips>
  <ScaleCrop>false</ScaleCrop>
  <HeadingPairs>
    <vt:vector size="4" baseType="variant">
      <vt:variant>
        <vt:lpstr>Тема</vt:lpstr>
      </vt:variant>
      <vt:variant>
        <vt:i4>1</vt:i4>
      </vt:variant>
      <vt:variant>
        <vt:lpstr>Заголовки слайдов</vt:lpstr>
      </vt:variant>
      <vt:variant>
        <vt:i4>29</vt:i4>
      </vt:variant>
    </vt:vector>
  </HeadingPairs>
  <TitlesOfParts>
    <vt:vector size="30" baseType="lpstr">
      <vt:lpstr>Тема Office</vt:lpstr>
      <vt:lpstr>«Тестовый контроль в процессе обучения французскому языку».</vt:lpstr>
      <vt:lpstr>Слайд 2</vt:lpstr>
      <vt:lpstr>Слайд 3</vt:lpstr>
      <vt:lpstr> Тестовый контроль в процессе обучения иностранному языку.   </vt:lpstr>
      <vt:lpstr>Слайд 5</vt:lpstr>
      <vt:lpstr>Слайд 6</vt:lpstr>
      <vt:lpstr>   Раздел 1. Аудирование. </vt:lpstr>
      <vt:lpstr>  </vt:lpstr>
      <vt:lpstr> Раздел 2. Чтение. </vt:lpstr>
      <vt:lpstr>Слайд 10</vt:lpstr>
      <vt:lpstr>Раздел 3. Грамматика и лексика  Прочитайте текст и заполните пропуски, обозначенные номерами А21-А27. Эти номера соответствуют заданиям А21-А27, в которых представлены варианты ответов. Обведите номер выбранного вами варианта ответа.   </vt:lpstr>
      <vt:lpstr>Fiche de réponses. Corrigé. </vt:lpstr>
      <vt:lpstr>Раздел 3. Грамматика и лексика. </vt:lpstr>
      <vt:lpstr>Corrigé. </vt:lpstr>
      <vt:lpstr>  </vt:lpstr>
      <vt:lpstr>Слайд 16</vt:lpstr>
      <vt:lpstr>Reliez le commencement à la fin de la phrase:</vt:lpstr>
      <vt:lpstr>Le château d'Écouen </vt:lpstr>
      <vt:lpstr>Choisissez une bonne réponse:</vt:lpstr>
      <vt:lpstr>François Rabelais  (1490 – 1553)</vt:lpstr>
      <vt:lpstr>Les citations de François Rabelais. </vt:lpstr>
      <vt:lpstr>Joachim du Bellay (1524 – 1560)</vt:lpstr>
      <vt:lpstr>JOACHIM DU BELLAY (1524-1560)</vt:lpstr>
      <vt:lpstr>  </vt:lpstr>
      <vt:lpstr>Chassez l’intrus Exemple: jupe – chemise – mantille - épingle</vt:lpstr>
      <vt:lpstr>Complétez les phrases suivantes avec les mots de la liste: cartes; condamné; contrebandiers; courses de taureaux; épée; magie; marchandises; picqdor; soldat; tambourin    </vt:lpstr>
      <vt:lpstr>Слайд 27</vt:lpstr>
      <vt:lpstr>Слайд 28</vt:lpstr>
      <vt:lpstr>Paul Verlaine(1844-1896)</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«Тестовый контроль в процессе обучения французскому языку».</dc:title>
  <dc:creator>PC</dc:creator>
  <cp:lastModifiedBy>PC</cp:lastModifiedBy>
  <cp:revision>16</cp:revision>
  <dcterms:created xsi:type="dcterms:W3CDTF">2000-02-06T21:25:36Z</dcterms:created>
  <dcterms:modified xsi:type="dcterms:W3CDTF">2000-02-07T00:36:45Z</dcterms:modified>
</cp:coreProperties>
</file>