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3" r:id="rId3"/>
    <p:sldId id="264" r:id="rId4"/>
    <p:sldId id="265" r:id="rId5"/>
    <p:sldId id="267" r:id="rId6"/>
    <p:sldId id="275" r:id="rId7"/>
    <p:sldId id="276" r:id="rId8"/>
    <p:sldId id="278" r:id="rId9"/>
    <p:sldId id="281" r:id="rId10"/>
    <p:sldId id="282" r:id="rId11"/>
    <p:sldId id="279" r:id="rId12"/>
    <p:sldId id="277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69" r:id="rId22"/>
    <p:sldId id="274" r:id="rId23"/>
    <p:sldId id="268" r:id="rId24"/>
    <p:sldId id="271" r:id="rId25"/>
    <p:sldId id="291" r:id="rId26"/>
    <p:sldId id="294" r:id="rId27"/>
    <p:sldId id="292" r:id="rId28"/>
    <p:sldId id="29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719C47-7F29-4D6A-9F59-679DFE5A9E8D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A553E0-306F-4379-A2A8-B822B73981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1%81%D1%81%D0%BA%D0%B8%D0%B9_%D1%8F%D0%B7%D1%8B%D0%BA" TargetMode="External"/><Relationship Id="rId2" Type="http://schemas.openxmlformats.org/officeDocument/2006/relationships/hyperlink" Target="http://ru.wikipedia.org/wiki/%D0%AD%D1%82%D0%B8%D0%BC%D0%BE%D0%BB%D0%BE%D0%B3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0%D0%B5%D0%BC%D0%B5%D1%81%D0%BB%D0%BE" TargetMode="External"/><Relationship Id="rId4" Type="http://schemas.openxmlformats.org/officeDocument/2006/relationships/hyperlink" Target="http://ru.wikipedia.org/wiki/%D0%93%D1%80%D0%B5%D1%87%D0%B5%D1%81%D0%BA%D0%B8%D0%B9_%D1%8F%D0%B7%D1%8B%D0%B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1%83%D0%B4%D0%B4%D0%B8%D0%B7%D0%BC" TargetMode="External"/><Relationship Id="rId2" Type="http://schemas.openxmlformats.org/officeDocument/2006/relationships/hyperlink" Target="http://ru.wikipedia.org/wiki/%D0%9C%D0%B5%D0%B4%D0%B8%D1%82%D0%B0%D1%86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0%D0%B8%D1%82%D1%83%D0%B0%D0%BB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konu.ru/info.php?id=650" TargetMode="External"/><Relationship Id="rId2" Type="http://schemas.openxmlformats.org/officeDocument/2006/relationships/hyperlink" Target="http://www.ikonu.ru/info.php?id=85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konu.ru/info.php?id=42" TargetMode="External"/><Relationship Id="rId5" Type="http://schemas.openxmlformats.org/officeDocument/2006/relationships/hyperlink" Target="http://www.ikonu.ru/info.php?id=894" TargetMode="External"/><Relationship Id="rId4" Type="http://schemas.openxmlformats.org/officeDocument/2006/relationships/hyperlink" Target="http://www.ikonu.ru/info.php?id=40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ikonu.ru/info.php?id=85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konu.ru/info.php?id=40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2000264"/>
          </a:xfrm>
        </p:spPr>
        <p:txBody>
          <a:bodyPr>
            <a:normAutofit/>
          </a:bodyPr>
          <a:lstStyle/>
          <a:p>
            <a:r>
              <a:rPr lang="ru-RU" dirty="0" smtClean="0"/>
              <a:t>Уроки 14 - 15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86124"/>
            <a:ext cx="7926134" cy="335758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Искусство в религиозной культуре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Иверская</a:t>
            </a:r>
            <a:r>
              <a:rPr lang="ru-RU" dirty="0" smtClean="0"/>
              <a:t>   икона Божьей Матери</a:t>
            </a:r>
            <a:endParaRPr lang="ru-RU" dirty="0"/>
          </a:p>
        </p:txBody>
      </p:sp>
      <p:pic>
        <p:nvPicPr>
          <p:cNvPr id="5122" name="Picture 2" descr="C:\Documents and Settings\HARd\Мои документы\Downloads\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6333" y="1920875"/>
            <a:ext cx="2660333" cy="4433888"/>
          </a:xfrm>
          <a:prstGeom prst="rect">
            <a:avLst/>
          </a:prstGeom>
          <a:noFill/>
        </p:spPr>
      </p:pic>
      <p:pic>
        <p:nvPicPr>
          <p:cNvPr id="5123" name="Picture 3" descr="C:\Documents and Settings\HARd\Мои документы\Downloads\п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12701" y="1920875"/>
            <a:ext cx="2709598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Феодоровская</a:t>
            </a:r>
            <a:r>
              <a:rPr lang="ru-RU" dirty="0" smtClean="0"/>
              <a:t> икона Божией Матери</a:t>
            </a:r>
            <a:endParaRPr lang="ru-RU" dirty="0"/>
          </a:p>
        </p:txBody>
      </p:sp>
      <p:pic>
        <p:nvPicPr>
          <p:cNvPr id="3075" name="Picture 3" descr="C:\Documents and Settings\HARd\Мои документы\Downloads\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71678"/>
            <a:ext cx="3071834" cy="4385896"/>
          </a:xfrm>
          <a:prstGeom prst="rect">
            <a:avLst/>
          </a:prstGeom>
          <a:noFill/>
        </p:spPr>
      </p:pic>
      <p:pic>
        <p:nvPicPr>
          <p:cNvPr id="3076" name="Picture 4" descr="C:\Documents and Settings\HARd\Мои документы\Downloads\220px-Feodorovskaya_ikona_so_skazani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360412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Разные иконы</a:t>
            </a:r>
            <a:endParaRPr lang="ru-RU" dirty="0"/>
          </a:p>
        </p:txBody>
      </p:sp>
      <p:pic>
        <p:nvPicPr>
          <p:cNvPr id="6146" name="Picture 2" descr="C:\Documents and Settings\HARd\Мои документы\Downloads\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1920730" cy="2643206"/>
          </a:xfrm>
          <a:prstGeom prst="rect">
            <a:avLst/>
          </a:prstGeom>
          <a:noFill/>
        </p:spPr>
      </p:pic>
      <p:pic>
        <p:nvPicPr>
          <p:cNvPr id="6147" name="Picture 3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285992"/>
            <a:ext cx="2150284" cy="2500330"/>
          </a:xfrm>
          <a:prstGeom prst="rect">
            <a:avLst/>
          </a:prstGeom>
          <a:noFill/>
        </p:spPr>
      </p:pic>
      <p:pic>
        <p:nvPicPr>
          <p:cNvPr id="6148" name="Picture 4" descr="C:\Documents and Settings\HARd\Мои документы\Downloads\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2643182"/>
            <a:ext cx="1700734" cy="2357454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876"/>
            <a:ext cx="1357322" cy="192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/>
          <a:lstStyle/>
          <a:p>
            <a:r>
              <a:rPr lang="ru-RU" dirty="0" smtClean="0"/>
              <a:t>Ислам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Ислам – религия, в которой запрещается скульптурное изображение живых существ, значит, выход из создавшегося положения был один – найти вид искусства, который бы компенсировал запреты . Орнамент в Исламе очень разнообразен по форме, цвету и содержанию. Он многозначен и глубок по своей сути. Ибо в основе его лежат символы и знаки.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исламском орнаменте выделяют два стиля: геометрический – </a:t>
            </a:r>
            <a:r>
              <a:rPr lang="ru-RU" dirty="0" err="1" smtClean="0"/>
              <a:t>гирих</a:t>
            </a:r>
            <a:r>
              <a:rPr lang="ru-RU" dirty="0" smtClean="0"/>
              <a:t>, и растительный – </a:t>
            </a:r>
            <a:r>
              <a:rPr lang="ru-RU" dirty="0" err="1" smtClean="0"/>
              <a:t>ислими</a:t>
            </a:r>
            <a:r>
              <a:rPr lang="ru-RU" dirty="0" smtClean="0"/>
              <a:t>. </a:t>
            </a:r>
            <a:r>
              <a:rPr lang="ru-RU" dirty="0" err="1" smtClean="0"/>
              <a:t>Гирих</a:t>
            </a:r>
            <a:r>
              <a:rPr lang="ru-RU" dirty="0" smtClean="0"/>
              <a:t> (перс.) – узел, это сложный геометрический орнамент, составленный из стилизованных в прямоугольные и полигональные фигуры линий. В большинстве случаев используется для внешнего оформления мечетей и книг в крупном издании.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Каллиграфия в исламе</a:t>
            </a:r>
            <a:endParaRPr lang="ru-RU" dirty="0"/>
          </a:p>
        </p:txBody>
      </p:sp>
      <p:pic>
        <p:nvPicPr>
          <p:cNvPr id="7170" name="Picture 2" descr="C:\Documents and Settings\HARd\Мои документы\Downloads\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3116"/>
            <a:ext cx="1303030" cy="1357322"/>
          </a:xfrm>
          <a:prstGeom prst="rect">
            <a:avLst/>
          </a:prstGeom>
          <a:noFill/>
        </p:spPr>
      </p:pic>
      <p:pic>
        <p:nvPicPr>
          <p:cNvPr id="7172" name="Picture 4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214686"/>
            <a:ext cx="3333750" cy="2971800"/>
          </a:xfrm>
          <a:prstGeom prst="rect">
            <a:avLst/>
          </a:prstGeom>
          <a:noFill/>
        </p:spPr>
      </p:pic>
      <p:pic>
        <p:nvPicPr>
          <p:cNvPr id="7173" name="Picture 5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86058"/>
            <a:ext cx="3333750" cy="328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Каллиграфия в исламе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согласно изречениям Пророка, каллиграф, которому удастся переписать красивым почерком Божье Слово (Коран), станет обитателем рая.</a:t>
            </a:r>
          </a:p>
          <a:p>
            <a:r>
              <a:rPr lang="ru-RU" dirty="0" smtClean="0"/>
              <a:t>Каллиграфические поздравления</a:t>
            </a:r>
            <a:endParaRPr lang="ru-RU" dirty="0"/>
          </a:p>
        </p:txBody>
      </p:sp>
      <p:pic>
        <p:nvPicPr>
          <p:cNvPr id="5" name="Picture 6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86190"/>
            <a:ext cx="3311521" cy="2214578"/>
          </a:xfrm>
          <a:prstGeom prst="rect">
            <a:avLst/>
          </a:prstGeom>
          <a:noFill/>
        </p:spPr>
      </p:pic>
      <p:pic>
        <p:nvPicPr>
          <p:cNvPr id="6" name="Picture 7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1" y="4000504"/>
            <a:ext cx="459244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Арабеска - орнамент</a:t>
            </a:r>
            <a:endParaRPr lang="ru-RU" dirty="0"/>
          </a:p>
        </p:txBody>
      </p:sp>
      <p:pic>
        <p:nvPicPr>
          <p:cNvPr id="9218" name="Picture 2" descr="C:\Documents and Settings\HARd\Мои документы\Downloads\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3307534" cy="4389437"/>
          </a:xfrm>
          <a:prstGeom prst="rect">
            <a:avLst/>
          </a:prstGeom>
          <a:noFill/>
        </p:spPr>
      </p:pic>
      <p:pic>
        <p:nvPicPr>
          <p:cNvPr id="9219" name="Picture 3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642918"/>
            <a:ext cx="2623560" cy="2786082"/>
          </a:xfrm>
          <a:prstGeom prst="rect">
            <a:avLst/>
          </a:prstGeom>
          <a:noFill/>
        </p:spPr>
      </p:pic>
      <p:pic>
        <p:nvPicPr>
          <p:cNvPr id="9220" name="Picture 4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786190"/>
            <a:ext cx="1857388" cy="1857388"/>
          </a:xfrm>
          <a:prstGeom prst="rect">
            <a:avLst/>
          </a:prstGeom>
          <a:noFill/>
        </p:spPr>
      </p:pic>
      <p:pic>
        <p:nvPicPr>
          <p:cNvPr id="9221" name="Picture 5" descr="C:\Documents and Settings\HARd\Мои документы\Downloads\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929066"/>
            <a:ext cx="2413940" cy="1821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арабеска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Арабеска (ит. </a:t>
            </a:r>
            <a:r>
              <a:rPr lang="ru-RU" dirty="0" err="1" smtClean="0"/>
              <a:t>arabesco</a:t>
            </a:r>
            <a:r>
              <a:rPr lang="ru-RU" dirty="0" smtClean="0"/>
              <a:t>, фр. </a:t>
            </a:r>
            <a:r>
              <a:rPr lang="ru-RU" dirty="0" err="1" smtClean="0"/>
              <a:t>arabesque</a:t>
            </a:r>
            <a:r>
              <a:rPr lang="ru-RU" dirty="0" smtClean="0"/>
              <a:t> - "арабский") - европейское название сложного восточного средневекового орнамента, состоящего, в основном, из геометрических, каллиграфических и растительных элементов и созданных на основе точного математического расчета.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Сама идея арабески созвучна представлениям исламских богословов о "вечно продолжающейся ткани Вселенной".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Искусство в религиях мира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2357430"/>
          <a:ext cx="8229600" cy="2714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57322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Православие 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ислам</a:t>
                      </a:r>
                      <a:endParaRPr lang="ru-RU" dirty="0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Искусство в религиях мира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2357430"/>
          <a:ext cx="8229600" cy="2714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57322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Православие 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ислам</a:t>
                      </a:r>
                      <a:endParaRPr lang="ru-RU" dirty="0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иконы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Каллиграфия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арабеска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Что такое искусство?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    искусство </a:t>
            </a:r>
            <a:r>
              <a:rPr lang="ru-RU" dirty="0" smtClean="0"/>
              <a:t>- особый способ познания и отражения действительности, одна из форм общественного сознания и часть духовной культуры  человека, многообразный результат творческой деятельности всех поколений.</a:t>
            </a:r>
          </a:p>
          <a:p>
            <a:r>
              <a:rPr lang="ru-RU" dirty="0" smtClean="0">
                <a:hlinkClick r:id="rId2" action="ppaction://hlinkfile" tooltip="Этимология"/>
              </a:rPr>
              <a:t>Этимология</a:t>
            </a:r>
            <a:r>
              <a:rPr lang="ru-RU" dirty="0" smtClean="0"/>
              <a:t> слова «искусство», как в </a:t>
            </a:r>
            <a:r>
              <a:rPr lang="ru-RU" dirty="0" smtClean="0">
                <a:hlinkClick r:id="rId3" action="ppaction://hlinkfile" tooltip="Русский язык"/>
              </a:rPr>
              <a:t>русском</a:t>
            </a:r>
            <a:r>
              <a:rPr lang="ru-RU" dirty="0" smtClean="0"/>
              <a:t>, так и в </a:t>
            </a:r>
            <a:r>
              <a:rPr lang="ru-RU" dirty="0" smtClean="0">
                <a:hlinkClick r:id="rId4" action="ppaction://hlinkfile" tooltip="Греческий язык"/>
              </a:rPr>
              <a:t>греческом</a:t>
            </a:r>
            <a:r>
              <a:rPr lang="ru-RU" dirty="0" smtClean="0"/>
              <a:t> языке (</a:t>
            </a:r>
            <a:r>
              <a:rPr lang="ru-RU" dirty="0" smtClean="0">
                <a:hlinkClick r:id="rId4" action="ppaction://hlinkfile" tooltip="Греческий язык"/>
              </a:rPr>
              <a:t>греч.</a:t>
            </a:r>
            <a:r>
              <a:rPr lang="ru-RU" dirty="0" smtClean="0"/>
              <a:t> </a:t>
            </a:r>
            <a:r>
              <a:rPr lang="ru-RU" dirty="0" err="1" smtClean="0"/>
              <a:t>τέχνη </a:t>
            </a:r>
            <a:r>
              <a:rPr lang="ru-RU" dirty="0" smtClean="0"/>
              <a:t>— «искусство, мастерство, умение, </a:t>
            </a:r>
            <a:r>
              <a:rPr lang="ru-RU" dirty="0" smtClean="0">
                <a:hlinkClick r:id="rId5" action="ppaction://hlinkfile" tooltip="Ремесло"/>
              </a:rPr>
              <a:t>ремесло</a:t>
            </a:r>
            <a:r>
              <a:rPr lang="ru-RU" dirty="0" smtClean="0"/>
              <a:t>») подчеркивает такие положительные качества, как мастерство и искусность.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</a:t>
            </a:r>
            <a:endParaRPr lang="ru-RU" dirty="0"/>
          </a:p>
        </p:txBody>
      </p:sp>
      <p:pic>
        <p:nvPicPr>
          <p:cNvPr id="10243" name="Picture 3" descr="C:\Documents and Settings\HARd\Мои документы\Downloads\и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571480"/>
            <a:ext cx="5558650" cy="555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Буддизм</a:t>
            </a:r>
            <a:endParaRPr lang="ru-RU" dirty="0"/>
          </a:p>
        </p:txBody>
      </p:sp>
      <p:pic>
        <p:nvPicPr>
          <p:cNvPr id="2050" name="Picture 2" descr="C:\Users\К216А-1\Documents\рк1 Мишакова Г.И., Бирюкова Н.А\Иллюстрации\будд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00562" y="1785926"/>
            <a:ext cx="3379368" cy="4389437"/>
          </a:xfrm>
          <a:prstGeom prst="rect">
            <a:avLst/>
          </a:prstGeom>
          <a:noFill/>
        </p:spPr>
      </p:pic>
      <p:pic>
        <p:nvPicPr>
          <p:cNvPr id="1026" name="Picture 2" descr="C:\Documents and Settings\HARd\Мои документы\Downloads\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32194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Мандала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err="1" smtClean="0"/>
              <a:t>Ма́ндала</a:t>
            </a:r>
            <a:r>
              <a:rPr lang="ru-RU" dirty="0" smtClean="0"/>
              <a:t> («круг», «диск») — сакральный символ, используемый при </a:t>
            </a:r>
            <a:r>
              <a:rPr lang="ru-RU" dirty="0" smtClean="0">
                <a:hlinkClick r:id="rId2" action="ppaction://hlinkfile" tooltip="Медитация"/>
              </a:rPr>
              <a:t>медитациях</a:t>
            </a:r>
            <a:r>
              <a:rPr lang="ru-RU" dirty="0" smtClean="0"/>
              <a:t> в </a:t>
            </a:r>
            <a:r>
              <a:rPr lang="ru-RU" dirty="0" smtClean="0">
                <a:hlinkClick r:id="rId3" action="ppaction://hlinkfile" tooltip="Буддизм"/>
              </a:rPr>
              <a:t>буддизме</a:t>
            </a:r>
            <a:r>
              <a:rPr lang="ru-RU" dirty="0" smtClean="0"/>
              <a:t>, ритуальный предмет.</a:t>
            </a:r>
          </a:p>
          <a:p>
            <a:pPr>
              <a:buNone/>
            </a:pPr>
            <a:r>
              <a:rPr lang="ru-RU" dirty="0" err="1" smtClean="0"/>
              <a:t>Мандалы</a:t>
            </a:r>
            <a:r>
              <a:rPr lang="ru-RU" dirty="0" smtClean="0"/>
              <a:t> могут быть как двумерными, изображенными на плоскости, так и объёмными, рельефными. Их вышивают на ткани, рисуют на песке, выполняют цветными порошками и делают из металла, камня, дерева. Даже её могут вырезать из масла, которое окрашивают в соответствующие ритуальные цвета. </a:t>
            </a:r>
            <a:r>
              <a:rPr lang="ru-RU" dirty="0" err="1" smtClean="0"/>
              <a:t>Мандалы</a:t>
            </a:r>
            <a:r>
              <a:rPr lang="ru-RU" dirty="0" smtClean="0"/>
              <a:t> часто изображают на полах, стенах и потолках храмов. </a:t>
            </a:r>
            <a:r>
              <a:rPr lang="ru-RU" dirty="0" err="1" smtClean="0"/>
              <a:t>Мандала</a:t>
            </a:r>
            <a:r>
              <a:rPr lang="ru-RU" dirty="0" smtClean="0"/>
              <a:t> является настолько священной на Востоке, что рисуется под аккомпанемент особых </a:t>
            </a:r>
            <a:r>
              <a:rPr lang="ru-RU" dirty="0" smtClean="0">
                <a:hlinkClick r:id="rId4" action="ppaction://hlinkfile" tooltip="Ритуал"/>
              </a:rPr>
              <a:t>ритуалов</a:t>
            </a:r>
            <a:r>
              <a:rPr lang="ru-RU" dirty="0" smtClean="0"/>
              <a:t> и сама может считаться объектом поклонения.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мАндала</a:t>
            </a:r>
            <a:endParaRPr lang="ru-RU" dirty="0"/>
          </a:p>
        </p:txBody>
      </p:sp>
      <p:pic>
        <p:nvPicPr>
          <p:cNvPr id="2050" name="Picture 2" descr="C:\Documents and Settings\HARd\Мои документы\Downloads\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3804179" cy="4389437"/>
          </a:xfrm>
          <a:prstGeom prst="rect">
            <a:avLst/>
          </a:prstGeom>
          <a:noFill/>
        </p:spPr>
      </p:pic>
      <p:pic>
        <p:nvPicPr>
          <p:cNvPr id="2051" name="Picture 3" descr="C:\Documents and Settings\HARd\Мои документы\Downloads\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357430"/>
            <a:ext cx="2676525" cy="3810000"/>
          </a:xfrm>
          <a:prstGeom prst="rect">
            <a:avLst/>
          </a:prstGeom>
          <a:noFill/>
        </p:spPr>
      </p:pic>
      <p:pic>
        <p:nvPicPr>
          <p:cNvPr id="2052" name="Picture 4" descr="C:\Documents and Settings\HARd\Мои документы\Downloads\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14290"/>
            <a:ext cx="2643206" cy="2070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мАндала</a:t>
            </a:r>
            <a:endParaRPr lang="ru-RU" dirty="0"/>
          </a:p>
        </p:txBody>
      </p:sp>
      <p:pic>
        <p:nvPicPr>
          <p:cNvPr id="3074" name="Picture 2" descr="C:\Documents and Settings\HARd\Мои документы\Downloads\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906837" cy="3906837"/>
          </a:xfrm>
          <a:prstGeom prst="rect">
            <a:avLst/>
          </a:prstGeom>
          <a:noFill/>
        </p:spPr>
      </p:pic>
      <p:pic>
        <p:nvPicPr>
          <p:cNvPr id="3075" name="Picture 3" descr="C:\Documents and Settings\HARd\Мои документы\Downloads\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14488"/>
            <a:ext cx="3876675" cy="3876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иудаизм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     </a:t>
            </a:r>
            <a:r>
              <a:rPr lang="ru-RU" b="1" dirty="0" err="1" smtClean="0"/>
              <a:t>Йад</a:t>
            </a:r>
            <a:r>
              <a:rPr lang="ru-RU" dirty="0" err="1" smtClean="0"/>
              <a:t>-традиционная</a:t>
            </a:r>
            <a:r>
              <a:rPr lang="ru-RU" dirty="0" smtClean="0"/>
              <a:t> указка в виде руки, которую используют, чтобы не потерять читаемую в Торе строку. </a:t>
            </a:r>
            <a:br>
              <a:rPr lang="ru-RU" dirty="0" smtClean="0"/>
            </a:br>
            <a:r>
              <a:rPr lang="ru-RU" dirty="0" smtClean="0"/>
              <a:t>      В течение многих веков еврейское искусство было связано с украшением синагог и созданием ритуальных предметов, которые использовались не только в синагоге, но и дома по субботам и праздникам, а также для совершения различных ритуалов. </a:t>
            </a:r>
            <a:br>
              <a:rPr lang="ru-RU" dirty="0" smtClean="0"/>
            </a:br>
            <a:r>
              <a:rPr lang="ru-RU" dirty="0" smtClean="0"/>
              <a:t>      Изучение Торы - как большинство заповедей иудаизма , оберегается специальными оградами, возведенными мудрецами. Нельзя читать Тору, не произнеся особого благословения, до свитка можно дотронуться только указкой “</a:t>
            </a:r>
            <a:r>
              <a:rPr lang="ru-RU" dirty="0" err="1" smtClean="0"/>
              <a:t>йадом</a:t>
            </a:r>
            <a:r>
              <a:rPr lang="ru-RU" dirty="0" smtClean="0"/>
              <a:t>”, или “</a:t>
            </a:r>
            <a:r>
              <a:rPr lang="ru-RU" dirty="0" err="1" smtClean="0"/>
              <a:t>мапот</a:t>
            </a:r>
            <a:r>
              <a:rPr lang="ru-RU" dirty="0" smtClean="0"/>
              <a:t>” - пояском, перевязывающим свиток Торы, или краем “</a:t>
            </a:r>
            <a:r>
              <a:rPr lang="ru-RU" dirty="0" err="1" smtClean="0"/>
              <a:t>талита</a:t>
            </a:r>
            <a:r>
              <a:rPr lang="ru-RU" dirty="0" smtClean="0"/>
              <a:t>” и т. д. </a:t>
            </a:r>
            <a:endParaRPr lang="ru-RU" dirty="0"/>
          </a:p>
        </p:txBody>
      </p:sp>
      <p:pic>
        <p:nvPicPr>
          <p:cNvPr id="1026" name="Picture 2" descr="C:\Documents and Settings\HARd\Мои документы\Downloads\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642918"/>
            <a:ext cx="4559873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корона торы</a:t>
            </a:r>
            <a:endParaRPr lang="ru-RU" dirty="0"/>
          </a:p>
        </p:txBody>
      </p:sp>
      <p:pic>
        <p:nvPicPr>
          <p:cNvPr id="4099" name="Picture 3" descr="C:\Documents and Settings\HARd\Мои документы\Downloads\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143116"/>
            <a:ext cx="2219325" cy="3810000"/>
          </a:xfrm>
          <a:prstGeom prst="rect">
            <a:avLst/>
          </a:prstGeom>
          <a:noFill/>
        </p:spPr>
      </p:pic>
      <p:pic>
        <p:nvPicPr>
          <p:cNvPr id="4100" name="Picture 4" descr="C:\Documents and Settings\HARd\Мои документы\Downloads\п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357430"/>
            <a:ext cx="4572000" cy="353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семисвечник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Ещё один древнейший символ иудаизма - </a:t>
            </a:r>
            <a:r>
              <a:rPr lang="ru-RU" dirty="0" err="1" smtClean="0"/>
              <a:t>семисвечник</a:t>
            </a:r>
            <a:r>
              <a:rPr lang="ru-RU" dirty="0" smtClean="0"/>
              <a:t> (он же - минора). По легенде, сам Господь повелел Моисею сделать золотой "светильник" с 7 ответвлениями, на каждом из которых должна была </a:t>
            </a:r>
            <a:r>
              <a:rPr lang="ru-RU" dirty="0" err="1" smtClean="0"/>
              <a:t>рассполагаться</a:t>
            </a:r>
            <a:r>
              <a:rPr lang="ru-RU" dirty="0" smtClean="0"/>
              <a:t> лампадка с горящим ладаном. Светить </a:t>
            </a:r>
            <a:r>
              <a:rPr lang="ru-RU" dirty="0" err="1" smtClean="0"/>
              <a:t>ломпадки</a:t>
            </a:r>
            <a:r>
              <a:rPr lang="ru-RU" dirty="0" smtClean="0"/>
              <a:t> должны были по ночам. </a:t>
            </a:r>
            <a:br>
              <a:rPr lang="ru-RU" dirty="0" smtClean="0"/>
            </a:br>
            <a:r>
              <a:rPr lang="ru-RU" dirty="0" err="1" smtClean="0"/>
              <a:t>Семисвечник</a:t>
            </a:r>
            <a:r>
              <a:rPr lang="ru-RU" dirty="0" smtClean="0"/>
              <a:t> символизирует присутствие Бога среди людей. Свет, даваемый лампадками - символическое одеяние Господа.</a:t>
            </a:r>
            <a:br>
              <a:rPr lang="ru-RU" dirty="0" smtClean="0"/>
            </a:br>
            <a:r>
              <a:rPr lang="ru-RU" dirty="0" smtClean="0"/>
              <a:t>В наши дни </a:t>
            </a:r>
            <a:r>
              <a:rPr lang="ru-RU" dirty="0" err="1" smtClean="0"/>
              <a:t>сокральное</a:t>
            </a:r>
            <a:r>
              <a:rPr lang="ru-RU" dirty="0" smtClean="0"/>
              <a:t> значение миноры несколько принижено. </a:t>
            </a:r>
            <a:r>
              <a:rPr lang="ru-RU" dirty="0" err="1" smtClean="0"/>
              <a:t>Семисвечник</a:t>
            </a:r>
            <a:r>
              <a:rPr lang="ru-RU" dirty="0" smtClean="0"/>
              <a:t> используется как противовес христианскому кресту в иудаизме.</a:t>
            </a:r>
            <a:br>
              <a:rPr lang="ru-RU" dirty="0" smtClean="0"/>
            </a:br>
            <a:r>
              <a:rPr lang="ru-RU" dirty="0" smtClean="0"/>
              <a:t>7 - число совершенства. 7 ответвлений светильника обозначают Божью благодать.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3074" name="Picture 2" descr="C:\Documents and Settings\HARd\Мои документы\Downloads\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952875" cy="4286250"/>
          </a:xfrm>
          <a:prstGeom prst="rect">
            <a:avLst/>
          </a:prstGeom>
          <a:noFill/>
        </p:spPr>
      </p:pic>
      <p:pic>
        <p:nvPicPr>
          <p:cNvPr id="3075" name="Picture 3" descr="C:\Documents and Settings\HARd\Мои документы\Downloads\м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14620"/>
            <a:ext cx="250288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религия предполагает искусство?</a:t>
            </a:r>
            <a:endParaRPr lang="ru-RU" dirty="0"/>
          </a:p>
        </p:txBody>
      </p:sp>
      <p:pic>
        <p:nvPicPr>
          <p:cNvPr id="1026" name="Picture 2" descr="C:\Users\К216А-1\Documents\рк1 Мишакова Г.И., Бирюкова Н.А\Иллюстрации\0cd963ded0c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7" y="1928802"/>
            <a:ext cx="3396809" cy="4532313"/>
          </a:xfrm>
          <a:prstGeom prst="rect">
            <a:avLst/>
          </a:prstGeom>
          <a:noFill/>
        </p:spPr>
      </p:pic>
      <p:pic>
        <p:nvPicPr>
          <p:cNvPr id="4" name="Picture 2" descr="C:\Users\К216А-1\Documents\рк1 Мишакова Г.И., Бирюкова Н.А\Иллюстрации\36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7975" y="1857364"/>
            <a:ext cx="3451416" cy="4643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икона? </a:t>
            </a:r>
            <a:br>
              <a:rPr lang="ru-RU" dirty="0" smtClean="0"/>
            </a:br>
            <a:r>
              <a:rPr lang="ru-RU" dirty="0" smtClean="0"/>
              <a:t>Какие иконы вы знаете?</a:t>
            </a:r>
            <a:endParaRPr lang="ru-RU" dirty="0"/>
          </a:p>
        </p:txBody>
      </p:sp>
      <p:pic>
        <p:nvPicPr>
          <p:cNvPr id="5" name="Picture 2" descr="C:\Users\К216А-1\Documents\рк1 Мишакова Г.И., Бирюкова Н.А\Иллюстрации\kazan_ic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314631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86742" cy="114298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Как пишется икона?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5429288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 smtClean="0"/>
              <a:t>     Иконопись - трудоемкое и сложное искусство. Икона пишется на деревянной, чаще всего липовой доске, которую нужно сначала тщательно обработать и просушить. На лицевой ее стороне вырезается небольшое углубление - ковчег, по краям оставляются довольно широкие, чуть выступающие поля. Затем на доску наклеивают полотно, которое называется паволока, чтобы, даже если доска потрескается, изображение не пропало, а на нее наносится специальный грунт - левкас, сделанный из мела и клея. После просушки левкас тщательно шлифуется, что напоминает гладкую кость. А потом на этот грунт наносится или  </a:t>
            </a:r>
            <a:br>
              <a:rPr lang="ru-RU" sz="4000" dirty="0" smtClean="0"/>
            </a:br>
            <a:r>
              <a:rPr lang="ru-RU" sz="4000" dirty="0" smtClean="0"/>
              <a:t>процарапывается рисунок -</a:t>
            </a:r>
            <a:r>
              <a:rPr lang="ru-RU" sz="4000" dirty="0" err="1" smtClean="0"/>
              <a:t>графья</a:t>
            </a:r>
            <a:r>
              <a:rPr lang="ru-RU" sz="4000" dirty="0" smtClean="0"/>
              <a:t>.    Иконы пишутся темперой - красками, разведенными на яичном желтке. Эти краски требуют особой тщательности в работе. Они наносятся много раз тонкими слоями, и каждый должен хорошо просохнуть.</a:t>
            </a:r>
          </a:p>
          <a:p>
            <a:r>
              <a:rPr lang="ru-RU" sz="4000" dirty="0" smtClean="0"/>
              <a:t>     С начала икону "раскрывают", то есть намечают основные цветовые пятна. Потом следуют опись и роспись - тоненькими кисточками обводят все детали. Потом постепенно наносят друг на друга слои пятен все более светлых оттенков там, где нужно передать объем.</a:t>
            </a:r>
          </a:p>
          <a:p>
            <a:r>
              <a:rPr lang="ru-RU" sz="4000" dirty="0" smtClean="0"/>
              <a:t>     Особенно сложным было писание ликов, то есть лиц на иконах. Их писали </a:t>
            </a:r>
            <a:r>
              <a:rPr lang="ru-RU" sz="4000" dirty="0" err="1" smtClean="0"/>
              <a:t>плавями</a:t>
            </a:r>
            <a:r>
              <a:rPr lang="ru-RU" sz="4000" dirty="0" smtClean="0"/>
              <a:t>, разводя краску очень жидко, чтобы один цвет почти незаметно перетекал в другой. Самыми последними наносились белые пробела или оживки, которые делали лица более выразительными и яркими.</a:t>
            </a:r>
          </a:p>
          <a:p>
            <a:r>
              <a:rPr lang="ru-RU" sz="4000" dirty="0" smtClean="0"/>
              <a:t>     Почти всегда какие-то части иконы золотили, то есть покрывали тончайшим слоем  </a:t>
            </a:r>
            <a:br>
              <a:rPr lang="ru-RU" sz="4000" dirty="0" smtClean="0"/>
            </a:br>
            <a:r>
              <a:rPr lang="ru-RU" sz="4000" dirty="0" smtClean="0"/>
              <a:t>настоящего золота.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/>
          <a:lstStyle/>
          <a:p>
            <a:r>
              <a:rPr lang="ru-RU" dirty="0" smtClean="0"/>
              <a:t>Иконы Божьей Матери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        Особое место в душе и сознании  православного христианина занимает Божия Матерь — </a:t>
            </a:r>
            <a:r>
              <a:rPr lang="ru-RU" dirty="0" err="1" smtClean="0"/>
              <a:t>Приснодева</a:t>
            </a:r>
            <a:r>
              <a:rPr lang="ru-RU" dirty="0" smtClean="0"/>
              <a:t> Мария. Матерь Богоматерь — наша Заступница, Покровительница и Утешительница. </a:t>
            </a:r>
          </a:p>
          <a:p>
            <a:r>
              <a:rPr lang="ru-RU" dirty="0" smtClean="0"/>
              <a:t>В России выявлено более 470 именований Икон Божией Матери. </a:t>
            </a:r>
          </a:p>
          <a:p>
            <a:pPr>
              <a:buNone/>
            </a:pPr>
            <a:r>
              <a:rPr lang="ru-RU" dirty="0" smtClean="0"/>
              <a:t>Самые известные из них:</a:t>
            </a:r>
          </a:p>
          <a:p>
            <a:pPr lvl="0"/>
            <a:r>
              <a:rPr lang="ru-RU" dirty="0" smtClean="0">
                <a:hlinkClick r:id="rId2"/>
              </a:rPr>
              <a:t>Икона Казанской Божией Матери</a:t>
            </a:r>
            <a:r>
              <a:rPr lang="ru-RU" dirty="0" smtClean="0"/>
              <a:t> </a:t>
            </a:r>
          </a:p>
          <a:p>
            <a:pPr lvl="0"/>
            <a:r>
              <a:rPr lang="ru-RU" dirty="0" err="1" smtClean="0">
                <a:hlinkClick r:id="rId3"/>
              </a:rPr>
              <a:t>Семистрельная</a:t>
            </a:r>
            <a:r>
              <a:rPr lang="ru-RU" dirty="0" smtClean="0">
                <a:hlinkClick r:id="rId3"/>
              </a:rPr>
              <a:t> икона Божией Матери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>
                <a:hlinkClick r:id="rId4"/>
              </a:rPr>
              <a:t>Икона Владимирской Божией Матери</a:t>
            </a:r>
            <a:r>
              <a:rPr lang="ru-RU" dirty="0" smtClean="0"/>
              <a:t> </a:t>
            </a:r>
          </a:p>
          <a:p>
            <a:pPr lvl="0"/>
            <a:r>
              <a:rPr lang="ru-RU" dirty="0" err="1" smtClean="0">
                <a:hlinkClick r:id="rId5"/>
              </a:rPr>
              <a:t>Иверская</a:t>
            </a:r>
            <a:r>
              <a:rPr lang="ru-RU" dirty="0" smtClean="0">
                <a:hlinkClick r:id="rId5"/>
              </a:rPr>
              <a:t> икона Божией Матери</a:t>
            </a:r>
            <a:r>
              <a:rPr lang="ru-RU" dirty="0" smtClean="0"/>
              <a:t>  </a:t>
            </a:r>
          </a:p>
          <a:p>
            <a:pPr lvl="0"/>
            <a:r>
              <a:rPr lang="ru-RU" dirty="0" err="1" smtClean="0">
                <a:hlinkClick r:id="rId6"/>
              </a:rPr>
              <a:t>Феодоровская</a:t>
            </a:r>
            <a:r>
              <a:rPr lang="ru-RU" dirty="0" smtClean="0">
                <a:hlinkClick r:id="rId6"/>
              </a:rPr>
              <a:t> икона Божией Матери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>Икона Казанской Божией Матери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Documents and Settings\HARd\Мои документы\Downloads\ю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3116"/>
            <a:ext cx="3214710" cy="4018387"/>
          </a:xfrm>
          <a:prstGeom prst="rect">
            <a:avLst/>
          </a:prstGeom>
          <a:noFill/>
        </p:spPr>
      </p:pic>
      <p:pic>
        <p:nvPicPr>
          <p:cNvPr id="1027" name="Picture 3" descr="C:\Documents and Settings\HARd\Мои документы\Downloads\б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214554"/>
            <a:ext cx="2928958" cy="3976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Семистрельная</a:t>
            </a:r>
            <a:r>
              <a:rPr lang="ru-RU" dirty="0" smtClean="0"/>
              <a:t> икона Божьей Матери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Верующие просят перед образом о примирении враждующих и избавления от жестокосердия.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C:\Documents and Settings\HARd\Мои документы\Downloads\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928933"/>
            <a:ext cx="3071834" cy="3720813"/>
          </a:xfrm>
          <a:prstGeom prst="rect">
            <a:avLst/>
          </a:prstGeom>
          <a:noFill/>
        </p:spPr>
      </p:pic>
      <p:pic>
        <p:nvPicPr>
          <p:cNvPr id="7" name="Picture 2" descr="C:\Documents and Settings\HARd\Мои документы\Downloads\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714620"/>
            <a:ext cx="2951997" cy="3975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1038" cy="1704236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/>
            </a:r>
            <a:br>
              <a:rPr lang="ru-RU" sz="4400" dirty="0" smtClean="0">
                <a:hlinkClick r:id="rId2"/>
              </a:rPr>
            </a:br>
            <a:r>
              <a:rPr lang="ru-RU" sz="4400" dirty="0" smtClean="0">
                <a:hlinkClick r:id="rId2"/>
              </a:rPr>
              <a:t>Икона Владимирской Божией Матери</a:t>
            </a:r>
            <a:r>
              <a:rPr lang="ru-RU" sz="4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Documents and Settings\HARd\Мои документы\Downloads\ц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6621" y="1920875"/>
            <a:ext cx="3486752" cy="4247498"/>
          </a:xfrm>
          <a:prstGeom prst="rect">
            <a:avLst/>
          </a:prstGeom>
          <a:noFill/>
        </p:spPr>
      </p:pic>
      <p:pic>
        <p:nvPicPr>
          <p:cNvPr id="4100" name="Picture 4" descr="C:\Documents and Settings\HARd\Мои документы\Downloads\у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920875"/>
            <a:ext cx="3407583" cy="433984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14481" y="6198990"/>
            <a:ext cx="3751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hlinkClick r:id="rId2"/>
              </a:rPr>
              <a:t>Называют чудотворной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390</TotalTime>
  <Words>283</Words>
  <Application>Microsoft Office PowerPoint</Application>
  <PresentationFormat>Экран (4:3)</PresentationFormat>
  <Paragraphs>65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Уроки 14 - 15</vt:lpstr>
      <vt:lpstr> Что такое искусство?</vt:lpstr>
      <vt:lpstr>Почему религия предполагает искусство?</vt:lpstr>
      <vt:lpstr>Что такое икона?  Какие иконы вы знаете?</vt:lpstr>
      <vt:lpstr>Как пишется икона?</vt:lpstr>
      <vt:lpstr>Иконы Божьей Матери</vt:lpstr>
      <vt:lpstr>Икона Казанской Божией Матери </vt:lpstr>
      <vt:lpstr>Семистрельная икона Божьей Матери</vt:lpstr>
      <vt:lpstr>      Икона Владимирской Божией Матери  </vt:lpstr>
      <vt:lpstr>Иверская   икона Божьей Матери</vt:lpstr>
      <vt:lpstr>Феодоровская икона Божией Матери</vt:lpstr>
      <vt:lpstr>Разные иконы</vt:lpstr>
      <vt:lpstr>Ислам</vt:lpstr>
      <vt:lpstr>Каллиграфия в исламе</vt:lpstr>
      <vt:lpstr>Каллиграфия в исламе</vt:lpstr>
      <vt:lpstr>Арабеска - орнамент</vt:lpstr>
      <vt:lpstr>арабеска</vt:lpstr>
      <vt:lpstr>Искусство в религиях мира</vt:lpstr>
      <vt:lpstr>Искусство в религиях мира</vt:lpstr>
      <vt:lpstr>Спасибо</vt:lpstr>
      <vt:lpstr>Буддизм</vt:lpstr>
      <vt:lpstr>Мандала</vt:lpstr>
      <vt:lpstr> мАндала</vt:lpstr>
      <vt:lpstr>мАндала</vt:lpstr>
      <vt:lpstr>иудаизм</vt:lpstr>
      <vt:lpstr>корона торы</vt:lpstr>
      <vt:lpstr>семисвечник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мировых религиозных культур</dc:title>
  <dc:creator>admin</dc:creator>
  <cp:lastModifiedBy>ws14</cp:lastModifiedBy>
  <cp:revision>49</cp:revision>
  <dcterms:created xsi:type="dcterms:W3CDTF">2010-03-05T11:08:33Z</dcterms:created>
  <dcterms:modified xsi:type="dcterms:W3CDTF">2010-05-24T13:03:30Z</dcterms:modified>
</cp:coreProperties>
</file>