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0" r:id="rId4"/>
    <p:sldId id="259" r:id="rId5"/>
    <p:sldId id="258" r:id="rId6"/>
    <p:sldId id="264" r:id="rId7"/>
    <p:sldId id="265" r:id="rId8"/>
    <p:sldId id="266" r:id="rId9"/>
    <p:sldId id="267" r:id="rId10"/>
    <p:sldId id="261" r:id="rId11"/>
    <p:sldId id="262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86408" autoAdjust="0"/>
  </p:normalViewPr>
  <p:slideViewPr>
    <p:cSldViewPr>
      <p:cViewPr varScale="1">
        <p:scale>
          <a:sx n="72" d="100"/>
          <a:sy n="72" d="100"/>
        </p:scale>
        <p:origin x="-11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88AF1-8638-42E8-8EB6-0023B8356162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D76F0-3DED-4FDB-B4A2-3102517321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4C9B6-C3CE-4AC1-B5D9-ED28FEA997D1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57FCB-A765-467D-9806-FA7790011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57FCB-A765-467D-9806-FA7790011FA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915176" cy="435771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6600" dirty="0" smtClean="0"/>
              <a:t>Культура </a:t>
            </a:r>
          </a:p>
          <a:p>
            <a:r>
              <a:rPr lang="ru-RU" sz="6600" dirty="0" smtClean="0"/>
              <a:t>И</a:t>
            </a:r>
          </a:p>
          <a:p>
            <a:r>
              <a:rPr lang="ru-RU" sz="6600" dirty="0" smtClean="0"/>
              <a:t>религия</a:t>
            </a:r>
            <a:endParaRPr lang="ru-RU" sz="6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>
            <a:normAutofit/>
          </a:bodyPr>
          <a:lstStyle/>
          <a:p>
            <a:r>
              <a:rPr lang="ru-RU" dirty="0" smtClean="0"/>
              <a:t>Урок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Человек культурный – это…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Культурный человек везде остается культурным (воспитанным).</a:t>
            </a:r>
          </a:p>
          <a:p>
            <a:endParaRPr lang="ru-RU" dirty="0" smtClean="0"/>
          </a:p>
          <a:p>
            <a:r>
              <a:rPr lang="ru-RU" dirty="0" smtClean="0"/>
              <a:t>В толковом словаре под редакцией С.И. Ожегова сказано, что воспитанный человек — это человек, который умеет хорошо вести себя.</a:t>
            </a:r>
          </a:p>
          <a:p>
            <a:endParaRPr lang="ru-RU" dirty="0" smtClean="0"/>
          </a:p>
          <a:p>
            <a:r>
              <a:rPr lang="ru-RU" dirty="0" smtClean="0"/>
              <a:t>Антон Павлович Чехов: «В человеке всё должно быть прекрасно: и лицо, и одежда, и душа, и мысли».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Как должен вести себя 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культурный </a:t>
            </a:r>
            <a:r>
              <a:rPr lang="ru-RU" sz="4400" b="1" i="1" dirty="0" smtClean="0">
                <a:solidFill>
                  <a:srgbClr val="00B0F0"/>
                </a:solidFill>
              </a:rPr>
              <a:t>человек</a:t>
            </a:r>
            <a:r>
              <a:rPr lang="ru-RU" b="1" i="1" dirty="0" smtClean="0">
                <a:solidFill>
                  <a:srgbClr val="00B0F0"/>
                </a:solidFill>
              </a:rPr>
              <a:t>?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• громко </a:t>
            </a:r>
            <a:r>
              <a:rPr lang="ru-RU" sz="2900" dirty="0" smtClean="0"/>
              <a:t>кричит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дерется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перебивает </a:t>
            </a:r>
            <a:r>
              <a:rPr lang="ru-RU" sz="2900" dirty="0" smtClean="0"/>
              <a:t>в разговоре другого человека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списывает </a:t>
            </a:r>
            <a:r>
              <a:rPr lang="ru-RU" sz="2900" dirty="0" smtClean="0"/>
              <a:t>из чужой тетради во время контрольной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задает </a:t>
            </a:r>
            <a:r>
              <a:rPr lang="ru-RU" sz="2900" dirty="0" smtClean="0"/>
              <a:t>неуместные вопросы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свистит</a:t>
            </a:r>
          </a:p>
          <a:p>
            <a:r>
              <a:rPr lang="ru-RU" sz="2900" dirty="0" smtClean="0"/>
              <a:t>• ругается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жадничает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сплетничает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ябедничает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врёт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 smtClean="0"/>
              <a:t>навязывается </a:t>
            </a:r>
            <a:r>
              <a:rPr lang="ru-RU" sz="2900" dirty="0" smtClean="0"/>
              <a:t>в друзья</a:t>
            </a:r>
          </a:p>
          <a:p>
            <a:r>
              <a:rPr lang="ru-RU" sz="2900" dirty="0" smtClean="0"/>
              <a:t>• не </a:t>
            </a:r>
            <a:r>
              <a:rPr lang="ru-RU" sz="2900" dirty="0" smtClean="0"/>
              <a:t>обращает </a:t>
            </a:r>
            <a:r>
              <a:rPr lang="ru-RU" sz="2900" dirty="0" smtClean="0"/>
              <a:t>внимания, если кого-то обижают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молчит, </a:t>
            </a:r>
            <a:r>
              <a:rPr lang="ru-RU" sz="2900" dirty="0" smtClean="0"/>
              <a:t>если кто-то совершил плохой поступок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пристаёт </a:t>
            </a:r>
            <a:r>
              <a:rPr lang="ru-RU" sz="2900" dirty="0" smtClean="0"/>
              <a:t>к людям с расспросами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завидует </a:t>
            </a:r>
            <a:r>
              <a:rPr lang="ru-RU" sz="2900" dirty="0" smtClean="0"/>
              <a:t>кому-то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жалуется </a:t>
            </a:r>
            <a:r>
              <a:rPr lang="ru-RU" sz="2900" dirty="0" smtClean="0"/>
              <a:t>на кого бы то ни было</a:t>
            </a:r>
          </a:p>
          <a:p>
            <a:r>
              <a:rPr lang="ru-RU" sz="2900" dirty="0" smtClean="0"/>
              <a:t>• </a:t>
            </a:r>
            <a:r>
              <a:rPr lang="ru-RU" sz="2900" dirty="0" smtClean="0"/>
              <a:t> равнодушен </a:t>
            </a:r>
            <a:r>
              <a:rPr lang="ru-RU" sz="2900" dirty="0" smtClean="0"/>
              <a:t>к чужой беде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Считаешь  ли  ты  себя  культурным человеком? </a:t>
            </a:r>
            <a:r>
              <a:rPr lang="ru-RU" sz="3600" b="1" dirty="0" smtClean="0">
                <a:solidFill>
                  <a:srgbClr val="00B050"/>
                </a:solidFill>
              </a:rPr>
              <a:t> Человек  культурный, если …</a:t>
            </a:r>
            <a:endParaRPr lang="ru-RU" sz="1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Добрый человек — это тот, кто...</a:t>
            </a:r>
          </a:p>
          <a:p>
            <a:r>
              <a:rPr lang="ru-RU" dirty="0" smtClean="0"/>
              <a:t>2. Злой человек — это тот, кто...</a:t>
            </a:r>
          </a:p>
          <a:p>
            <a:r>
              <a:rPr lang="ru-RU" dirty="0" smtClean="0"/>
              <a:t>3. Честный человек — это тот, кто...</a:t>
            </a:r>
          </a:p>
          <a:p>
            <a:r>
              <a:rPr lang="ru-RU" dirty="0" smtClean="0"/>
              <a:t>4. Правдивый человек — это тот, кто...</a:t>
            </a:r>
          </a:p>
          <a:p>
            <a:r>
              <a:rPr lang="ru-RU" dirty="0" smtClean="0"/>
              <a:t>5. Жестокий человек — это тот, кто...</a:t>
            </a:r>
          </a:p>
          <a:p>
            <a:r>
              <a:rPr lang="ru-RU" dirty="0" smtClean="0"/>
              <a:t>6. Грубый человек — это тот, кто...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Продолжите предложения: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2714620"/>
            <a:ext cx="8043890" cy="3381380"/>
          </a:xfrm>
        </p:spPr>
        <p:txBody>
          <a:bodyPr/>
          <a:lstStyle/>
          <a:p>
            <a:r>
              <a:rPr lang="ru-RU" i="1" dirty="0" smtClean="0"/>
              <a:t>Умный, глупый, злой, добрый, красивый, дружелюбный, хитрый, жадный, заносчивый, правдивый, врун, отзывчивый, грубый, ласковый, ябеда, насмешник, жалобщик, непоседа.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58204" cy="192882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Из приведенных  ниже прилагательных выпиши в отдельный столбик те слова, которые, по твоему мнению, никак к тебе не относятся.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5214974"/>
          </a:xfrm>
        </p:spPr>
        <p:txBody>
          <a:bodyPr>
            <a:noAutofit/>
          </a:bodyPr>
          <a:lstStyle/>
          <a:p>
            <a:r>
              <a:rPr lang="ru-RU" sz="1600" i="1" dirty="0" smtClean="0"/>
              <a:t>–</a:t>
            </a:r>
            <a:r>
              <a:rPr lang="ru-RU" sz="1600" dirty="0" smtClean="0"/>
              <a:t> цивилизованность и образованность,</a:t>
            </a:r>
          </a:p>
          <a:p>
            <a:r>
              <a:rPr lang="ru-RU" sz="1600" dirty="0" smtClean="0"/>
              <a:t>– интеллигентность и ответственность,</a:t>
            </a:r>
          </a:p>
          <a:p>
            <a:r>
              <a:rPr lang="ru-RU" sz="1600" dirty="0" smtClean="0"/>
              <a:t>– умение ценить высокие </a:t>
            </a:r>
            <a:r>
              <a:rPr lang="ru-RU" sz="1600" dirty="0" smtClean="0"/>
              <a:t>достижения,</a:t>
            </a:r>
            <a:endParaRPr lang="ru-RU" sz="1600" dirty="0" smtClean="0"/>
          </a:p>
          <a:p>
            <a:r>
              <a:rPr lang="ru-RU" sz="1600" dirty="0" smtClean="0"/>
              <a:t>– любовь к Природе и Родине,</a:t>
            </a:r>
          </a:p>
          <a:p>
            <a:r>
              <a:rPr lang="ru-RU" sz="1600" dirty="0" smtClean="0"/>
              <a:t>– признательность и умение быть благодарным,</a:t>
            </a:r>
          </a:p>
          <a:p>
            <a:r>
              <a:rPr lang="ru-RU" sz="1600" i="1" dirty="0" smtClean="0"/>
              <a:t>–</a:t>
            </a:r>
            <a:r>
              <a:rPr lang="ru-RU" sz="1600" dirty="0" smtClean="0"/>
              <a:t> преклонение перед Прекрасным и утонченность вкуса,</a:t>
            </a:r>
          </a:p>
          <a:p>
            <a:r>
              <a:rPr lang="ru-RU" sz="1600" dirty="0" smtClean="0"/>
              <a:t>– почитание Знания, творческий труд и стремление к высокому качеству,</a:t>
            </a:r>
          </a:p>
          <a:p>
            <a:r>
              <a:rPr lang="ru-RU" sz="1600" dirty="0" smtClean="0"/>
              <a:t>– истинное понимание сотрудничества и доброжелательство,</a:t>
            </a:r>
          </a:p>
          <a:p>
            <a:r>
              <a:rPr lang="ru-RU" sz="1600" dirty="0" smtClean="0"/>
              <a:t>– сердечная преданность ко всему новому, </a:t>
            </a:r>
          </a:p>
          <a:p>
            <a:r>
              <a:rPr lang="ru-RU" sz="1600" b="1" dirty="0" smtClean="0"/>
              <a:t>– </a:t>
            </a:r>
            <a:r>
              <a:rPr lang="ru-RU" sz="1600" dirty="0" smtClean="0"/>
              <a:t>утонченность и культура сердца...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Без этих качеств нет культурности, но более всего отличает человека высокой Культуры то, что:</a:t>
            </a:r>
          </a:p>
          <a:p>
            <a:r>
              <a:rPr lang="ru-RU" sz="1600" dirty="0" smtClean="0"/>
              <a:t>– он никогда не солжет,</a:t>
            </a:r>
          </a:p>
          <a:p>
            <a:r>
              <a:rPr lang="ru-RU" sz="1600" dirty="0" smtClean="0"/>
              <a:t>–  сохранит самообладание и достоинство в любых обстоятельствах и поможет другому,</a:t>
            </a:r>
          </a:p>
          <a:p>
            <a:r>
              <a:rPr lang="ru-RU" sz="1600" dirty="0" smtClean="0"/>
              <a:t>– и каждый день он учится </a:t>
            </a:r>
            <a:r>
              <a:rPr lang="ru-RU" sz="1600" dirty="0" smtClean="0"/>
              <a:t>чему-нибудь.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Так что же отличает культурного человека?</a:t>
            </a:r>
            <a:endParaRPr lang="ru-RU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2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881578"/>
          </a:xfrm>
        </p:spPr>
        <p:txBody>
          <a:bodyPr>
            <a:noAutofit/>
          </a:bodyPr>
          <a:lstStyle/>
          <a:p>
            <a:r>
              <a:rPr lang="ru-RU" sz="4000" dirty="0" smtClean="0"/>
              <a:t>«При каждом проявлении в себе нежелательных качеств следует тотчас же волей пресекать возможность свободного их проявления и обуздывать их.  Хороший садовник следит ежедневно за каждым растением в саду»</a:t>
            </a:r>
            <a:r>
              <a:rPr lang="ru-RU" sz="4000" i="1" dirty="0" smtClean="0"/>
              <a:t>(Б.Н. Абрамов).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Важное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8800" b="1" dirty="0" smtClean="0"/>
              <a:t>Мир культур – мир различий</a:t>
            </a:r>
            <a:endParaRPr lang="ru-RU" sz="8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Объясните выражение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Что такое культура?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Религия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–    это 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сверхчувственное,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существование нематериального мира.</a:t>
            </a:r>
          </a:p>
          <a:p>
            <a:pPr>
              <a:buNone/>
            </a:pPr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основные религии вы знаете?</a:t>
            </a:r>
            <a:endParaRPr lang="ru-RU" sz="36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Что такое религия?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/>
              <a:t>Фетишизм</a:t>
            </a:r>
            <a:r>
              <a:rPr lang="ru-RU" dirty="0" smtClean="0"/>
              <a:t> - вещь для </a:t>
            </a:r>
            <a:r>
              <a:rPr lang="ru-RU" dirty="0" smtClean="0"/>
              <a:t>колдовства. </a:t>
            </a:r>
            <a:r>
              <a:rPr lang="ru-RU" dirty="0" smtClean="0"/>
              <a:t>Пережитки фетишизма существуют и сегодня: вера в амулеты, талисманы, обереги. Амулет - по суеверию представляет способ предохранять владельца от несчастий.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Талисман (греч.- чары) - предмет, приносящий счастье и удачу. </a:t>
            </a:r>
            <a:r>
              <a:rPr lang="ru-RU" i="1" dirty="0" smtClean="0"/>
              <a:t>Магия </a:t>
            </a:r>
            <a:r>
              <a:rPr lang="ru-RU" dirty="0" smtClean="0"/>
              <a:t>- волшебство, </a:t>
            </a:r>
            <a:r>
              <a:rPr lang="ru-RU" dirty="0" smtClean="0"/>
              <a:t>обряды, </a:t>
            </a:r>
            <a:r>
              <a:rPr lang="ru-RU" dirty="0" smtClean="0"/>
              <a:t>в основе которых лежит вера в возможность воздействия на сверхъестественные силы и </a:t>
            </a:r>
            <a:r>
              <a:rPr lang="ru-RU" dirty="0" smtClean="0"/>
              <a:t>убеждённость </a:t>
            </a:r>
            <a:r>
              <a:rPr lang="ru-RU" dirty="0" smtClean="0"/>
              <a:t>в непосредственной связи ритуалов, обрядов с желаемым результатом. Бессилие первобытного человека с природой и стихийными силами земли.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Как связаны между собой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культура и религия?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457200"/>
            <a:ext cx="4900618" cy="900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Обереги   </a:t>
            </a:r>
            <a:r>
              <a:rPr lang="ru-RU" sz="3600" dirty="0" smtClean="0"/>
              <a:t>       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ислам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00430" y="1600200"/>
            <a:ext cx="5186370" cy="4419600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/>
              <a:t>Обереги, содержащие изречения из Корана и пророческие молитвы.</a:t>
            </a:r>
          </a:p>
          <a:p>
            <a:r>
              <a:rPr lang="ru-RU" sz="2400" b="1" i="1" dirty="0" smtClean="0"/>
              <a:t>Обереги, которые не содержат в себе Коран и пророческие молитвы.</a:t>
            </a:r>
          </a:p>
          <a:p>
            <a:r>
              <a:rPr lang="ru-RU" sz="2400" b="1" i="1" dirty="0" smtClean="0"/>
              <a:t>(ожерелья, браслеты, цепочки, кольца, чучела головы волка или оленя, черные тряпочки, все, что угодно</a:t>
            </a:r>
            <a:endParaRPr lang="ru-RU" sz="2400" dirty="0"/>
          </a:p>
        </p:txBody>
      </p:sp>
      <p:pic>
        <p:nvPicPr>
          <p:cNvPr id="2050" name="Picture 2" descr="C:\Documents and Settings\HARd\Рабочий стол\talisma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7476" b="17476"/>
          <a:stretch>
            <a:fillRect/>
          </a:stretch>
        </p:blipFill>
        <p:spPr bwMode="auto">
          <a:xfrm>
            <a:off x="214282" y="357167"/>
            <a:ext cx="2928958" cy="3770374"/>
          </a:xfrm>
          <a:prstGeom prst="rect">
            <a:avLst/>
          </a:prstGeom>
          <a:noFill/>
        </p:spPr>
      </p:pic>
      <p:pic>
        <p:nvPicPr>
          <p:cNvPr id="2051" name="Picture 3" descr="C:\Documents and Settings\HARd\Рабочий стол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572008"/>
            <a:ext cx="2143140" cy="2143140"/>
          </a:xfrm>
          <a:prstGeom prst="rect">
            <a:avLst/>
          </a:prstGeom>
          <a:noFill/>
        </p:spPr>
      </p:pic>
      <p:pic>
        <p:nvPicPr>
          <p:cNvPr id="2052" name="Picture 4" descr="C:\Documents and Settings\HARd\Рабочий стол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857760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14290"/>
            <a:ext cx="4900618" cy="11430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Обереги   </a:t>
            </a:r>
            <a:r>
              <a:rPr lang="ru-RU" sz="3600" dirty="0" smtClean="0"/>
              <a:t>       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христианство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1600200"/>
            <a:ext cx="3257544" cy="4419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иконы обереги</a:t>
            </a:r>
          </a:p>
          <a:p>
            <a:r>
              <a:rPr lang="ru-RU" sz="2400" dirty="0" smtClean="0"/>
              <a:t>символы обереги</a:t>
            </a:r>
          </a:p>
          <a:p>
            <a:r>
              <a:rPr lang="ru-RU" sz="2400" dirty="0" smtClean="0"/>
              <a:t>обереги</a:t>
            </a:r>
          </a:p>
          <a:p>
            <a:r>
              <a:rPr lang="ru-RU" sz="2400" dirty="0" smtClean="0"/>
              <a:t>куклы обереги</a:t>
            </a:r>
            <a:endParaRPr lang="ru-RU" sz="2400" dirty="0"/>
          </a:p>
        </p:txBody>
      </p:sp>
      <p:pic>
        <p:nvPicPr>
          <p:cNvPr id="3075" name="Picture 3" descr="C:\Documents and Settings\HARd\Рабочий стол\3327_m_th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038" b="13038"/>
          <a:stretch>
            <a:fillRect/>
          </a:stretch>
        </p:blipFill>
        <p:spPr bwMode="auto">
          <a:xfrm>
            <a:off x="500034" y="285728"/>
            <a:ext cx="2960578" cy="3028490"/>
          </a:xfrm>
          <a:prstGeom prst="rect">
            <a:avLst/>
          </a:prstGeom>
          <a:noFill/>
        </p:spPr>
      </p:pic>
      <p:pic>
        <p:nvPicPr>
          <p:cNvPr id="3076" name="Picture 4" descr="C:\Documents and Settings\HARd\Рабочий стол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143248"/>
            <a:ext cx="2214578" cy="3348232"/>
          </a:xfrm>
          <a:prstGeom prst="rect">
            <a:avLst/>
          </a:prstGeom>
          <a:noFill/>
        </p:spPr>
      </p:pic>
      <p:pic>
        <p:nvPicPr>
          <p:cNvPr id="3077" name="Picture 5" descr="C:\Documents and Settings\HARd\Рабочий стол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643314"/>
            <a:ext cx="2000264" cy="2565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428604"/>
            <a:ext cx="4900618" cy="900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Обереги   </a:t>
            </a:r>
            <a:r>
              <a:rPr lang="ru-RU" sz="3600" dirty="0" smtClean="0"/>
              <a:t>      </a:t>
            </a:r>
            <a:r>
              <a:rPr lang="ru-RU" sz="4800" dirty="0" smtClean="0">
                <a:solidFill>
                  <a:srgbClr val="FFFF00"/>
                </a:solidFill>
              </a:rPr>
              <a:t>буддизм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8992" y="1600200"/>
            <a:ext cx="5257808" cy="4419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Фигурки, статуэтки Будды, иконы (</a:t>
            </a:r>
            <a:r>
              <a:rPr lang="ru-RU" sz="2400" dirty="0" err="1" smtClean="0"/>
              <a:t>тханка</a:t>
            </a:r>
            <a:r>
              <a:rPr lang="ru-RU" sz="2400" dirty="0" smtClean="0"/>
              <a:t>), кулоны, подвески из бивня мамонта и прочее.</a:t>
            </a:r>
            <a:endParaRPr lang="ru-RU" sz="2400" dirty="0"/>
          </a:p>
        </p:txBody>
      </p:sp>
      <p:pic>
        <p:nvPicPr>
          <p:cNvPr id="4098" name="Picture 2" descr="C:\Documents and Settings\HARd\Рабочий стол\catalog_cat_663838e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5392" b="5392"/>
          <a:stretch>
            <a:fillRect/>
          </a:stretch>
        </p:blipFill>
        <p:spPr bwMode="auto">
          <a:xfrm>
            <a:off x="642911" y="357166"/>
            <a:ext cx="2214578" cy="2850744"/>
          </a:xfrm>
          <a:prstGeom prst="rect">
            <a:avLst/>
          </a:prstGeom>
          <a:noFill/>
        </p:spPr>
      </p:pic>
      <p:pic>
        <p:nvPicPr>
          <p:cNvPr id="4099" name="Picture 3" descr="C:\Documents and Settings\HARd\Рабочий стол\catalog_cat_3eb685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500438"/>
            <a:ext cx="1785950" cy="2576870"/>
          </a:xfrm>
          <a:prstGeom prst="rect">
            <a:avLst/>
          </a:prstGeom>
          <a:noFill/>
        </p:spPr>
      </p:pic>
      <p:pic>
        <p:nvPicPr>
          <p:cNvPr id="4100" name="Picture 4" descr="C:\Documents and Settings\HARd\Рабочий стол\amulet-obereg-budda-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86256"/>
            <a:ext cx="1357322" cy="1901665"/>
          </a:xfrm>
          <a:prstGeom prst="rect">
            <a:avLst/>
          </a:prstGeom>
          <a:noFill/>
        </p:spPr>
      </p:pic>
      <p:pic>
        <p:nvPicPr>
          <p:cNvPr id="4101" name="Picture 5" descr="C:\Documents and Settings\HARd\Рабочий стол\store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714752"/>
            <a:ext cx="294681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457200"/>
            <a:ext cx="4900618" cy="900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Обереги   </a:t>
            </a:r>
            <a:r>
              <a:rPr lang="ru-RU" sz="3600" dirty="0" smtClean="0"/>
              <a:t>      </a:t>
            </a:r>
            <a:r>
              <a:rPr lang="ru-RU" sz="4800" dirty="0" smtClean="0">
                <a:solidFill>
                  <a:srgbClr val="FFFF00"/>
                </a:solidFill>
              </a:rPr>
              <a:t>иудаизм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8992" y="1600200"/>
            <a:ext cx="5257808" cy="4419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Оберег (хамса)</a:t>
            </a:r>
          </a:p>
          <a:p>
            <a:r>
              <a:rPr lang="ru-RU" sz="2400" dirty="0" smtClean="0"/>
              <a:t>Камни и </a:t>
            </a:r>
            <a:r>
              <a:rPr lang="ru-RU" sz="2400" dirty="0" err="1" smtClean="0"/>
              <a:t>кристалы</a:t>
            </a:r>
            <a:r>
              <a:rPr lang="ru-RU" sz="2400" dirty="0" smtClean="0"/>
              <a:t>, зубы, когти, кости, шкуры и другие части. </a:t>
            </a:r>
            <a:endParaRPr lang="ru-RU" sz="2400" dirty="0"/>
          </a:p>
        </p:txBody>
      </p:sp>
      <p:pic>
        <p:nvPicPr>
          <p:cNvPr id="5122" name="Picture 2" descr="C:\Documents and Settings\HARd\Рабочий стол\penta1_250x2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8926" r="18926"/>
          <a:stretch>
            <a:fillRect/>
          </a:stretch>
        </p:blipFill>
        <p:spPr bwMode="auto">
          <a:xfrm>
            <a:off x="214313" y="357188"/>
            <a:ext cx="2928937" cy="3770312"/>
          </a:xfrm>
          <a:prstGeom prst="rect">
            <a:avLst/>
          </a:prstGeom>
          <a:noFill/>
        </p:spPr>
      </p:pic>
      <p:pic>
        <p:nvPicPr>
          <p:cNvPr id="5123" name="Picture 3" descr="C:\Documents and Settings\HARd\Рабочий стол\kolovr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071942"/>
            <a:ext cx="1551742" cy="1571636"/>
          </a:xfrm>
          <a:prstGeom prst="rect">
            <a:avLst/>
          </a:prstGeom>
          <a:noFill/>
        </p:spPr>
      </p:pic>
      <p:pic>
        <p:nvPicPr>
          <p:cNvPr id="5124" name="Picture 4" descr="C:\Documents and Settings\HARd\Рабочий стол\duh-medvedja_240x186_80x62_s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5" y="4214818"/>
            <a:ext cx="2027917" cy="1571636"/>
          </a:xfrm>
          <a:prstGeom prst="rect">
            <a:avLst/>
          </a:prstGeom>
          <a:noFill/>
        </p:spPr>
      </p:pic>
      <p:pic>
        <p:nvPicPr>
          <p:cNvPr id="5125" name="Picture 5" descr="C:\Documents and Settings\HARd\Рабочий стол\m_volk_klik_mini_63x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643446"/>
            <a:ext cx="1357322" cy="1723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188</TotalTime>
  <Words>448</Words>
  <PresentationFormat>Экран (4:3)</PresentationFormat>
  <Paragraphs>86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Урок 3</vt:lpstr>
      <vt:lpstr>Объясните выражение</vt:lpstr>
      <vt:lpstr>Что такое культура?</vt:lpstr>
      <vt:lpstr>Что такое религия?</vt:lpstr>
      <vt:lpstr>Как связаны между собой  культура и религия?</vt:lpstr>
      <vt:lpstr>Обереги           ислам</vt:lpstr>
      <vt:lpstr>Обереги           христианство</vt:lpstr>
      <vt:lpstr>Обереги         буддизм</vt:lpstr>
      <vt:lpstr>Обереги         иудаизм</vt:lpstr>
      <vt:lpstr> Человек культурный – это…</vt:lpstr>
      <vt:lpstr>Как должен вести себя  культурный человек?</vt:lpstr>
      <vt:lpstr>Считаешь  ли  ты  себя  культурным человеком?  Человек  культурный, если …</vt:lpstr>
      <vt:lpstr>Продолжите предложения: </vt:lpstr>
      <vt:lpstr>Из приведенных  ниже прилагательных выпиши в отдельный столбик те слова, которые, по твоему мнению, никак к тебе не относятся. </vt:lpstr>
      <vt:lpstr>Так что же отличает культурного человека?</vt:lpstr>
      <vt:lpstr>Важное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</dc:title>
  <cp:lastModifiedBy>HARd</cp:lastModifiedBy>
  <cp:revision>21</cp:revision>
  <dcterms:modified xsi:type="dcterms:W3CDTF">2010-04-08T02:36:21Z</dcterms:modified>
</cp:coreProperties>
</file>