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74" r:id="rId4"/>
    <p:sldId id="275" r:id="rId5"/>
    <p:sldId id="276" r:id="rId6"/>
    <p:sldId id="277" r:id="rId7"/>
    <p:sldId id="260" r:id="rId8"/>
    <p:sldId id="261" r:id="rId9"/>
    <p:sldId id="262" r:id="rId10"/>
    <p:sldId id="264" r:id="rId11"/>
    <p:sldId id="265" r:id="rId12"/>
    <p:sldId id="266" r:id="rId13"/>
    <p:sldId id="268" r:id="rId14"/>
    <p:sldId id="278" r:id="rId15"/>
    <p:sldId id="267" r:id="rId16"/>
    <p:sldId id="272" r:id="rId17"/>
    <p:sldId id="270" r:id="rId18"/>
    <p:sldId id="271" r:id="rId19"/>
    <p:sldId id="280" r:id="rId20"/>
    <p:sldId id="282" r:id="rId21"/>
    <p:sldId id="284" r:id="rId22"/>
    <p:sldId id="273" r:id="rId23"/>
    <p:sldId id="285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3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114" y="-3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12.04.2010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12.04.2010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12.04.2010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12.04.2010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hyperlink" Target="http://ru.wikipedia.org/wiki/%D0%98%D1%81%D0%BB%D0%B0%D0%BC" TargetMode="External"/><Relationship Id="rId3" Type="http://schemas.openxmlformats.org/officeDocument/2006/relationships/hyperlink" Target="http://ru.wikipedia.org/wiki/%D0%98%D1%83%D0%B4%D0%B0%D0%B8%D0%B7%D0%BC" TargetMode="External"/><Relationship Id="rId7" Type="http://schemas.openxmlformats.org/officeDocument/2006/relationships/hyperlink" Target="http://ru.wikipedia.org/wiki/%D0%9D%D0%BE%D0%B2%D1%8B%D0%B9_%D0%97%D0%B0%D0%B2%D0%B5%D1%82" TargetMode="External"/><Relationship Id="rId2" Type="http://schemas.openxmlformats.org/officeDocument/2006/relationships/hyperlink" Target="http://ru.wikipedia.org/wiki/%D0%91%D0%B8%D0%B1%D0%BB%D0%B8%D1%8F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ru.wikipedia.org/wiki/%D0%A5%D1%80%D0%B8%D1%81%D1%82%D0%B8%D0%B0%D0%BD%D1%81%D1%82%D0%B2%D0%BE" TargetMode="External"/><Relationship Id="rId5" Type="http://schemas.openxmlformats.org/officeDocument/2006/relationships/hyperlink" Target="http://ru.wikipedia.org/wiki/%D0%A2%D0%B0%D0%BD%D0%B0%D1%85" TargetMode="External"/><Relationship Id="rId4" Type="http://schemas.openxmlformats.org/officeDocument/2006/relationships/hyperlink" Target="http://ru.wikipedia.org/wiki/%D0%92%D0%B5%D1%82%D1%85%D0%B8%D0%B9_%D0%97%D0%B0%D0%B2%D0%B5%D1%82" TargetMode="External"/><Relationship Id="rId9" Type="http://schemas.openxmlformats.org/officeDocument/2006/relationships/hyperlink" Target="http://ru.wikipedia.org/wiki/%D0%9A%D0%BE%D1%80%D0%B0%D0%BD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dudic.ru/oje/49590/" TargetMode="External"/><Relationship Id="rId2" Type="http://schemas.openxmlformats.org/officeDocument/2006/relationships/hyperlink" Target="http://www.edudic.ru/oje/25582/" TargetMode="Externa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7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11" Type="http://schemas.openxmlformats.org/officeDocument/2006/relationships/image" Target="../media/image10.jpeg"/><Relationship Id="rId5" Type="http://schemas.openxmlformats.org/officeDocument/2006/relationships/image" Target="../media/image4.jpeg"/><Relationship Id="rId10" Type="http://schemas.openxmlformats.org/officeDocument/2006/relationships/image" Target="../media/image9.jpeg"/><Relationship Id="rId4" Type="http://schemas.openxmlformats.org/officeDocument/2006/relationships/image" Target="../media/image3.jpeg"/><Relationship Id="rId9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3" Type="http://schemas.openxmlformats.org/officeDocument/2006/relationships/image" Target="../media/image12.jpeg"/><Relationship Id="rId7" Type="http://schemas.openxmlformats.org/officeDocument/2006/relationships/image" Target="../media/image16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jpeg"/><Relationship Id="rId3" Type="http://schemas.openxmlformats.org/officeDocument/2006/relationships/image" Target="../media/image19.jpeg"/><Relationship Id="rId7" Type="http://schemas.openxmlformats.org/officeDocument/2006/relationships/image" Target="../media/image23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91%D0%BE%D0%B3" TargetMode="External"/><Relationship Id="rId2" Type="http://schemas.openxmlformats.org/officeDocument/2006/relationships/hyperlink" Target="http://ru.wikipedia.org/wiki/%D0%A0%D0%B5%D0%BB%D0%B8%D0%B3%D0%B8%D1%8F" TargetMode="Externa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91%D0%BE%D0%B3" TargetMode="External"/><Relationship Id="rId2" Type="http://schemas.openxmlformats.org/officeDocument/2006/relationships/hyperlink" Target="http://ru.wikipedia.org/w/index.php?title=%D0%9F%D0%B0%D0%BD%D1%82%D0%B5%D0%BE%D0%BD_(%D1%85%D1%80%D0%B0%D0%BC)&amp;action=edit&amp;redlink=1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928671"/>
            <a:ext cx="7772400" cy="1071569"/>
          </a:xfrm>
        </p:spPr>
        <p:txBody>
          <a:bodyPr/>
          <a:lstStyle/>
          <a:p>
            <a:r>
              <a:rPr lang="ru-RU" dirty="0" smtClean="0"/>
              <a:t>Урок 4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14348" y="2357430"/>
            <a:ext cx="7786742" cy="3643338"/>
          </a:xfrm>
        </p:spPr>
        <p:txBody>
          <a:bodyPr>
            <a:noAutofit/>
          </a:bodyPr>
          <a:lstStyle/>
          <a:p>
            <a:r>
              <a:rPr lang="ru-RU" sz="5400" b="1" dirty="0" smtClean="0">
                <a:solidFill>
                  <a:srgbClr val="FF0000"/>
                </a:solidFill>
              </a:rPr>
              <a:t>Возникновение религий. </a:t>
            </a:r>
          </a:p>
          <a:p>
            <a:r>
              <a:rPr lang="ru-RU" sz="5400" b="1" dirty="0" smtClean="0">
                <a:solidFill>
                  <a:srgbClr val="FF0000"/>
                </a:solidFill>
              </a:rPr>
              <a:t>Древнейшие верования</a:t>
            </a:r>
            <a:endParaRPr lang="ru-RU" sz="5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Файл:Pantheon moscou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286380" y="500042"/>
            <a:ext cx="3672150" cy="4525963"/>
          </a:xfrm>
          <a:prstGeom prst="rect">
            <a:avLst/>
          </a:prstGeom>
          <a:noFill/>
        </p:spPr>
      </p:pic>
      <p:pic>
        <p:nvPicPr>
          <p:cNvPr id="5" name="Picture 4" descr="C:\Documents and Settings\HARd\Рабочий стол\250px-Pantheon_paris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4348" y="1928802"/>
            <a:ext cx="5572164" cy="4972435"/>
          </a:xfrm>
          <a:prstGeom prst="rect">
            <a:avLst/>
          </a:prstGeom>
          <a:noFill/>
        </p:spPr>
      </p:pic>
      <p:pic>
        <p:nvPicPr>
          <p:cNvPr id="6" name="Picture 2" descr="C:\Users\К216А-9\Documents\РК1 Экизьян Ю.А., Гарбузова Н.Г\иллюстрации\panteon2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8595" y="500042"/>
            <a:ext cx="7214447" cy="52864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1472" y="214290"/>
            <a:ext cx="7772400" cy="142876"/>
          </a:xfrm>
          <a:solidFill>
            <a:schemeClr val="accent5">
              <a:lumMod val="40000"/>
              <a:lumOff val="60000"/>
            </a:schemeClr>
          </a:solidFill>
        </p:spPr>
        <p:txBody>
          <a:bodyPr>
            <a:normAutofit fontScale="90000"/>
          </a:bodyPr>
          <a:lstStyle/>
          <a:p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dirty="0"/>
              <a:t/>
            </a:r>
            <a:br>
              <a:rPr lang="ru-RU" sz="2400" dirty="0"/>
            </a:br>
            <a:endParaRPr lang="ru-RU" sz="2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4282" y="500042"/>
            <a:ext cx="8643998" cy="6215106"/>
          </a:xfrm>
          <a:solidFill>
            <a:schemeClr val="accent5">
              <a:lumMod val="20000"/>
              <a:lumOff val="80000"/>
            </a:schemeClr>
          </a:solidFill>
        </p:spPr>
        <p:txBody>
          <a:bodyPr>
            <a:normAutofit lnSpcReduction="10000"/>
          </a:bodyPr>
          <a:lstStyle/>
          <a:p>
            <a:pPr algn="just"/>
            <a:r>
              <a:rPr lang="ru-RU" dirty="0" smtClean="0">
                <a:solidFill>
                  <a:srgbClr val="002060"/>
                </a:solidFill>
              </a:rPr>
              <a:t>	В </a:t>
            </a:r>
            <a:r>
              <a:rPr lang="ru-RU" dirty="0">
                <a:solidFill>
                  <a:srgbClr val="002060"/>
                </a:solidFill>
              </a:rPr>
              <a:t>глубокой древности люди решили построить высокую башню, чтобы добраться самого до неба. Строилась эта башня много лет. И постепенно вокруг нее строился и разрастался город Вавилон. Когда башня была уже почти совсем готова, Богу не понравилось, что люди хотели вблизи от небес познать их тайны. И послал он на землю великую бурю. </a:t>
            </a:r>
            <a:endParaRPr lang="ru-RU" dirty="0" smtClean="0">
              <a:solidFill>
                <a:srgbClr val="002060"/>
              </a:solidFill>
            </a:endParaRPr>
          </a:p>
          <a:p>
            <a:pPr algn="just">
              <a:buFont typeface="Wingdings" pitchFamily="2" charset="2"/>
              <a:buChar char="§"/>
            </a:pPr>
            <a:r>
              <a:rPr lang="ru-RU" b="1" dirty="0" smtClean="0">
                <a:solidFill>
                  <a:srgbClr val="002060"/>
                </a:solidFill>
              </a:rPr>
              <a:t>Предположите, </a:t>
            </a:r>
            <a:r>
              <a:rPr lang="ru-RU" b="1" dirty="0">
                <a:solidFill>
                  <a:srgbClr val="002060"/>
                </a:solidFill>
              </a:rPr>
              <a:t>чем заканчивается </a:t>
            </a:r>
            <a:r>
              <a:rPr lang="ru-RU" b="1" dirty="0" smtClean="0">
                <a:solidFill>
                  <a:srgbClr val="002060"/>
                </a:solidFill>
              </a:rPr>
              <a:t>история.</a:t>
            </a:r>
            <a:endParaRPr lang="ru-RU" b="1" dirty="0">
              <a:solidFill>
                <a:srgbClr val="002060"/>
              </a:solidFill>
            </a:endParaRPr>
          </a:p>
          <a:p>
            <a:pPr algn="just"/>
            <a:r>
              <a:rPr lang="ru-RU" dirty="0">
                <a:solidFill>
                  <a:srgbClr val="002060"/>
                </a:solidFill>
              </a:rPr>
              <a:t>	</a:t>
            </a:r>
            <a:r>
              <a:rPr lang="ru-RU" dirty="0">
                <a:solidFill>
                  <a:srgbClr val="7030A0"/>
                </a:solidFill>
                <a:latin typeface="Arial Narrow" pitchFamily="34" charset="0"/>
              </a:rPr>
              <a:t>Когда она затихла, люди обнаружили вдруг, что говорят на разных языках и не понимают друг друга. Все побросали работу и разбрелись в разные концы земли. А башня стала постепенно разрушаться.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8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Как возникли религии?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Одни философы видели причину возникновения религии в страхе перед силами природы и неуверенностью в завтрашнем дне.</a:t>
            </a:r>
          </a:p>
          <a:p>
            <a:r>
              <a:rPr lang="ru-RU" i="1" dirty="0" smtClean="0"/>
              <a:t>Другие - в невежестве людей.</a:t>
            </a:r>
          </a:p>
          <a:p>
            <a:r>
              <a:rPr lang="ru-RU" dirty="0" smtClean="0"/>
              <a:t>Третьи писали о религии, как об изобретении сообразительных людей, жрецов и правителей. 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что </a:t>
            </a:r>
            <a:r>
              <a:rPr lang="ru-RU" dirty="0" smtClean="0"/>
              <a:t>такое Священное Писание?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ru-RU" b="1" dirty="0" err="1" smtClean="0"/>
              <a:t>Свяще́нное</a:t>
            </a:r>
            <a:r>
              <a:rPr lang="ru-RU" b="1" dirty="0" smtClean="0"/>
              <a:t> </a:t>
            </a:r>
            <a:r>
              <a:rPr lang="ru-RU" b="1" dirty="0" err="1" smtClean="0"/>
              <a:t>Писа́ние</a:t>
            </a:r>
            <a:r>
              <a:rPr lang="ru-RU" dirty="0" smtClean="0"/>
              <a:t> — религиозные иудейские и христианские книги, составляющие </a:t>
            </a:r>
            <a:r>
              <a:rPr lang="ru-RU" dirty="0" smtClean="0">
                <a:hlinkClick r:id="rId2" action="ppaction://hlinkfile" tooltip="Библия"/>
              </a:rPr>
              <a:t>Библию</a:t>
            </a:r>
            <a:r>
              <a:rPr lang="ru-RU" dirty="0" smtClean="0"/>
              <a:t>, согласно вероучению, написанные «по внушению Бога».</a:t>
            </a:r>
          </a:p>
          <a:p>
            <a:r>
              <a:rPr lang="ru-RU" dirty="0" smtClean="0"/>
              <a:t>В </a:t>
            </a:r>
            <a:r>
              <a:rPr lang="ru-RU" dirty="0" smtClean="0">
                <a:hlinkClick r:id="rId3" action="ppaction://hlinkfile" tooltip="Иудаизм"/>
              </a:rPr>
              <a:t>иудаизме</a:t>
            </a:r>
            <a:r>
              <a:rPr lang="ru-RU" dirty="0" smtClean="0"/>
              <a:t> к Священному Писанию относят лишь </a:t>
            </a:r>
            <a:r>
              <a:rPr lang="ru-RU" dirty="0" smtClean="0">
                <a:hlinkClick r:id="rId4" action="ppaction://hlinkfile" tooltip="Ветхий Завет"/>
              </a:rPr>
              <a:t>Ветхий Завет</a:t>
            </a:r>
            <a:r>
              <a:rPr lang="ru-RU" dirty="0" smtClean="0"/>
              <a:t> (</a:t>
            </a:r>
            <a:r>
              <a:rPr lang="ru-RU" dirty="0" smtClean="0">
                <a:hlinkClick r:id="rId5" action="ppaction://hlinkfile" tooltip="Танах"/>
              </a:rPr>
              <a:t>Танах</a:t>
            </a:r>
            <a:r>
              <a:rPr lang="ru-RU" dirty="0" smtClean="0"/>
              <a:t>), в </a:t>
            </a:r>
            <a:r>
              <a:rPr lang="ru-RU" dirty="0" smtClean="0">
                <a:hlinkClick r:id="rId6" action="ppaction://hlinkfile" tooltip="Христианство"/>
              </a:rPr>
              <a:t>христианстве</a:t>
            </a:r>
            <a:r>
              <a:rPr lang="ru-RU" dirty="0" smtClean="0"/>
              <a:t> — и </a:t>
            </a:r>
            <a:r>
              <a:rPr lang="ru-RU" u="sng" dirty="0" smtClean="0">
                <a:hlinkClick r:id="rId4" action="ppaction://hlinkfile" tooltip="Ветхий Завет"/>
              </a:rPr>
              <a:t>Ветхий</a:t>
            </a:r>
            <a:r>
              <a:rPr lang="ru-RU" dirty="0" smtClean="0"/>
              <a:t>, и </a:t>
            </a:r>
            <a:r>
              <a:rPr lang="ru-RU" dirty="0" smtClean="0">
                <a:hlinkClick r:id="rId7" action="ppaction://hlinkfile" tooltip="Новый Завет"/>
              </a:rPr>
              <a:t>Новый</a:t>
            </a:r>
            <a:r>
              <a:rPr lang="ru-RU" dirty="0" smtClean="0"/>
              <a:t> Заветы.</a:t>
            </a:r>
          </a:p>
          <a:p>
            <a:r>
              <a:rPr lang="ru-RU" dirty="0" smtClean="0"/>
              <a:t>Роль, аналогичную Священному Писанию, в </a:t>
            </a:r>
            <a:r>
              <a:rPr lang="ru-RU" dirty="0" smtClean="0">
                <a:hlinkClick r:id="rId8" action="ppaction://hlinkfile" tooltip="Ислам"/>
              </a:rPr>
              <a:t>исламе</a:t>
            </a:r>
            <a:r>
              <a:rPr lang="ru-RU" dirty="0" smtClean="0"/>
              <a:t> играет </a:t>
            </a:r>
            <a:r>
              <a:rPr lang="ru-RU" dirty="0" smtClean="0">
                <a:hlinkClick r:id="rId9" action="ppaction://hlinkfile" tooltip="Коран"/>
              </a:rPr>
              <a:t>Коран</a:t>
            </a:r>
            <a:r>
              <a:rPr lang="ru-RU" dirty="0" smtClean="0"/>
              <a:t>, в буддизме —</a:t>
            </a:r>
            <a:r>
              <a:rPr lang="ru-RU" u="sng" dirty="0" smtClean="0">
                <a:hlinkClick r:id="rId9" action="ppaction://hlinkfile" tooltip="Коран"/>
              </a:rPr>
              <a:t>Кан</a:t>
            </a:r>
            <a:r>
              <a:rPr lang="ru-RU" u="sng" dirty="0" smtClean="0">
                <a:solidFill>
                  <a:srgbClr val="3333FF"/>
                </a:solidFill>
              </a:rPr>
              <a:t>он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Что такое завет?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hlinkClick r:id="rId2" action="ppaction://hlinkfile"/>
              </a:rPr>
              <a:t>Наставление</a:t>
            </a:r>
            <a:r>
              <a:rPr lang="ru-RU" dirty="0" smtClean="0"/>
              <a:t>, </a:t>
            </a:r>
            <a:r>
              <a:rPr lang="ru-RU" u="sng" dirty="0" smtClean="0">
                <a:hlinkClick r:id="rId3" action="ppaction://hlinkfile"/>
              </a:rPr>
              <a:t>совет</a:t>
            </a:r>
            <a:r>
              <a:rPr lang="ru-RU" dirty="0" smtClean="0"/>
              <a:t> последователям, потомкам </a:t>
            </a:r>
          </a:p>
          <a:p>
            <a:r>
              <a:rPr lang="ru-RU" dirty="0" smtClean="0"/>
              <a:t>Обычай, унаследованный от прошлого.</a:t>
            </a:r>
          </a:p>
          <a:p>
            <a:endParaRPr lang="ru-RU" dirty="0" smtClean="0"/>
          </a:p>
          <a:p>
            <a:pPr algn="ctr">
              <a:buNone/>
            </a:pPr>
            <a:r>
              <a:rPr lang="ru-RU" dirty="0" smtClean="0"/>
              <a:t>Синонимы:</a:t>
            </a:r>
          </a:p>
          <a:p>
            <a:pPr>
              <a:buNone/>
            </a:pPr>
            <a:r>
              <a:rPr lang="ru-RU" dirty="0" smtClean="0"/>
              <a:t>    договор, приказ; предначертание, наставление, распоряжение, заповедь, совет, наказ.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3" dur="1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8" dur="1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3" dur="1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4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6" dur="1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Рисунок 1" descr="1787886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50018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5" name="Прямоугольник 3"/>
          <p:cNvSpPr>
            <a:spLocks noChangeArrowheads="1"/>
          </p:cNvSpPr>
          <p:nvPr/>
        </p:nvSpPr>
        <p:spPr bwMode="auto">
          <a:xfrm>
            <a:off x="1714480" y="357166"/>
            <a:ext cx="6858000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dirty="0">
                <a:solidFill>
                  <a:srgbClr val="002060"/>
                </a:solidFill>
                <a:latin typeface="Constantia" pitchFamily="18" charset="0"/>
              </a:rPr>
              <a:t>Термин «</a:t>
            </a:r>
            <a:r>
              <a:rPr lang="ru-RU" sz="2400" b="1" u="sng" dirty="0" err="1">
                <a:solidFill>
                  <a:srgbClr val="002060"/>
                </a:solidFill>
                <a:latin typeface="Constantia" pitchFamily="18" charset="0"/>
              </a:rPr>
              <a:t>Иудаи́зм</a:t>
            </a:r>
            <a:r>
              <a:rPr lang="ru-RU" sz="2400" b="1" u="sng" dirty="0">
                <a:solidFill>
                  <a:srgbClr val="002060"/>
                </a:solidFill>
                <a:latin typeface="Constantia" pitchFamily="18" charset="0"/>
              </a:rPr>
              <a:t>», «</a:t>
            </a:r>
            <a:r>
              <a:rPr lang="ru-RU" sz="2400" b="1" u="sng" dirty="0" err="1">
                <a:solidFill>
                  <a:srgbClr val="002060"/>
                </a:solidFill>
                <a:latin typeface="Constantia" pitchFamily="18" charset="0"/>
              </a:rPr>
              <a:t>иуде́йство</a:t>
            </a:r>
            <a:r>
              <a:rPr lang="ru-RU" sz="2400" dirty="0">
                <a:solidFill>
                  <a:srgbClr val="002060"/>
                </a:solidFill>
                <a:latin typeface="Constantia" pitchFamily="18" charset="0"/>
              </a:rPr>
              <a:t>» происходит от </a:t>
            </a:r>
            <a:r>
              <a:rPr lang="ru-RU" sz="2400" u="sng" dirty="0" err="1">
                <a:solidFill>
                  <a:srgbClr val="002060"/>
                </a:solidFill>
                <a:latin typeface="Constantia" pitchFamily="18" charset="0"/>
              </a:rPr>
              <a:t>др.-</a:t>
            </a:r>
            <a:r>
              <a:rPr lang="ru-RU" sz="2400" u="sng" dirty="0" err="1" smtClean="0">
                <a:solidFill>
                  <a:srgbClr val="002060"/>
                </a:solidFill>
                <a:latin typeface="Constantia" pitchFamily="18" charset="0"/>
              </a:rPr>
              <a:t>греч</a:t>
            </a:r>
            <a:r>
              <a:rPr lang="ru-RU" sz="2400" u="sng" dirty="0" smtClean="0">
                <a:solidFill>
                  <a:srgbClr val="002060"/>
                </a:solidFill>
                <a:latin typeface="Constantia" pitchFamily="18" charset="0"/>
              </a:rPr>
              <a:t>. </a:t>
            </a:r>
            <a:r>
              <a:rPr lang="ru-RU" sz="2400" i="1" dirty="0" err="1" smtClean="0">
                <a:solidFill>
                  <a:srgbClr val="002060"/>
                </a:solidFill>
                <a:latin typeface="Constantia" pitchFamily="18" charset="0"/>
              </a:rPr>
              <a:t>йудаисмос</a:t>
            </a:r>
            <a:r>
              <a:rPr lang="ru-RU" sz="2400" i="1" dirty="0">
                <a:solidFill>
                  <a:srgbClr val="002060"/>
                </a:solidFill>
                <a:latin typeface="Constantia" pitchFamily="18" charset="0"/>
              </a:rPr>
              <a:t>, и </a:t>
            </a:r>
            <a:r>
              <a:rPr lang="ru-RU" sz="2400" dirty="0">
                <a:solidFill>
                  <a:srgbClr val="002060"/>
                </a:solidFill>
                <a:latin typeface="Constantia" pitchFamily="18" charset="0"/>
              </a:rPr>
              <a:t>появляется в </a:t>
            </a:r>
            <a:r>
              <a:rPr lang="ru-RU" sz="2400" dirty="0" err="1">
                <a:solidFill>
                  <a:srgbClr val="002060"/>
                </a:solidFill>
                <a:latin typeface="Constantia" pitchFamily="18" charset="0"/>
              </a:rPr>
              <a:t>еврейско-эллиничстической</a:t>
            </a:r>
            <a:r>
              <a:rPr lang="ru-RU" sz="2400" dirty="0">
                <a:solidFill>
                  <a:srgbClr val="002060"/>
                </a:solidFill>
                <a:latin typeface="Constantia" pitchFamily="18" charset="0"/>
              </a:rPr>
              <a:t> литературе на рубеже 1в. до </a:t>
            </a:r>
            <a:r>
              <a:rPr lang="ru-RU" sz="2400" dirty="0" smtClean="0">
                <a:solidFill>
                  <a:srgbClr val="002060"/>
                </a:solidFill>
                <a:latin typeface="Constantia" pitchFamily="18" charset="0"/>
              </a:rPr>
              <a:t>н.э.</a:t>
            </a:r>
            <a:r>
              <a:rPr lang="ru-RU" sz="2400" i="1" dirty="0" smtClean="0">
                <a:solidFill>
                  <a:srgbClr val="002060"/>
                </a:solidFill>
                <a:latin typeface="Constantia" pitchFamily="18" charset="0"/>
              </a:rPr>
              <a:t> </a:t>
            </a:r>
            <a:r>
              <a:rPr lang="ru-RU" sz="2400" dirty="0" smtClean="0">
                <a:solidFill>
                  <a:srgbClr val="002060"/>
                </a:solidFill>
                <a:latin typeface="Constantia" pitchFamily="18" charset="0"/>
              </a:rPr>
              <a:t>обозначает </a:t>
            </a:r>
            <a:r>
              <a:rPr lang="ru-RU" sz="2400" dirty="0">
                <a:solidFill>
                  <a:srgbClr val="002060"/>
                </a:solidFill>
                <a:latin typeface="Constantia" pitchFamily="18" charset="0"/>
              </a:rPr>
              <a:t>еврейскую </a:t>
            </a:r>
            <a:r>
              <a:rPr lang="ru-RU" sz="2400" dirty="0" smtClean="0">
                <a:solidFill>
                  <a:srgbClr val="002060"/>
                </a:solidFill>
                <a:latin typeface="Constantia" pitchFamily="18" charset="0"/>
              </a:rPr>
              <a:t>религию.</a:t>
            </a:r>
            <a:endParaRPr lang="ru-RU" sz="2400" dirty="0">
              <a:solidFill>
                <a:srgbClr val="002060"/>
              </a:solidFill>
              <a:latin typeface="Constantia" pitchFamily="18" charset="0"/>
            </a:endParaRPr>
          </a:p>
        </p:txBody>
      </p:sp>
      <p:sp>
        <p:nvSpPr>
          <p:cNvPr id="3076" name="Прямоугольник 4"/>
          <p:cNvSpPr>
            <a:spLocks noChangeArrowheads="1"/>
          </p:cNvSpPr>
          <p:nvPr/>
        </p:nvSpPr>
        <p:spPr bwMode="auto">
          <a:xfrm>
            <a:off x="1857374" y="2428868"/>
            <a:ext cx="6858029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400" b="1" dirty="0">
                <a:latin typeface="Constantia" pitchFamily="18" charset="0"/>
              </a:rPr>
              <a:t>«</a:t>
            </a:r>
            <a:r>
              <a:rPr lang="ru-RU" sz="2400" b="1" dirty="0">
                <a:solidFill>
                  <a:srgbClr val="002060"/>
                </a:solidFill>
                <a:latin typeface="Constantia" pitchFamily="18" charset="0"/>
              </a:rPr>
              <a:t>Иудейская религия</a:t>
            </a:r>
            <a:r>
              <a:rPr lang="ru-RU" sz="2400" dirty="0">
                <a:solidFill>
                  <a:srgbClr val="002060"/>
                </a:solidFill>
                <a:latin typeface="Constantia" pitchFamily="18" charset="0"/>
              </a:rPr>
              <a:t>» </a:t>
            </a:r>
            <a:r>
              <a:rPr lang="ru-RU" sz="2400" i="1" dirty="0">
                <a:solidFill>
                  <a:srgbClr val="002060"/>
                </a:solidFill>
                <a:latin typeface="Constantia" pitchFamily="18" charset="0"/>
              </a:rPr>
              <a:t>(от названия </a:t>
            </a:r>
            <a:r>
              <a:rPr lang="ru-RU" sz="2400" i="1" u="sng" dirty="0">
                <a:solidFill>
                  <a:srgbClr val="FF0000"/>
                </a:solidFill>
                <a:latin typeface="Constantia" pitchFamily="18" charset="0"/>
              </a:rPr>
              <a:t>колена</a:t>
            </a:r>
            <a:r>
              <a:rPr lang="ru-RU" sz="2400" i="1" dirty="0">
                <a:solidFill>
                  <a:srgbClr val="FF0000"/>
                </a:solidFill>
                <a:latin typeface="Constantia" pitchFamily="18" charset="0"/>
              </a:rPr>
              <a:t> </a:t>
            </a:r>
            <a:r>
              <a:rPr lang="ru-RU" sz="2400" i="1" u="sng" dirty="0">
                <a:solidFill>
                  <a:srgbClr val="FF0000"/>
                </a:solidFill>
                <a:latin typeface="Constantia" pitchFamily="18" charset="0"/>
              </a:rPr>
              <a:t>Иуды</a:t>
            </a:r>
            <a:r>
              <a:rPr lang="ru-RU" sz="2400" i="1" dirty="0">
                <a:latin typeface="Constantia" pitchFamily="18" charset="0"/>
              </a:rPr>
              <a:t>, </a:t>
            </a:r>
            <a:r>
              <a:rPr lang="ru-RU" sz="2400" i="1" dirty="0">
                <a:solidFill>
                  <a:srgbClr val="002060"/>
                </a:solidFill>
                <a:latin typeface="Constantia" pitchFamily="18" charset="0"/>
              </a:rPr>
              <a:t>давшее название </a:t>
            </a:r>
            <a:r>
              <a:rPr lang="ru-RU" sz="2400" i="1" u="sng" dirty="0">
                <a:solidFill>
                  <a:srgbClr val="FF0000"/>
                </a:solidFill>
                <a:latin typeface="Constantia" pitchFamily="18" charset="0"/>
              </a:rPr>
              <a:t>Иудейскому царству</a:t>
            </a:r>
            <a:r>
              <a:rPr lang="ru-RU" sz="2400" i="1" dirty="0">
                <a:latin typeface="Constantia" pitchFamily="18" charset="0"/>
              </a:rPr>
              <a:t>,  </a:t>
            </a:r>
            <a:r>
              <a:rPr lang="ru-RU" sz="2400" i="1" dirty="0">
                <a:solidFill>
                  <a:srgbClr val="002060"/>
                </a:solidFill>
                <a:latin typeface="Constantia" pitchFamily="18" charset="0"/>
              </a:rPr>
              <a:t>затем, стало общим названием </a:t>
            </a:r>
            <a:r>
              <a:rPr lang="ru-RU" sz="2400" i="1" u="sng" dirty="0">
                <a:solidFill>
                  <a:srgbClr val="FF0000"/>
                </a:solidFill>
                <a:latin typeface="Constantia" pitchFamily="18" charset="0"/>
              </a:rPr>
              <a:t>еврейского народа</a:t>
            </a:r>
            <a:r>
              <a:rPr lang="ru-RU" sz="2400" i="1" dirty="0">
                <a:latin typeface="Constantia" pitchFamily="18" charset="0"/>
              </a:rPr>
              <a:t> </a:t>
            </a:r>
            <a:r>
              <a:rPr lang="ru-RU" sz="2400" dirty="0">
                <a:solidFill>
                  <a:srgbClr val="002060"/>
                </a:solidFill>
                <a:latin typeface="Constantia" pitchFamily="18" charset="0"/>
              </a:rPr>
              <a:t> — религиозное, национальное и этическое мировоззрение еврейского народа, самая древняя из трёх основных </a:t>
            </a:r>
            <a:r>
              <a:rPr lang="ru-RU" sz="2400" dirty="0" smtClean="0">
                <a:solidFill>
                  <a:srgbClr val="002060"/>
                </a:solidFill>
                <a:latin typeface="Constantia" pitchFamily="18" charset="0"/>
              </a:rPr>
              <a:t>монотеистических религий </a:t>
            </a:r>
            <a:r>
              <a:rPr lang="ru-RU" sz="2400" dirty="0">
                <a:solidFill>
                  <a:srgbClr val="002060"/>
                </a:solidFill>
                <a:latin typeface="Constantia" pitchFamily="18" charset="0"/>
              </a:rPr>
              <a:t>человечества.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5" grpId="0"/>
      <p:bldP spid="307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00188" y="214313"/>
            <a:ext cx="7186612" cy="1203325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u="sng" smtClean="0">
                <a:solidFill>
                  <a:srgbClr val="0070C0"/>
                </a:solidFill>
                <a:latin typeface="Constantia" pitchFamily="18" charset="0"/>
              </a:rPr>
              <a:t>Тора – главная книга иудаизма</a:t>
            </a:r>
            <a:endParaRPr lang="ru-RU" b="1" i="1" u="sng">
              <a:solidFill>
                <a:schemeClr val="tx2"/>
              </a:solidFill>
              <a:latin typeface="Cambria" pitchFamily="18" charset="0"/>
            </a:endParaRPr>
          </a:p>
        </p:txBody>
      </p:sp>
      <p:pic>
        <p:nvPicPr>
          <p:cNvPr id="6147" name="Рисунок 4" descr="1787886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50018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8" name="Picture 2" descr="C:\Documents and Settings\Костя\Рабочий стол\КУРСЫ 2.03-11.03.09\Маевская.Основы иудаизма\фотоИудаизм\1-06-17-01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2143108" y="2143116"/>
            <a:ext cx="3014662" cy="3689350"/>
          </a:xfrm>
        </p:spPr>
      </p:pic>
      <p:pic>
        <p:nvPicPr>
          <p:cNvPr id="5" name="Рисунок 4" descr="Симхат Тора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500694" y="1928802"/>
            <a:ext cx="3436935" cy="3625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dirty="0" smtClean="0"/>
              <a:t>ИСЛАМ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ru-RU" dirty="0" smtClean="0"/>
              <a:t>«Ислам» - (</a:t>
            </a:r>
            <a:r>
              <a:rPr lang="ru-RU" dirty="0" err="1" smtClean="0"/>
              <a:t>арабск</a:t>
            </a:r>
            <a:r>
              <a:rPr lang="ru-RU" dirty="0" smtClean="0"/>
              <a:t>.) покорность, предание себя Богу.</a:t>
            </a:r>
          </a:p>
          <a:p>
            <a:pPr eaLnBrk="1" hangingPunct="1"/>
            <a:r>
              <a:rPr lang="ru-RU" dirty="0" smtClean="0"/>
              <a:t>Одна из мировых религий, которую исповедуют 23% людей во всем мире.</a:t>
            </a:r>
          </a:p>
          <a:p>
            <a:pPr eaLnBrk="1" hangingPunct="1"/>
            <a:r>
              <a:rPr lang="ru-RU" dirty="0" smtClean="0"/>
              <a:t>Ислам возник в </a:t>
            </a:r>
            <a:r>
              <a:rPr lang="en-US" dirty="0" smtClean="0"/>
              <a:t>VII </a:t>
            </a:r>
            <a:r>
              <a:rPr lang="ru-RU" dirty="0" smtClean="0"/>
              <a:t>веке н.э. в Аравии.</a:t>
            </a:r>
          </a:p>
          <a:p>
            <a:pPr eaLnBrk="1" hangingPunct="1"/>
            <a:r>
              <a:rPr lang="ru-RU" dirty="0" smtClean="0"/>
              <a:t>Основатель ислама – пророк Мухаммед.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Священная книга мусульман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ru-RU" smtClean="0"/>
              <a:t>Примерно в 650 г. Эти откровения были записаны и собраны воедино в священную книгу мусульман – Коран («Куран» - чтение вслух, наизусть)</a:t>
            </a:r>
          </a:p>
          <a:p>
            <a:pPr eaLnBrk="1" hangingPunct="1">
              <a:lnSpc>
                <a:spcPct val="90000"/>
              </a:lnSpc>
            </a:pPr>
            <a:r>
              <a:rPr lang="ru-RU" smtClean="0"/>
              <a:t>Существующий текст Корана состоит из 114 сур – разделов разной величины.</a:t>
            </a:r>
          </a:p>
          <a:p>
            <a:pPr eaLnBrk="1" hangingPunct="1">
              <a:lnSpc>
                <a:spcPct val="90000"/>
              </a:lnSpc>
            </a:pPr>
            <a:r>
              <a:rPr lang="ru-RU" smtClean="0"/>
              <a:t>Суры состоят из аятов – ритмически завершенных фраз, наименьших едениц коранического текста.</a:t>
            </a:r>
          </a:p>
        </p:txBody>
      </p:sp>
      <p:pic>
        <p:nvPicPr>
          <p:cNvPr id="6148" name="Picture 4" descr="182730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5650" y="0"/>
            <a:ext cx="7561263" cy="654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Основа ислама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 утверждении, что Бог не только Един, но и Единственен. В связи с этим, исламское вероучение отрицает идею воплощения. Иисус по вере мусульман, не Божественное лицо, а только избранный пророк и посланник Божий (как Авраам, Моисей и </a:t>
            </a:r>
            <a:r>
              <a:rPr lang="ru-RU" dirty="0" smtClean="0"/>
              <a:t>Мухаммед</a:t>
            </a:r>
            <a:r>
              <a:rPr lang="ru-RU" dirty="0" smtClean="0"/>
              <a:t>).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5296680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Bookman Old Style" pitchFamily="18" charset="0"/>
              </a:rPr>
              <a:t>«Чего ради нам ненавидеть друг друга? Мы все заодно,  уносимые одной и той же планетой, мы – команда одного корабля.»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                      </a:t>
            </a:r>
            <a:br>
              <a:rPr lang="ru-RU" dirty="0" smtClean="0"/>
            </a:br>
            <a:r>
              <a:rPr lang="ru-RU" dirty="0" smtClean="0"/>
              <a:t>                    </a:t>
            </a:r>
            <a:r>
              <a:rPr lang="ru-RU" dirty="0" smtClean="0">
                <a:latin typeface="Bookman Old Style" pitchFamily="18" charset="0"/>
              </a:rPr>
              <a:t>А. </a:t>
            </a:r>
            <a:r>
              <a:rPr lang="ru-RU" dirty="0" err="1" smtClean="0">
                <a:latin typeface="Bookman Old Style" pitchFamily="18" charset="0"/>
              </a:rPr>
              <a:t>Сент</a:t>
            </a:r>
            <a:r>
              <a:rPr lang="ru-RU" dirty="0" smtClean="0">
                <a:latin typeface="Bookman Old Style" pitchFamily="18" charset="0"/>
              </a:rPr>
              <a:t>- </a:t>
            </a:r>
            <a:r>
              <a:rPr lang="ru-RU" dirty="0" err="1" smtClean="0">
                <a:latin typeface="Bookman Old Style" pitchFamily="18" charset="0"/>
              </a:rPr>
              <a:t>Экзюпери</a:t>
            </a:r>
            <a:endParaRPr lang="ru-RU" dirty="0"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МУХАММЕД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ru-RU" dirty="0" smtClean="0"/>
              <a:t>Пророк Мухаммед родился в 570 году в Мекке (Саудовская Аравия).</a:t>
            </a:r>
          </a:p>
          <a:p>
            <a:pPr eaLnBrk="1" hangingPunct="1"/>
            <a:r>
              <a:rPr lang="ru-RU" dirty="0" smtClean="0"/>
              <a:t>Он рано потерял родителей и попал под опеку дяди Абу Талиба.</a:t>
            </a:r>
          </a:p>
          <a:p>
            <a:pPr eaLnBrk="1" hangingPunct="1"/>
            <a:r>
              <a:rPr lang="ru-RU" dirty="0" smtClean="0"/>
              <a:t>В 595 г. самостоятельно стал вести дела богатой вдовы </a:t>
            </a:r>
            <a:r>
              <a:rPr lang="ru-RU" dirty="0" err="1" smtClean="0"/>
              <a:t>Хадиджи</a:t>
            </a:r>
            <a:r>
              <a:rPr lang="ru-RU" dirty="0" smtClean="0"/>
              <a:t> и женился на ней.  </a:t>
            </a:r>
          </a:p>
          <a:p>
            <a:pPr eaLnBrk="1" hangingPunct="1"/>
            <a:r>
              <a:rPr lang="ru-RU" dirty="0" smtClean="0"/>
              <a:t>После смерти жены Мухаммед часто удалялся в горы для размышлений.</a:t>
            </a:r>
          </a:p>
        </p:txBody>
      </p:sp>
      <p:pic>
        <p:nvPicPr>
          <p:cNvPr id="23554" name="Picture 2" descr="C:\Documents and Settings\HARd\Рабочий стол\mukhame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429520" y="4714884"/>
            <a:ext cx="1457325" cy="20002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МУХАММЕД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ru-RU" dirty="0" smtClean="0"/>
              <a:t>Раз в году он целый месяц жил в пещере на склоне горы </a:t>
            </a:r>
            <a:r>
              <a:rPr lang="ru-RU" dirty="0" err="1" smtClean="0"/>
              <a:t>Хира</a:t>
            </a:r>
            <a:r>
              <a:rPr lang="ru-RU" dirty="0" smtClean="0"/>
              <a:t> в Мекке.</a:t>
            </a:r>
          </a:p>
          <a:p>
            <a:pPr eaLnBrk="1" hangingPunct="1">
              <a:lnSpc>
                <a:spcPct val="90000"/>
              </a:lnSpc>
            </a:pPr>
            <a:r>
              <a:rPr lang="ru-RU" dirty="0" smtClean="0"/>
              <a:t>По преданию 40-летнему Мухаммеду стали сниться сны-откровения, через которые единый Бог Аллах просил обратиться к людям и донести до них слово свое. Это было первое откровение книги Коран.</a:t>
            </a:r>
          </a:p>
          <a:p>
            <a:pPr eaLnBrk="1" hangingPunct="1">
              <a:lnSpc>
                <a:spcPct val="90000"/>
              </a:lnSpc>
            </a:pPr>
            <a:r>
              <a:rPr lang="ru-RU" dirty="0" smtClean="0"/>
              <a:t>Откровения продолжались до самой смерти Мухаммеда в 632 г.</a:t>
            </a:r>
          </a:p>
        </p:txBody>
      </p:sp>
      <p:pic>
        <p:nvPicPr>
          <p:cNvPr id="24578" name="Picture 2" descr="C:\Documents and Settings\HARd\Рабочий стол\mukhame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00958" y="4643446"/>
            <a:ext cx="1457325" cy="20002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b="1"/>
              <a:t>Это интересно</a:t>
            </a:r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2800"/>
              <a:t>В культуре мусульманских стран большое значение имеет каллиграфия – искусство красивого и изящного письма. Арабские рукописи были очень нарядны: узоры,  красочные  миниатюры, бесконечная вязь слов. Орудием письма служил калам – тростниковое перо, а материалом – папирус, пергамент, шелк, бумага.</a:t>
            </a:r>
          </a:p>
        </p:txBody>
      </p:sp>
      <p:pic>
        <p:nvPicPr>
          <p:cNvPr id="22530" name="Picture 2" descr="C:\Documents and Settings\HARd\Рабочий стол\image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8662" y="4857760"/>
            <a:ext cx="1295400" cy="12573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Это интересно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28670"/>
            <a:ext cx="8229600" cy="5197493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/>
              <a:t>Ислам считает свинью нечистым животным, символом грязных наклонностей, невежества, жадности, роскоши и запрещает правоверным употреблять в пищу ее мясо. Эти представления разделяют также и евреи.</a:t>
            </a:r>
          </a:p>
          <a:p>
            <a:r>
              <a:rPr lang="ru-RU" dirty="0" smtClean="0"/>
              <a:t> Из-за своей любви к отбросам, в средневековой символике она стала олицетворением дьявола, похоти и непристойных наслаждении. Однако на картинах средневековья </a:t>
            </a:r>
            <a:r>
              <a:rPr lang="ru-RU" b="1" dirty="0" smtClean="0"/>
              <a:t>свинья</a:t>
            </a:r>
            <a:r>
              <a:rPr lang="ru-RU" dirty="0" smtClean="0"/>
              <a:t>, изображенная у ног святого (например святого Антония), означает победу духа над животным началом. кабан (</a:t>
            </a:r>
            <a:r>
              <a:rPr lang="ru-RU" dirty="0" err="1" smtClean="0"/>
              <a:t>жу</a:t>
            </a:r>
            <a:r>
              <a:rPr lang="ru-RU" dirty="0" smtClean="0"/>
              <a:t>), последнее из двенадцати животных зодиака, символизирует мужскую силу и изобилие (отсюда берет начало обычай делать копилки </a:t>
            </a:r>
            <a:r>
              <a:rPr lang="ru-RU" dirty="0" smtClean="0"/>
              <a:t>в виде </a:t>
            </a:r>
            <a:r>
              <a:rPr lang="ru-RU" dirty="0" smtClean="0"/>
              <a:t>свиньи).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100" name="Picture 4" descr="i?id=31076400&amp;tov=3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468313" y="1844675"/>
            <a:ext cx="2735262" cy="2590800"/>
          </a:xfrm>
          <a:noFill/>
          <a:ln/>
        </p:spPr>
      </p:pic>
      <p:pic>
        <p:nvPicPr>
          <p:cNvPr id="4101" name="Picture 5" descr="i?id=27950410&amp;tov=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227763" y="4365625"/>
            <a:ext cx="2586037" cy="2492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2" name="Picture 6" descr="i?id=9949399&amp;tov=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372225" y="1773238"/>
            <a:ext cx="2447925" cy="25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3" name="Picture 7" descr="i?id=107159009&amp;tov=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39750" y="4437063"/>
            <a:ext cx="2736850" cy="2420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4" name="Picture 8" descr="0_a68e_7b34788d_XL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203575" y="1844675"/>
            <a:ext cx="3170238" cy="2592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5" name="Picture 9" descr="i?id=20053994&amp;tov=3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627313" y="260350"/>
            <a:ext cx="1512887" cy="158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6" name="Picture 10" descr="i?id=418638&amp;tov=6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468313" y="260350"/>
            <a:ext cx="2159000" cy="158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7" name="Picture 11" descr="i?id=70827086&amp;tov=0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4140200" y="260350"/>
            <a:ext cx="2087563" cy="158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8" name="Picture 12" descr="i?id=10436615&amp;tov=2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3276600" y="4437063"/>
            <a:ext cx="2951163" cy="2420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9" name="Picture 13" descr="i?id=124842559&amp;tov=6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6227763" y="260350"/>
            <a:ext cx="2605087" cy="158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3556" name="i-main-pic" descr="Картинка 9 из 6185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08625" y="2781300"/>
            <a:ext cx="3635375" cy="407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7" name="Picture 5" descr="i?id=5161560&amp;tov=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2781300"/>
            <a:ext cx="1979613" cy="407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8" name="Picture 6" descr="i?id=12119231&amp;tov=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356100" y="0"/>
            <a:ext cx="2303463" cy="278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9" name="Picture 7" descr="i?id=15907336&amp;tov=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195513" y="0"/>
            <a:ext cx="2160587" cy="278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60" name="Picture 8" descr="i?id=45254834&amp;tov=8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0"/>
            <a:ext cx="2195513" cy="278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61" name="Picture 9" descr="i?id=93717674&amp;tov=2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659563" y="0"/>
            <a:ext cx="2484437" cy="278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62" name="Picture 10" descr="i?id=54344710&amp;tov=5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1908175" y="2781300"/>
            <a:ext cx="3600450" cy="407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4580" name="Picture 4" descr="i?id=6511396&amp;tov=6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6156325" y="0"/>
            <a:ext cx="2987675" cy="2852738"/>
          </a:xfrm>
          <a:noFill/>
          <a:ln/>
        </p:spPr>
      </p:pic>
      <p:pic>
        <p:nvPicPr>
          <p:cNvPr id="24581" name="Picture 5" descr="i?id=15079076&amp;tov=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2852738"/>
            <a:ext cx="2195513" cy="4005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2" name="Picture 6" descr="i?id=3359683&amp;tov=8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95513" y="2852738"/>
            <a:ext cx="2376487" cy="4005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3" name="i-main-pic" descr="Картинка 13 из 68550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804025" y="2852738"/>
            <a:ext cx="2339975" cy="4005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4" name="Picture 8" descr="i?id=84522990&amp;tov=3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572000" y="2852738"/>
            <a:ext cx="2232025" cy="4005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5" name="Picture 9" descr="i?id=29546284&amp;tov=5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563938" y="0"/>
            <a:ext cx="2592387" cy="2852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6" name="Picture 10" descr="Картинка 462 из 1428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0" y="0"/>
            <a:ext cx="3635375" cy="2852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5604" name="Picture 4" descr="bud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356100" y="0"/>
            <a:ext cx="47879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5" name="Picture 5" descr="bud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34" y="3429000"/>
            <a:ext cx="821537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6" name="Picture 6" descr="bud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440055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u="sng" dirty="0" smtClean="0">
                <a:solidFill>
                  <a:schemeClr val="accent4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Религи</a:t>
            </a:r>
            <a:r>
              <a:rPr lang="ru-RU" sz="3600" dirty="0" smtClean="0">
                <a:solidFill>
                  <a:schemeClr val="accent4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я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sz="36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вера в сверхчувственное, существование нематериального мира.</a:t>
            </a:r>
            <a:endParaRPr lang="ru-RU" sz="3600" dirty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Picture 4" descr="C:\Users\К216А-9\Documents\РК1 Экизьян Ю.А., Гарбузова Н.Г\иллюстрации\BuddhaW%20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 bwMode="auto">
          <a:xfrm>
            <a:off x="1142977" y="1643050"/>
            <a:ext cx="3286148" cy="4786346"/>
          </a:xfrm>
          <a:prstGeom prst="rect">
            <a:avLst/>
          </a:prstGeom>
          <a:noFill/>
        </p:spPr>
      </p:pic>
      <p:pic>
        <p:nvPicPr>
          <p:cNvPr id="8" name="Содержимое 7" descr="http://www.worldreligions.ru/spaw2/uploads/images/buddizm.jpg"/>
          <p:cNvPicPr>
            <a:picLocks noGrp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714876" y="1643050"/>
            <a:ext cx="4035371" cy="47863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dirty="0" smtClean="0">
                <a:solidFill>
                  <a:schemeClr val="bg2">
                    <a:lumMod val="10000"/>
                  </a:schemeClr>
                </a:solidFill>
              </a:rPr>
              <a:t>Многобожие  — </a:t>
            </a:r>
            <a:r>
              <a:rPr lang="ru-RU" sz="3200" dirty="0" smtClean="0">
                <a:solidFill>
                  <a:schemeClr val="bg2">
                    <a:lumMod val="10000"/>
                  </a:schemeClr>
                </a:solidFill>
                <a:hlinkClick r:id="rId2" tooltip="Религия"/>
              </a:rPr>
              <a:t>религия</a:t>
            </a:r>
            <a:r>
              <a:rPr lang="ru-RU" sz="3200" dirty="0" smtClean="0">
                <a:solidFill>
                  <a:schemeClr val="bg2">
                    <a:lumMod val="10000"/>
                  </a:schemeClr>
                </a:solidFill>
              </a:rPr>
              <a:t>, основанная на вере</a:t>
            </a:r>
            <a:br>
              <a:rPr lang="ru-RU" sz="3200" dirty="0" smtClean="0">
                <a:solidFill>
                  <a:schemeClr val="bg2">
                    <a:lumMod val="10000"/>
                  </a:schemeClr>
                </a:solidFill>
              </a:rPr>
            </a:br>
            <a:r>
              <a:rPr lang="ru-RU" sz="3200" dirty="0" smtClean="0">
                <a:solidFill>
                  <a:schemeClr val="bg2">
                    <a:lumMod val="10000"/>
                  </a:schemeClr>
                </a:solidFill>
              </a:rPr>
              <a:t>              в нескольких </a:t>
            </a:r>
            <a:r>
              <a:rPr lang="ru-RU" sz="3200" dirty="0" smtClean="0">
                <a:solidFill>
                  <a:schemeClr val="bg2">
                    <a:lumMod val="10000"/>
                  </a:schemeClr>
                </a:solidFill>
                <a:hlinkClick r:id="rId3" tooltip="Бог"/>
              </a:rPr>
              <a:t>богов</a:t>
            </a:r>
            <a:r>
              <a:rPr lang="ru-RU" sz="3200" dirty="0" smtClean="0">
                <a:solidFill>
                  <a:schemeClr val="bg2">
                    <a:lumMod val="10000"/>
                  </a:schemeClr>
                </a:solidFill>
              </a:rPr>
              <a:t>. </a:t>
            </a:r>
            <a:endParaRPr lang="ru-RU" sz="3200" dirty="0">
              <a:solidFill>
                <a:schemeClr val="bg2">
                  <a:lumMod val="10000"/>
                </a:schemeClr>
              </a:solidFill>
            </a:endParaRPr>
          </a:p>
        </p:txBody>
      </p:sp>
      <p:pic>
        <p:nvPicPr>
          <p:cNvPr id="6" name="Picture 3" descr="C:\Users\К216А-9\Documents\РК1 Экизьян Ю.А., Гарбузова Н.Г\иллюстрации\imgB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4"/>
          <a:stretch>
            <a:fillRect/>
          </a:stretch>
        </p:blipFill>
        <p:spPr bwMode="auto">
          <a:xfrm>
            <a:off x="5072066" y="1643050"/>
            <a:ext cx="3643338" cy="4714908"/>
          </a:xfrm>
          <a:prstGeom prst="rect">
            <a:avLst/>
          </a:prstGeom>
          <a:noFill/>
        </p:spPr>
      </p:pic>
      <p:pic>
        <p:nvPicPr>
          <p:cNvPr id="11" name="Picture 2" descr="H:\РК1 Экизьян Ю.А., Гарбузова Н.Г\иллюстрации\13889996_1199699809_24821231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5"/>
          <a:srcRect/>
          <a:stretch>
            <a:fillRect/>
          </a:stretch>
        </p:blipFill>
        <p:spPr bwMode="auto">
          <a:xfrm>
            <a:off x="1214414" y="1643050"/>
            <a:ext cx="3500462" cy="47149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186766" cy="1439850"/>
          </a:xfrm>
        </p:spPr>
        <p:txBody>
          <a:bodyPr>
            <a:no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  <a:hlinkClick r:id="rId2" action="ppaction://hlinkfile" tooltip="Пантеон (храм) (страница отсутствует)"/>
              </a:rPr>
              <a:t>Пантеон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 — храм или святое здание, посвященное всем </a:t>
            </a:r>
            <a:r>
              <a:rPr lang="ru-RU" sz="32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  <a:hlinkClick r:id="rId3" action="ppaction://hlinkfile" tooltip="Бог"/>
              </a:rPr>
              <a:t>богам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какой-либо религии. «ХРАМ ВСЕХ БОГОВ».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2000240"/>
            <a:ext cx="8229600" cy="4125923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Одна из особенностей Пантеона — отверстие в крыше.  Через отверстие в куполе видно небо. Это создает атмосферу торжественности. </a:t>
            </a:r>
          </a:p>
          <a:p>
            <a:r>
              <a:rPr lang="ru-RU" dirty="0" smtClean="0"/>
              <a:t>В Пантеоне погребены известные люди.</a:t>
            </a:r>
          </a:p>
          <a:p>
            <a:r>
              <a:rPr lang="ru-RU" dirty="0" smtClean="0"/>
              <a:t>Есть в разных странах: в Италии (Рим), во Франции (Париж).</a:t>
            </a:r>
          </a:p>
          <a:p>
            <a:r>
              <a:rPr lang="ru-RU" dirty="0" smtClean="0"/>
              <a:t>Планировался в России (Москва), но…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8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261</TotalTime>
  <Words>573</Words>
  <PresentationFormat>Экран (4:3)</PresentationFormat>
  <Paragraphs>57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Тема Office</vt:lpstr>
      <vt:lpstr>Урок 4</vt:lpstr>
      <vt:lpstr>«Чего ради нам ненавидеть друг друга? Мы все заодно,  уносимые одной и той же планетой, мы – команда одного корабля.»                                             А. Сент- Экзюпери</vt:lpstr>
      <vt:lpstr>Слайд 3</vt:lpstr>
      <vt:lpstr>Слайд 4</vt:lpstr>
      <vt:lpstr>Слайд 5</vt:lpstr>
      <vt:lpstr>Слайд 6</vt:lpstr>
      <vt:lpstr>Религия – вера в сверхчувственное, существование нематериального мира.</vt:lpstr>
      <vt:lpstr>Многобожие  — религия, основанная на вере               в нескольких богов. </vt:lpstr>
      <vt:lpstr>Пантеон  — храм или святое здание, посвященное всем богам какой-либо религии. «ХРАМ ВСЕХ БОГОВ».</vt:lpstr>
      <vt:lpstr>Слайд 10</vt:lpstr>
      <vt:lpstr>  </vt:lpstr>
      <vt:lpstr>Как возникли религии?</vt:lpstr>
      <vt:lpstr>что такое Священное Писание?</vt:lpstr>
      <vt:lpstr>Что такое завет?</vt:lpstr>
      <vt:lpstr>Слайд 15</vt:lpstr>
      <vt:lpstr>Тора – главная книга иудаизма</vt:lpstr>
      <vt:lpstr>ИСЛАМ</vt:lpstr>
      <vt:lpstr>Священная книга мусульман</vt:lpstr>
      <vt:lpstr>Основа ислама</vt:lpstr>
      <vt:lpstr>МУХАММЕД</vt:lpstr>
      <vt:lpstr>МУХАММЕД</vt:lpstr>
      <vt:lpstr>Это интересно</vt:lpstr>
      <vt:lpstr>Это интересно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ws14</cp:lastModifiedBy>
  <cp:revision>27</cp:revision>
  <dcterms:modified xsi:type="dcterms:W3CDTF">2010-04-12T13:54:59Z</dcterms:modified>
</cp:coreProperties>
</file>