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E13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0%B0%D0%BB%D0%B5%D1%81%D1%82%D0%B8%D0%BD%D0%B0" TargetMode="External"/><Relationship Id="rId2" Type="http://schemas.openxmlformats.org/officeDocument/2006/relationships/hyperlink" Target="http://ru.wikipedia.org/wiki/I_%D0%B2%D0%B5%D0%BA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28588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Урок 5.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2143116"/>
            <a:ext cx="7715304" cy="3786214"/>
          </a:xfrm>
        </p:spPr>
        <p:txBody>
          <a:bodyPr>
            <a:normAutofit fontScale="92500" lnSpcReduction="20000"/>
          </a:bodyPr>
          <a:lstStyle/>
          <a:p>
            <a:pPr algn="l"/>
            <a:endParaRPr lang="ru-RU" sz="4400" b="1" dirty="0" smtClean="0">
              <a:solidFill>
                <a:srgbClr val="39E131"/>
              </a:solidFill>
            </a:endParaRPr>
          </a:p>
          <a:p>
            <a:pPr algn="ctr"/>
            <a:r>
              <a:rPr lang="ru-RU" sz="5400" b="1" dirty="0" smtClean="0">
                <a:solidFill>
                  <a:srgbClr val="39E131"/>
                </a:solidFill>
              </a:rPr>
              <a:t>Возникновение религий. </a:t>
            </a:r>
          </a:p>
          <a:p>
            <a:pPr algn="ctr"/>
            <a:endParaRPr lang="ru-RU" sz="5400" b="1" dirty="0" smtClean="0">
              <a:solidFill>
                <a:srgbClr val="39E131"/>
              </a:solidFill>
            </a:endParaRPr>
          </a:p>
          <a:p>
            <a:pPr algn="ctr"/>
            <a:r>
              <a:rPr lang="ru-RU" sz="5400" b="1" dirty="0" smtClean="0">
                <a:solidFill>
                  <a:srgbClr val="39E131"/>
                </a:solidFill>
              </a:rPr>
              <a:t>Религии мира</a:t>
            </a:r>
          </a:p>
          <a:p>
            <a:pPr algn="ctr"/>
            <a:r>
              <a:rPr lang="ru-RU" sz="5400" b="1" dirty="0" smtClean="0">
                <a:solidFill>
                  <a:srgbClr val="39E131"/>
                </a:solidFill>
              </a:rPr>
              <a:t> и их основатели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183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Христианство</a:t>
            </a:r>
            <a:b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</a:br>
            <a:r>
              <a:rPr lang="ru-RU" sz="4000" dirty="0" smtClean="0"/>
              <a:t>в </a:t>
            </a:r>
            <a:r>
              <a:rPr lang="ru-RU" sz="4000" u="sng" dirty="0" smtClean="0">
                <a:hlinkClick r:id="rId2" tooltip="I век"/>
              </a:rPr>
              <a:t>I веке</a:t>
            </a:r>
            <a:r>
              <a:rPr lang="ru-RU" sz="4000" dirty="0" smtClean="0"/>
              <a:t> в </a:t>
            </a:r>
            <a:r>
              <a:rPr lang="ru-RU" sz="4000" u="sng" dirty="0" smtClean="0">
                <a:hlinkClick r:id="rId3" tooltip="Палестина"/>
              </a:rPr>
              <a:t>Палестине</a:t>
            </a:r>
            <a:endParaRPr lang="ru-RU" sz="4000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rial" charset="0"/>
              </a:rPr>
              <a:t>Время, когда произошло это событие. Определить и запомнить совсем просто: год Его рождения человечество считает началом исчисления нашей эры. Без малого 2000 лет назад появился на земле Палестины мальчик, родители которого нарекли Иисус. А люди позднее добавили к его имени слово Христос. Так по- </a:t>
            </a:r>
            <a:r>
              <a:rPr lang="ru-RU" sz="2400" dirty="0" err="1" smtClean="0">
                <a:latin typeface="Arial" charset="0"/>
              </a:rPr>
              <a:t>гречески</a:t>
            </a:r>
            <a:r>
              <a:rPr lang="ru-RU" sz="2400" dirty="0" smtClean="0">
                <a:latin typeface="Arial" charset="0"/>
              </a:rPr>
              <a:t> звучит «Мессия» и «Спаситель».</a:t>
            </a:r>
          </a:p>
          <a:p>
            <a:r>
              <a:rPr lang="ru-RU" sz="2400" dirty="0" smtClean="0">
                <a:latin typeface="Arial" charset="0"/>
              </a:rPr>
              <a:t>Вместе с этим человеком, его земным подвигом проповеди слова Божьего, его страданиями, крестной смертью и воскресением и родилось  христианство.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smtClean="0">
                <a:latin typeface="Arial" charset="0"/>
              </a:rPr>
              <a:t>Иисус родился в маленьком городке Вифлеем. Его родителям не хватило места в гостинице, поэтому Мать Иисуса, Мария родила Младенца в пещере, которую использовали для ночлега скота.</a:t>
            </a:r>
          </a:p>
        </p:txBody>
      </p:sp>
      <p:pic>
        <p:nvPicPr>
          <p:cNvPr id="28674" name="Содержимое 3" descr="09-_1_~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36638" y="1600200"/>
            <a:ext cx="7070725" cy="45259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Rectangle 7"/>
          <p:cNvSpPr>
            <a:spLocks noGrp="1"/>
          </p:cNvSpPr>
          <p:nvPr>
            <p:ph type="body" sz="half" idx="4294967295"/>
          </p:nvPr>
        </p:nvSpPr>
        <p:spPr>
          <a:xfrm>
            <a:off x="4643438" y="549275"/>
            <a:ext cx="4038600" cy="5616575"/>
          </a:xfrm>
        </p:spPr>
        <p:txBody>
          <a:bodyPr/>
          <a:lstStyle/>
          <a:p>
            <a:r>
              <a:rPr lang="ru-RU" sz="2000" dirty="0" smtClean="0">
                <a:latin typeface="Arial" charset="0"/>
              </a:rPr>
              <a:t>Когда Иисус вырос, Он стал проповедовать, учил, что люди должны любить своего Бога и своих ближних.</a:t>
            </a:r>
          </a:p>
          <a:p>
            <a:endParaRPr lang="ru-RU" sz="2000" dirty="0" smtClean="0">
              <a:latin typeface="Arial" charset="0"/>
            </a:endParaRPr>
          </a:p>
          <a:p>
            <a:endParaRPr lang="ru-RU" sz="2000" dirty="0" smtClean="0">
              <a:latin typeface="Arial" charset="0"/>
            </a:endParaRPr>
          </a:p>
          <a:p>
            <a:endParaRPr lang="ru-RU" sz="2000" dirty="0" smtClean="0">
              <a:latin typeface="Arial" charset="0"/>
            </a:endParaRPr>
          </a:p>
          <a:p>
            <a:endParaRPr lang="ru-RU" sz="2000" dirty="0" smtClean="0">
              <a:latin typeface="Arial" charset="0"/>
            </a:endParaRPr>
          </a:p>
          <a:p>
            <a:endParaRPr lang="ru-RU" sz="2000" dirty="0" smtClean="0">
              <a:latin typeface="Arial" charset="0"/>
            </a:endParaRPr>
          </a:p>
          <a:p>
            <a:r>
              <a:rPr lang="ru-RU" sz="2000" dirty="0" smtClean="0">
                <a:latin typeface="Arial" charset="0"/>
              </a:rPr>
              <a:t>Иисус призывал каждого человека измениться, стать лучше.</a:t>
            </a:r>
          </a:p>
        </p:txBody>
      </p:sp>
      <p:pic>
        <p:nvPicPr>
          <p:cNvPr id="29698" name="Содержимое 3" descr="christ-1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260350"/>
            <a:ext cx="4071937" cy="3054350"/>
          </a:xfrm>
        </p:spPr>
      </p:pic>
      <p:pic>
        <p:nvPicPr>
          <p:cNvPr id="29704" name="Picture 8" descr="233iesu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573463"/>
            <a:ext cx="3959225" cy="2968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slovo_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88913"/>
            <a:ext cx="2809875" cy="4083050"/>
          </a:xfrm>
          <a:prstGeom prst="rect">
            <a:avLst/>
          </a:prstGeom>
          <a:noFill/>
        </p:spPr>
      </p:pic>
      <p:pic>
        <p:nvPicPr>
          <p:cNvPr id="30725" name="Picture 5" descr="christ-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357563"/>
            <a:ext cx="4270375" cy="3201987"/>
          </a:xfrm>
          <a:prstGeom prst="rect">
            <a:avLst/>
          </a:prstGeom>
          <a:noFill/>
        </p:spPr>
      </p:pic>
      <p:sp>
        <p:nvSpPr>
          <p:cNvPr id="30738" name="Rectangle 18"/>
          <p:cNvSpPr>
            <a:spLocks noGrp="1"/>
          </p:cNvSpPr>
          <p:nvPr>
            <p:ph type="body" sz="half" idx="4294967295"/>
          </p:nvPr>
        </p:nvSpPr>
        <p:spPr>
          <a:xfrm>
            <a:off x="468313" y="4437063"/>
            <a:ext cx="3743325" cy="18716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smtClean="0">
                <a:latin typeface="Arial" charset="0"/>
              </a:rPr>
              <a:t> </a:t>
            </a:r>
          </a:p>
        </p:txBody>
      </p:sp>
      <p:sp>
        <p:nvSpPr>
          <p:cNvPr id="30739" name="Rectangle 19"/>
          <p:cNvSpPr>
            <a:spLocks/>
          </p:cNvSpPr>
          <p:nvPr/>
        </p:nvSpPr>
        <p:spPr bwMode="auto">
          <a:xfrm>
            <a:off x="3708400" y="260350"/>
            <a:ext cx="5040313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ru-RU" sz="1400">
              <a:latin typeface="Calibri" pitchFamily="34" charset="0"/>
            </a:endParaRPr>
          </a:p>
        </p:txBody>
      </p:sp>
      <p:sp>
        <p:nvSpPr>
          <p:cNvPr id="30742" name="Rectangle 22"/>
          <p:cNvSpPr>
            <a:spLocks/>
          </p:cNvSpPr>
          <p:nvPr/>
        </p:nvSpPr>
        <p:spPr bwMode="auto">
          <a:xfrm>
            <a:off x="4787900" y="549275"/>
            <a:ext cx="374332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ru-RU" sz="1400">
              <a:latin typeface="Calibri" pitchFamily="34" charset="0"/>
            </a:endParaRPr>
          </a:p>
        </p:txBody>
      </p:sp>
      <p:sp>
        <p:nvSpPr>
          <p:cNvPr id="30743" name="Rectangle 23"/>
          <p:cNvSpPr>
            <a:spLocks noGrp="1"/>
          </p:cNvSpPr>
          <p:nvPr>
            <p:ph type="title" idx="4294967295"/>
          </p:nvPr>
        </p:nvSpPr>
        <p:spPr>
          <a:xfrm>
            <a:off x="3995738" y="274638"/>
            <a:ext cx="4691062" cy="2794000"/>
          </a:xfrm>
        </p:spPr>
        <p:txBody>
          <a:bodyPr/>
          <a:lstStyle/>
          <a:p>
            <a:r>
              <a:rPr lang="ru-RU" sz="2000" smtClean="0">
                <a:latin typeface="Arial" charset="0"/>
              </a:rPr>
              <a:t>Люди следовали за Ним. Считали Его не только человеком, но и Сыном Божьим, пришедшим открыть людям путь к праведной жизни.</a:t>
            </a:r>
          </a:p>
        </p:txBody>
      </p:sp>
      <p:sp>
        <p:nvSpPr>
          <p:cNvPr id="30744" name="Rectangle 24"/>
          <p:cNvSpPr>
            <a:spLocks noGrp="1"/>
          </p:cNvSpPr>
          <p:nvPr>
            <p:ph type="body" sz="half" idx="4294967295"/>
          </p:nvPr>
        </p:nvSpPr>
        <p:spPr>
          <a:xfrm>
            <a:off x="457200" y="4437063"/>
            <a:ext cx="4038600" cy="16891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000" smtClean="0">
                <a:latin typeface="Arial" charset="0"/>
              </a:rPr>
              <a:t>Он не полько проповедовал, но и исцелял больных, помогал тем. Кто в этом нуждался.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513" cy="2290762"/>
          </a:xfrm>
        </p:spPr>
        <p:txBody>
          <a:bodyPr>
            <a:normAutofit fontScale="90000"/>
          </a:bodyPr>
          <a:lstStyle/>
          <a:p>
            <a:r>
              <a:rPr lang="ru-RU" sz="2000" smtClean="0">
                <a:latin typeface="Arial" charset="0"/>
              </a:rPr>
              <a:t>Однако. Многие в народе ждали от мессии другого. Они считали, что он должен избавить иудеев от их врагов и притеснителей, что он должен быть храбрым военачальником, а не проповедником. Поэтому Иисуса схватили рядом с Иерусалимом и решили казнить страшной смертью: Его распяли на кресте, как делали это с самыми злыми преступниками. В этот момент большая часть учеников испугались и покинули Его.</a:t>
            </a:r>
          </a:p>
        </p:txBody>
      </p:sp>
      <p:pic>
        <p:nvPicPr>
          <p:cNvPr id="31746" name="Содержимое 3" descr="dop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2852738"/>
            <a:ext cx="4411663" cy="3122612"/>
          </a:xfrm>
        </p:spPr>
      </p:pic>
      <p:pic>
        <p:nvPicPr>
          <p:cNvPr id="31747" name="Рисунок 4" descr="christ-1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2852738"/>
            <a:ext cx="40005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5" name="Rectangle 7"/>
          <p:cNvSpPr>
            <a:spLocks noGrp="1"/>
          </p:cNvSpPr>
          <p:nvPr>
            <p:ph type="body" sz="half" idx="4294967295"/>
          </p:nvPr>
        </p:nvSpPr>
        <p:spPr>
          <a:xfrm>
            <a:off x="4427538" y="549275"/>
            <a:ext cx="4038600" cy="5676900"/>
          </a:xfrm>
        </p:spPr>
        <p:txBody>
          <a:bodyPr/>
          <a:lstStyle/>
          <a:p>
            <a:r>
              <a:rPr lang="ru-RU" sz="2000" smtClean="0">
                <a:latin typeface="Arial" charset="0"/>
              </a:rPr>
              <a:t>Только несколько человек пришли, чтобы снять Его безжизненное тело с креста и предать достойному погребению. Среди них самых верных последователей Иисуса были несколько женщин, которые снова пришли к его гробу на третий день после казни. Но здесь их ждало поразительное открытие: гроб оказался пуст .Как верят христиане, Иисус как Сын Божий не был подвластен смерти, и Он воскрес из мёртвых.</a:t>
            </a:r>
          </a:p>
        </p:txBody>
      </p:sp>
      <p:pic>
        <p:nvPicPr>
          <p:cNvPr id="32770" name="Содержимое 3" descr="250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125538"/>
            <a:ext cx="3694113" cy="4525962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/>
          </p:cNvSpPr>
          <p:nvPr>
            <p:ph type="body" idx="1"/>
          </p:nvPr>
        </p:nvSpPr>
        <p:spPr>
          <a:xfrm>
            <a:off x="323850" y="260350"/>
            <a:ext cx="8362950" cy="5865813"/>
          </a:xfrm>
        </p:spPr>
        <p:txBody>
          <a:bodyPr/>
          <a:lstStyle/>
          <a:p>
            <a:r>
              <a:rPr lang="ru-RU" sz="2000" smtClean="0">
                <a:latin typeface="Arial" charset="0"/>
              </a:rPr>
              <a:t>Вдохновлённые этой вестью, ученики Иисуса Христа стали проповедовать Его учение в Иудее и за её пределами, скоро это учение распространилось по многим странам. Оно стало называться </a:t>
            </a:r>
            <a:r>
              <a:rPr lang="ru-RU" sz="2000" b="1" smtClean="0">
                <a:latin typeface="Arial" charset="0"/>
              </a:rPr>
              <a:t>христианством.</a:t>
            </a:r>
          </a:p>
        </p:txBody>
      </p:sp>
      <p:pic>
        <p:nvPicPr>
          <p:cNvPr id="48132" name="Picture 4" descr="0408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773238"/>
            <a:ext cx="3810000" cy="4924425"/>
          </a:xfrm>
          <a:prstGeom prst="rect">
            <a:avLst/>
          </a:prstGeom>
          <a:noFill/>
        </p:spPr>
      </p:pic>
      <p:pic>
        <p:nvPicPr>
          <p:cNvPr id="48133" name="Picture 5" descr="7379430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1844675"/>
            <a:ext cx="2962275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Заполните таблицу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0222"/>
                <a:gridCol w="1391618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Религии мира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Основатель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Когда и где возникла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проверьте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1857364"/>
          <a:ext cx="914400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1357"/>
                <a:gridCol w="1546243"/>
                <a:gridCol w="1828800"/>
                <a:gridCol w="1585930"/>
                <a:gridCol w="207167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Религии мира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иудаизм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буддизм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ислам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Христианство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Основатель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Моисей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Сиддхарта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Гаутама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Будда Просветлён</a:t>
                      </a:r>
                    </a:p>
                    <a:p>
                      <a:r>
                        <a:rPr lang="ru-RU" dirty="0" err="1" smtClean="0"/>
                        <a:t>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Пророк </a:t>
                      </a:r>
                      <a:r>
                        <a:rPr lang="ru-RU" dirty="0" err="1" smtClean="0"/>
                        <a:t>Мухаммад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Мессия (помазанник)</a:t>
                      </a:r>
                    </a:p>
                    <a:p>
                      <a:r>
                        <a:rPr lang="ru-RU" dirty="0" smtClean="0"/>
                        <a:t>Иисус Христос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Когда и где возникла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 </a:t>
                      </a:r>
                      <a:r>
                        <a:rPr lang="ru-RU" dirty="0" smtClean="0"/>
                        <a:t>век до нашей эры</a:t>
                      </a:r>
                    </a:p>
                    <a:p>
                      <a:r>
                        <a:rPr lang="ru-RU" dirty="0" smtClean="0"/>
                        <a:t>В Палестине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тыс.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smtClean="0"/>
                        <a:t>лет </a:t>
                      </a:r>
                      <a:r>
                        <a:rPr lang="ru-RU" smtClean="0"/>
                        <a:t>до </a:t>
                      </a:r>
                      <a:r>
                        <a:rPr lang="ru-RU" dirty="0" smtClean="0"/>
                        <a:t>нашей эры</a:t>
                      </a:r>
                    </a:p>
                    <a:p>
                      <a:r>
                        <a:rPr lang="ru-RU" dirty="0" smtClean="0"/>
                        <a:t>В Индии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</a:t>
                      </a:r>
                      <a:r>
                        <a:rPr lang="ru-RU" dirty="0" smtClean="0"/>
                        <a:t>6 </a:t>
                      </a:r>
                      <a:r>
                        <a:rPr lang="ru-RU" dirty="0" smtClean="0"/>
                        <a:t>веке нашей Эры</a:t>
                      </a:r>
                    </a:p>
                    <a:p>
                      <a:r>
                        <a:rPr lang="ru-RU" dirty="0" smtClean="0"/>
                        <a:t>В Аравии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1 веке </a:t>
                      </a:r>
                      <a:r>
                        <a:rPr lang="ru-RU" dirty="0" smtClean="0"/>
                        <a:t>нашей эры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В Палестине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HARd\Рабочий стол\48543310_01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8368272" cy="62762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457200" y="357165"/>
            <a:ext cx="8229600" cy="1428761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charset="0"/>
              </a:rPr>
              <a:t>Мировая религия – буддизм - возникла раньше остальных в далёкой Индии.</a:t>
            </a:r>
          </a:p>
        </p:txBody>
      </p:sp>
      <p:pic>
        <p:nvPicPr>
          <p:cNvPr id="19459" name="Picture 2" descr="C:\Users\К216А-4\Documents\РК 1Данилина  Гуляшова\иллюстрации\03097f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2060575"/>
            <a:ext cx="4895850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" charset="0"/>
              </a:rPr>
              <a:t>О жизни Будды</a:t>
            </a:r>
          </a:p>
        </p:txBody>
      </p:sp>
      <p:sp>
        <p:nvSpPr>
          <p:cNvPr id="20486" name="Rectangle 6"/>
          <p:cNvSpPr>
            <a:spLocks noGrp="1"/>
          </p:cNvSpPr>
          <p:nvPr>
            <p:ph type="body" sz="half" idx="4294967295"/>
          </p:nvPr>
        </p:nvSpPr>
        <p:spPr>
          <a:xfrm>
            <a:off x="3428992" y="1571612"/>
            <a:ext cx="5319721" cy="471490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dirty="0" smtClean="0">
                <a:latin typeface="Arial" charset="0"/>
              </a:rPr>
              <a:t>   В</a:t>
            </a:r>
            <a:r>
              <a:rPr lang="en-US" sz="2800" dirty="0" smtClean="0">
                <a:latin typeface="Arial" charset="0"/>
              </a:rPr>
              <a:t> VI</a:t>
            </a:r>
            <a:r>
              <a:rPr lang="ru-RU" sz="2800" dirty="0" smtClean="0">
                <a:latin typeface="Arial" charset="0"/>
              </a:rPr>
              <a:t> в. до н.э в семье правителя небольшого княжества на севере Индии родился мальчик, которого звали </a:t>
            </a:r>
            <a:r>
              <a:rPr lang="ru-RU" sz="2800" dirty="0" err="1" smtClean="0">
                <a:latin typeface="Arial" charset="0"/>
              </a:rPr>
              <a:t>Сиддхартха</a:t>
            </a:r>
            <a:r>
              <a:rPr lang="ru-RU" sz="2800" dirty="0" smtClean="0">
                <a:latin typeface="Arial" charset="0"/>
              </a:rPr>
              <a:t> </a:t>
            </a:r>
            <a:r>
              <a:rPr lang="ru-RU" sz="2800" dirty="0" err="1" smtClean="0">
                <a:latin typeface="Arial" charset="0"/>
              </a:rPr>
              <a:t>Гаутама</a:t>
            </a:r>
            <a:r>
              <a:rPr lang="ru-RU" sz="2800" dirty="0" smtClean="0">
                <a:latin typeface="Arial" charset="0"/>
              </a:rPr>
              <a:t>. Мудрецы предсказали, что он станет великим государем, властителем мира, или святым, познавшим истину.</a:t>
            </a:r>
          </a:p>
        </p:txBody>
      </p:sp>
      <p:pic>
        <p:nvPicPr>
          <p:cNvPr id="20484" name="Picture 4" descr="sutra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14282" y="1928802"/>
            <a:ext cx="3444885" cy="344488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400" dirty="0" smtClean="0">
                <a:latin typeface="Arial" charset="0"/>
              </a:rPr>
              <a:t>Царевич жил во дворце в роскоши и без забот…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Arial" charset="0"/>
              </a:rPr>
              <a:t>Но однажды царевич  встретил похоронную процессию и понял, что все люди на земле и сам он смертны.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Arial" charset="0"/>
              </a:rPr>
              <a:t>В другой раз он встретил тяжелобольного человека и осознал, что любого смертного подстерегают болезни.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Arial" charset="0"/>
              </a:rPr>
              <a:t>В третий раз царевич увидел нищего и понял, что богатство мимолётно</a:t>
            </a:r>
            <a:r>
              <a:rPr lang="ru-RU" dirty="0" smtClean="0">
                <a:latin typeface="Arial" charset="0"/>
              </a:rPr>
              <a:t>…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Arial" charset="0"/>
              </a:rPr>
              <a:t>И, наконец, он увидел мудреца. Он понял, что путь самопознания –единственный к постижению причин страданий и избавления от них.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539750" y="476250"/>
            <a:ext cx="8147050" cy="5649913"/>
          </a:xfrm>
        </p:spPr>
        <p:txBody>
          <a:bodyPr/>
          <a:lstStyle/>
          <a:p>
            <a:r>
              <a:rPr lang="ru-RU" sz="2000" smtClean="0"/>
              <a:t>В возрасте 29 лет Сиддхартха понял, что не будет счастлив, если продолжит жить так, как прежде. </a:t>
            </a:r>
            <a:r>
              <a:rPr lang="ru-RU" sz="2000" smtClean="0">
                <a:latin typeface="Arial" charset="0"/>
              </a:rPr>
              <a:t>Царевич покинул свой дом и начал скитаться в поисках истины жизни.</a:t>
            </a:r>
          </a:p>
        </p:txBody>
      </p:sp>
      <p:pic>
        <p:nvPicPr>
          <p:cNvPr id="24580" name="Picture 4" descr="5f05df52543ab45cad9af46b54f192c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2525" y="1700213"/>
            <a:ext cx="3449638" cy="4897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latin typeface="Arial" charset="0"/>
              </a:rPr>
              <a:t>Как то он сел под дерево баньяна и дал клятву, что не сойдёт с этого места, пока не достигнет своей цели и не познает истину. И к  нему пришло «просветление», он осознал «четыре благородные истины»: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</p:txBody>
      </p:sp>
      <p:sp>
        <p:nvSpPr>
          <p:cNvPr id="25607" name="Rectangle 7"/>
          <p:cNvSpPr>
            <a:spLocks noGrp="1"/>
          </p:cNvSpPr>
          <p:nvPr>
            <p:ph type="body" sz="half" idx="4294967295"/>
          </p:nvPr>
        </p:nvSpPr>
        <p:spPr>
          <a:xfrm>
            <a:off x="4143372" y="1500174"/>
            <a:ext cx="4786346" cy="5214973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Arial" charset="0"/>
              </a:rPr>
              <a:t>1) В мире существует страдание -рождение, старость, болезнь, невозможность достигнуть желаемого, смерть…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Arial" charset="0"/>
              </a:rPr>
              <a:t>2) Существует причина страдания –желание жить в этом мире, получать удовольствие.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Arial" charset="0"/>
              </a:rPr>
              <a:t>3) Существует освобождение от страданий  (НИРВАНА)- нужно научиться ограничивать свои желания.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Arial" charset="0"/>
              </a:rPr>
              <a:t>4) Существует путь, ведущий к освобождению от страданий.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 Так царевич </a:t>
            </a:r>
            <a:r>
              <a:rPr lang="ru-RU" sz="2400" b="1" i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Сиддхарта</a:t>
            </a:r>
            <a:r>
              <a:rPr lang="ru-RU" sz="24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Гаутама</a:t>
            </a:r>
            <a:r>
              <a:rPr lang="ru-RU" sz="24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стал Буддой (Просветлённым)</a:t>
            </a:r>
          </a:p>
        </p:txBody>
      </p:sp>
      <p:pic>
        <p:nvPicPr>
          <p:cNvPr id="25602" name="Picture 2" descr="C:\Users\К216А-4\Documents\РК 1Данилина  Гуляшова\иллюстрации\200902101642 -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557338"/>
            <a:ext cx="3463925" cy="4525962"/>
          </a:xfrm>
        </p:spPr>
      </p:pic>
      <p:sp>
        <p:nvSpPr>
          <p:cNvPr id="25605" name="Заголовок 1"/>
          <p:cNvSpPr>
            <a:spLocks/>
          </p:cNvSpPr>
          <p:nvPr/>
        </p:nvSpPr>
        <p:spPr bwMode="auto">
          <a:xfrm>
            <a:off x="3851275" y="2060575"/>
            <a:ext cx="4846638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ru-RU" sz="20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18488" cy="2649537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latin typeface="Arial" charset="0"/>
              </a:rPr>
              <a:t/>
            </a:r>
            <a:br>
              <a:rPr lang="ru-RU" sz="2000" dirty="0" smtClean="0">
                <a:latin typeface="Arial" charset="0"/>
              </a:rPr>
            </a:br>
            <a:r>
              <a:rPr lang="ru-RU" sz="2000" dirty="0" smtClean="0">
                <a:latin typeface="Arial" charset="0"/>
              </a:rPr>
              <a:t/>
            </a:r>
            <a:br>
              <a:rPr lang="ru-RU" sz="2000" dirty="0" smtClean="0">
                <a:latin typeface="Arial" charset="0"/>
              </a:rPr>
            </a:br>
            <a:r>
              <a:rPr lang="ru-RU" sz="2000" dirty="0" smtClean="0">
                <a:latin typeface="Arial" charset="0"/>
              </a:rPr>
              <a:t/>
            </a:r>
            <a:br>
              <a:rPr lang="ru-RU" sz="2000" dirty="0" smtClean="0">
                <a:latin typeface="Arial" charset="0"/>
              </a:rPr>
            </a:br>
            <a:r>
              <a:rPr lang="ru-RU" sz="2000" dirty="0" smtClean="0">
                <a:latin typeface="Arial" charset="0"/>
              </a:rPr>
              <a:t/>
            </a:r>
            <a:br>
              <a:rPr lang="ru-RU" sz="2000" dirty="0" smtClean="0">
                <a:latin typeface="Arial" charset="0"/>
              </a:rPr>
            </a:br>
            <a:r>
              <a:rPr lang="ru-RU" sz="2000" dirty="0" smtClean="0">
                <a:latin typeface="Arial" charset="0"/>
              </a:rPr>
              <a:t/>
            </a:r>
            <a:br>
              <a:rPr lang="ru-RU" sz="2000" dirty="0" smtClean="0">
                <a:latin typeface="Arial" charset="0"/>
              </a:rPr>
            </a:br>
            <a:r>
              <a:rPr lang="ru-RU" sz="2000" dirty="0" smtClean="0">
                <a:latin typeface="Arial" charset="0"/>
              </a:rPr>
              <a:t/>
            </a:r>
            <a:br>
              <a:rPr lang="ru-RU" sz="2000" dirty="0" smtClean="0">
                <a:latin typeface="Arial" charset="0"/>
              </a:rPr>
            </a:br>
            <a:r>
              <a:rPr lang="ru-RU" sz="2000" dirty="0" smtClean="0">
                <a:latin typeface="Arial" charset="0"/>
              </a:rPr>
              <a:t/>
            </a:r>
            <a:br>
              <a:rPr lang="ru-RU" sz="2000" dirty="0" smtClean="0">
                <a:latin typeface="Arial" charset="0"/>
              </a:rPr>
            </a:br>
            <a:r>
              <a:rPr lang="ru-RU" sz="2000" dirty="0" smtClean="0">
                <a:latin typeface="Arial" charset="0"/>
              </a:rPr>
              <a:t/>
            </a:r>
            <a:br>
              <a:rPr lang="ru-RU" sz="2000" dirty="0" smtClean="0">
                <a:latin typeface="Arial" charset="0"/>
              </a:rPr>
            </a:br>
            <a:r>
              <a:rPr lang="ru-RU" sz="2000" dirty="0" smtClean="0">
                <a:latin typeface="Arial" charset="0"/>
              </a:rPr>
              <a:t/>
            </a:r>
            <a:br>
              <a:rPr lang="ru-RU" sz="2000" dirty="0" smtClean="0">
                <a:latin typeface="Arial" charset="0"/>
              </a:rPr>
            </a:br>
            <a:r>
              <a:rPr lang="ru-RU" sz="2000" dirty="0" smtClean="0">
                <a:latin typeface="Arial" charset="0"/>
              </a:rPr>
              <a:t/>
            </a:r>
            <a:br>
              <a:rPr lang="ru-RU" sz="2000" dirty="0" smtClean="0">
                <a:latin typeface="Arial" charset="0"/>
              </a:rPr>
            </a:br>
            <a:r>
              <a:rPr lang="ru-RU" sz="2000" dirty="0" smtClean="0">
                <a:latin typeface="Arial" charset="0"/>
              </a:rPr>
              <a:t/>
            </a:r>
            <a:br>
              <a:rPr lang="ru-RU" sz="2000" dirty="0" smtClean="0">
                <a:latin typeface="Arial" charset="0"/>
              </a:rPr>
            </a:br>
            <a:r>
              <a:rPr lang="ru-RU" sz="2000" dirty="0" smtClean="0">
                <a:latin typeface="Arial" charset="0"/>
              </a:rPr>
              <a:t/>
            </a:r>
            <a:br>
              <a:rPr lang="ru-RU" sz="2000" dirty="0" smtClean="0">
                <a:latin typeface="Arial" charset="0"/>
              </a:rPr>
            </a:br>
            <a:r>
              <a:rPr lang="ru-RU" sz="2000" dirty="0" smtClean="0">
                <a:latin typeface="Arial" charset="0"/>
              </a:rPr>
              <a:t/>
            </a:r>
            <a:br>
              <a:rPr lang="ru-RU" sz="2000" dirty="0" smtClean="0">
                <a:latin typeface="Arial" charset="0"/>
              </a:rPr>
            </a:br>
            <a:r>
              <a:rPr lang="ru-RU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  <a:t>Став просветлённым, царевич начал странствовать и проповедовать своё учение, которое назвали позднее буддизмом.</a:t>
            </a:r>
            <a:br>
              <a:rPr lang="ru-RU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</a:br>
            <a:r>
              <a:rPr lang="ru-RU" sz="2200" b="1" i="1" u="sng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Восемь заповедей буддийского образа жизни  описаны в буддийских священных писаниях, которые называются </a:t>
            </a:r>
            <a:r>
              <a:rPr lang="ru-RU" sz="2200" b="1" i="1" u="sng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Типитака</a:t>
            </a:r>
            <a:r>
              <a:rPr lang="ru-RU" sz="2200" b="1" i="1" u="sng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.</a:t>
            </a:r>
            <a:r>
              <a:rPr lang="ru-RU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  <a:t/>
            </a:r>
            <a:br>
              <a:rPr lang="ru-RU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</a:br>
            <a:r>
              <a:rPr lang="ru-RU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  <a:t>- свобода от суеверий и предрассудков, стремление к миролюбивости,</a:t>
            </a:r>
            <a:br>
              <a:rPr lang="ru-RU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</a:br>
            <a:r>
              <a:rPr lang="ru-RU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  <a:t>- отказ от ненависти и злобы.,</a:t>
            </a:r>
            <a:br>
              <a:rPr lang="ru-RU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</a:br>
            <a:r>
              <a:rPr lang="ru-RU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  <a:t>- речь должна быть всегда умной. правдивой, направленной на примирение,</a:t>
            </a:r>
            <a:br>
              <a:rPr lang="ru-RU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</a:br>
            <a:r>
              <a:rPr lang="ru-RU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  <a:t> не должно выть лжи и сплетен,</a:t>
            </a:r>
            <a:br>
              <a:rPr lang="ru-RU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</a:br>
            <a:r>
              <a:rPr lang="ru-RU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  <a:t>- тяжёлыми поступками считаются убийство, воровство, а добрыми -щедрость, благонравие,</a:t>
            </a:r>
            <a:br>
              <a:rPr lang="ru-RU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</a:br>
            <a:r>
              <a:rPr lang="ru-RU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  <a:t>- способ зарабатывать на жизнь не должен приносить вреда другим людям,</a:t>
            </a:r>
            <a:br>
              <a:rPr lang="ru-RU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</a:br>
            <a:r>
              <a:rPr lang="ru-RU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  <a:t>- человек должен подавлять злобные порывы, а добрые поощрять,</a:t>
            </a:r>
            <a:br>
              <a:rPr lang="ru-RU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</a:br>
            <a:r>
              <a:rPr lang="ru-RU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  <a:t>- надо всегда взвешивать свои мысли и поступки,</a:t>
            </a:r>
            <a:br>
              <a:rPr lang="ru-RU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</a:br>
            <a:r>
              <a:rPr lang="ru-RU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  <a:t>- размышлять над сутью жизни.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/>
          </p:cNvSpPr>
          <p:nvPr>
            <p:ph type="body" idx="1"/>
          </p:nvPr>
        </p:nvSpPr>
        <p:spPr>
          <a:xfrm>
            <a:off x="468313" y="404813"/>
            <a:ext cx="8229600" cy="4525962"/>
          </a:xfrm>
        </p:spPr>
        <p:txBody>
          <a:bodyPr/>
          <a:lstStyle/>
          <a:p>
            <a:r>
              <a:rPr lang="ru-RU" sz="2000" smtClean="0">
                <a:latin typeface="Arial" charset="0"/>
              </a:rPr>
              <a:t>Будда проповедовал до 80 лет и  в этом возрасте покинул мир- ушёл в великую нирвану. Заповедав ученикам:</a:t>
            </a:r>
          </a:p>
          <a:p>
            <a:r>
              <a:rPr lang="ru-RU" sz="2000" smtClean="0">
                <a:latin typeface="Arial" charset="0"/>
              </a:rPr>
              <a:t>- Будьте сами себе светильниками.</a:t>
            </a:r>
          </a:p>
          <a:p>
            <a:r>
              <a:rPr lang="ru-RU" sz="2000" smtClean="0">
                <a:latin typeface="Arial" charset="0"/>
              </a:rPr>
              <a:t>Ученики кремировали его тело, а прах был развезён ими по разным сторонам света и заключён в специальные сооружения-ступы.</a:t>
            </a:r>
          </a:p>
        </p:txBody>
      </p:sp>
      <p:pic>
        <p:nvPicPr>
          <p:cNvPr id="39940" name="Picture 4" descr="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357430"/>
            <a:ext cx="3019425" cy="4176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72</TotalTime>
  <Words>763</Words>
  <PresentationFormat>Экран (4:3)</PresentationFormat>
  <Paragraphs>80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Яркая</vt:lpstr>
      <vt:lpstr>Урок 5.</vt:lpstr>
      <vt:lpstr>Слайд 2</vt:lpstr>
      <vt:lpstr>Мировая религия – буддизм - возникла раньше остальных в далёкой Индии.</vt:lpstr>
      <vt:lpstr>О жизни Будды</vt:lpstr>
      <vt:lpstr>Слайд 5</vt:lpstr>
      <vt:lpstr>Слайд 6</vt:lpstr>
      <vt:lpstr>Как то он сел под дерево баньяна и дал клятву, что не сойдёт с этого места, пока не достигнет своей цели и не познает истину. И к  нему пришло «просветление», он осознал «четыре благородные истины»: </vt:lpstr>
      <vt:lpstr>             Став просветлённым, царевич начал странствовать и проповедовать своё учение, которое назвали позднее буддизмом. Восемь заповедей буддийского образа жизни  описаны в буддийских священных писаниях, которые называются Типитака. - свобода от суеверий и предрассудков, стремление к миролюбивости, - отказ от ненависти и злобы., - речь должна быть всегда умной. правдивой, направленной на примирение,  не должно выть лжи и сплетен, - тяжёлыми поступками считаются убийство, воровство, а добрыми -щедрость, благонравие, - способ зарабатывать на жизнь не должен приносить вреда другим людям, - человек должен подавлять злобные порывы, а добрые поощрять, - надо всегда взвешивать свои мысли и поступки, - размышлять над сутью жизни.</vt:lpstr>
      <vt:lpstr>Слайд 9</vt:lpstr>
      <vt:lpstr>Христианство в I веке в Палестине</vt:lpstr>
      <vt:lpstr>Иисус родился в маленьком городке Вифлеем. Его родителям не хватило места в гостинице, поэтому Мать Иисуса, Мария родила Младенца в пещере, которую использовали для ночлега скота.</vt:lpstr>
      <vt:lpstr>Слайд 12</vt:lpstr>
      <vt:lpstr>Люди следовали за Ним. Считали Его не только человеком, но и Сыном Божьим, пришедшим открыть людям путь к праведной жизни.</vt:lpstr>
      <vt:lpstr>Однако. Многие в народе ждали от мессии другого. Они считали, что он должен избавить иудеев от их врагов и притеснителей, что он должен быть храбрым военачальником, а не проповедником. Поэтому Иисуса схватили рядом с Иерусалимом и решили казнить страшной смертью: Его распяли на кресте, как делали это с самыми злыми преступниками. В этот момент большая часть учеников испугались и покинули Его.</vt:lpstr>
      <vt:lpstr>Слайд 15</vt:lpstr>
      <vt:lpstr>Слайд 16</vt:lpstr>
      <vt:lpstr>Заполните таблицу</vt:lpstr>
      <vt:lpstr>проверьте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5.</dc:title>
  <cp:lastModifiedBy>HARd</cp:lastModifiedBy>
  <cp:revision>9</cp:revision>
  <dcterms:modified xsi:type="dcterms:W3CDTF">2010-04-18T09:55:16Z</dcterms:modified>
</cp:coreProperties>
</file>