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86" r:id="rId2"/>
  </p:sldMasterIdLst>
  <p:notesMasterIdLst>
    <p:notesMasterId r:id="rId22"/>
  </p:notesMasterIdLst>
  <p:sldIdLst>
    <p:sldId id="256" r:id="rId3"/>
    <p:sldId id="270" r:id="rId4"/>
    <p:sldId id="273" r:id="rId5"/>
    <p:sldId id="274" r:id="rId6"/>
    <p:sldId id="257" r:id="rId7"/>
    <p:sldId id="271" r:id="rId8"/>
    <p:sldId id="258" r:id="rId9"/>
    <p:sldId id="259" r:id="rId10"/>
    <p:sldId id="260" r:id="rId11"/>
    <p:sldId id="262" r:id="rId12"/>
    <p:sldId id="276" r:id="rId13"/>
    <p:sldId id="263" r:id="rId14"/>
    <p:sldId id="278" r:id="rId15"/>
    <p:sldId id="264" r:id="rId16"/>
    <p:sldId id="265" r:id="rId17"/>
    <p:sldId id="267" r:id="rId18"/>
    <p:sldId id="268" r:id="rId19"/>
    <p:sldId id="269" r:id="rId20"/>
    <p:sldId id="272" r:id="rId2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FF"/>
    <a:srgbClr val="E21E4D"/>
    <a:srgbClr val="CCCC00"/>
    <a:srgbClr val="38483E"/>
    <a:srgbClr val="314F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0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784225"/>
            <a:ext cx="4471988" cy="3349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099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51155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784225"/>
            <a:ext cx="4467225" cy="33512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4210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51155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51155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51155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51155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51155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51155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784225"/>
            <a:ext cx="4467225" cy="33512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4210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784225"/>
            <a:ext cx="4467225" cy="33512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4210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784225"/>
            <a:ext cx="4467225" cy="33512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4210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784225"/>
            <a:ext cx="4467225" cy="33512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4210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12F9B5F-155A-4373-BC7D-DB3BA61AA5A7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3CE0A85-87F5-434F-A926-7E77A32D238E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1975" y="469900"/>
            <a:ext cx="2151063" cy="5657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69900"/>
            <a:ext cx="6302375" cy="5657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7BE91CE-2B9F-4673-BF2A-C7588319640F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BA78D39-2217-4376-B27F-3917819F953A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2498383-5C56-4A84-899C-6DC67CDC5818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9386A62-F3D4-45BE-A800-91002D44420A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E0E3DB2-88C2-4B0A-8BA0-73AA4A21AB44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DBE392A-2F72-4C71-9E88-CF3BCF73FD6A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4B507F0-E12D-4DA3-9A94-05139E3CE9FF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1A54CEF-649F-448A-8D0F-150468533F27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5BAAC10-1099-467F-A860-5DEE8486887E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06CA476-0F2F-4694-ABDE-BC7E92B7C10E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A63F49C-514F-4FFC-986B-C79C98A6866C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AC37E776-8E0C-4AC8-BEB2-92EEBDDC2B15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7DC0E65-A22B-4732-8EBA-24D6B425D667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746125" y="1938338"/>
            <a:ext cx="3740150" cy="4522787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38675" y="1938338"/>
            <a:ext cx="3741738" cy="45227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98DEBAE-24C5-4427-9006-17534C7CC2D5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CC579763-B9CF-45DE-B5CF-C13AC42265BA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ADA44AA-E9AF-401B-B033-6C4CF5494021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A769A05E-7ED9-4F31-990B-2AD6FD0E5B30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C090D7A7-E456-4746-8625-68CDD9093C2C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75D5A31B-865A-4304-89A0-8ADD275C91C6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1BCF32C-3800-4A95-8932-0A4E878CCB41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100000">
              <a:srgbClr val="0000FF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-48113950" y="1463675"/>
            <a:ext cx="57256363" cy="43176825"/>
            <a:chOff x="-30308" y="922"/>
            <a:chExt cx="36067" cy="27198"/>
          </a:xfrm>
        </p:grpSpPr>
        <p:sp>
          <p:nvSpPr>
            <p:cNvPr id="2" name="Freeform 2"/>
            <p:cNvSpPr>
              <a:spLocks noChangeArrowheads="1"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/>
            </a:custGeom>
            <a:gradFill rotWithShape="0">
              <a:gsLst>
                <a:gs pos="0">
                  <a:srgbClr val="172F75"/>
                </a:gs>
                <a:gs pos="100000">
                  <a:srgbClr val="3366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1" name="Arc 3"/>
            <p:cNvSpPr>
              <a:spLocks/>
            </p:cNvSpPr>
            <p:nvPr/>
          </p:nvSpPr>
          <p:spPr bwMode="auto">
            <a:xfrm>
              <a:off x="-30308" y="922"/>
              <a:ext cx="33895" cy="27199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-14771" y="-598"/>
                  </a:moveTo>
                  <a:cubicBezTo>
                    <a:pt x="-19295" y="-2139"/>
                    <a:pt x="-22336" y="-6389"/>
                    <a:pt x="-22336" y="-11168"/>
                  </a:cubicBezTo>
                  <a:cubicBezTo>
                    <a:pt x="-22336" y="-17336"/>
                    <a:pt x="-17336" y="-22336"/>
                    <a:pt x="-11168" y="-22336"/>
                  </a:cubicBezTo>
                  <a:cubicBezTo>
                    <a:pt x="-5001" y="-22336"/>
                    <a:pt x="0" y="-17336"/>
                    <a:pt x="0" y="-11168"/>
                  </a:cubicBezTo>
                  <a:cubicBezTo>
                    <a:pt x="0" y="-10026"/>
                    <a:pt x="-176" y="-8890"/>
                    <a:pt x="-521" y="-7800"/>
                  </a:cubicBezTo>
                </a:path>
                <a:path w="43200" h="43200" stroke="0" extrusionOk="0">
                  <a:moveTo>
                    <a:pt x="-14771" y="-598"/>
                  </a:moveTo>
                  <a:cubicBezTo>
                    <a:pt x="-19295" y="-2139"/>
                    <a:pt x="-22336" y="-6389"/>
                    <a:pt x="-22336" y="-11168"/>
                  </a:cubicBezTo>
                  <a:cubicBezTo>
                    <a:pt x="-22336" y="-17336"/>
                    <a:pt x="-17336" y="-22336"/>
                    <a:pt x="-11168" y="-22336"/>
                  </a:cubicBezTo>
                  <a:cubicBezTo>
                    <a:pt x="-5001" y="-22336"/>
                    <a:pt x="0" y="-17336"/>
                    <a:pt x="0" y="-11168"/>
                  </a:cubicBezTo>
                  <a:cubicBezTo>
                    <a:pt x="0" y="-10026"/>
                    <a:pt x="-176" y="-8890"/>
                    <a:pt x="-521" y="-78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93813" y="469900"/>
            <a:ext cx="7769225" cy="143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215188" y="6442075"/>
            <a:ext cx="1901825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0" rIns="9216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1295400" y="6365875"/>
            <a:ext cx="42640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0" rIns="9216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7199313" y="6148388"/>
            <a:ext cx="1901825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0" rIns="92160" bIns="0" numCol="1" anchor="b" anchorCtr="0" compatLnSpc="1">
            <a:prstTxWarp prst="textNoShape">
              <a:avLst/>
            </a:prstTxWarp>
          </a:bodyPr>
          <a:lstStyle>
            <a:lvl2pPr lvl="1" algn="r">
              <a:buClrTx/>
              <a:buFontTx/>
              <a:buNone/>
              <a:defRPr sz="1400" smtClean="0">
                <a:solidFill>
                  <a:srgbClr val="FFFFFF"/>
                </a:solidFill>
                <a:latin typeface="Times New Roman" pitchFamily="16" charset="0"/>
              </a:defRPr>
            </a:lvl2pPr>
          </a:lstStyle>
          <a:p>
            <a:pPr lvl="1">
              <a:defRPr/>
            </a:pPr>
            <a:fld id="{724F2230-E398-4EEB-9378-B3DF706C9C37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  <p:sp>
        <p:nvSpPr>
          <p:cNvPr id="103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CC6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CC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CC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CC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CC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DejaVu San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CC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DejaVu San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CC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DejaVu San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CC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DejaVu San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CC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08B6D826-D176-4F44-AE7C-EE733A44D0EC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4" r:id="rId2"/>
    <p:sldLayoutId id="2147483723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4" r:id="rId9"/>
    <p:sldLayoutId id="2147483720" r:id="rId10"/>
    <p:sldLayoutId id="2147483721" r:id="rId11"/>
    <p:sldLayoutId id="214748372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upport.epson.r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terralab.ru/printers/15192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571472" y="785794"/>
            <a:ext cx="7997853" cy="1593868"/>
          </a:xfrm>
        </p:spPr>
        <p:txBody>
          <a:bodyPr lIns="92160" tIns="46080" rIns="92160" bIns="46080">
            <a:normAutofit/>
          </a:bodyPr>
          <a:lstStyle/>
          <a:p>
            <a:pPr marL="358775" indent="-357188" fontAlgn="auto">
              <a:spcAft>
                <a:spcPts val="0"/>
              </a:spcAft>
              <a:buSzPct val="4500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/>
            </a:pPr>
            <a:r>
              <a:rPr lang="ru-RU" sz="6000" i="1" dirty="0" smtClean="0">
                <a:solidFill>
                  <a:schemeClr val="bg2">
                    <a:lumMod val="50000"/>
                  </a:schemeClr>
                </a:solidFill>
              </a:rPr>
              <a:t>Цвет в компьютере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194175" y="3959225"/>
            <a:ext cx="3725863" cy="161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8080" rIns="0" bIns="0"/>
          <a:lstStyle/>
          <a:p>
            <a:pPr marL="215900" indent="-214313">
              <a:spcBef>
                <a:spcPts val="800"/>
              </a:spcBef>
              <a:buClrTx/>
              <a:buSzPct val="45000"/>
              <a:buFontTx/>
              <a:buNone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r>
              <a:rPr lang="ru-RU" sz="2200" i="1" dirty="0">
                <a:solidFill>
                  <a:schemeClr val="bg2">
                    <a:lumMod val="50000"/>
                  </a:schemeClr>
                </a:solidFill>
              </a:rPr>
              <a:t>Презентацию выполнила  </a:t>
            </a:r>
          </a:p>
          <a:p>
            <a:pPr marL="215900" indent="-214313">
              <a:spcBef>
                <a:spcPts val="800"/>
              </a:spcBef>
              <a:buClrTx/>
              <a:buSzPct val="45000"/>
              <a:buFontTx/>
              <a:buNone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r>
              <a:rPr lang="ru-RU" sz="2200" i="1" dirty="0">
                <a:solidFill>
                  <a:schemeClr val="bg2">
                    <a:lumMod val="50000"/>
                  </a:schemeClr>
                </a:solidFill>
              </a:rPr>
              <a:t>ученица 5 «А» класса</a:t>
            </a:r>
          </a:p>
          <a:p>
            <a:pPr marL="215900" indent="-214313">
              <a:spcBef>
                <a:spcPts val="800"/>
              </a:spcBef>
              <a:buClrTx/>
              <a:buSzPct val="45000"/>
              <a:buFontTx/>
              <a:buNone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r>
              <a:rPr lang="ru-RU" sz="2200" i="1" dirty="0" smtClean="0">
                <a:solidFill>
                  <a:schemeClr val="bg2">
                    <a:lumMod val="50000"/>
                  </a:schemeClr>
                </a:solidFill>
              </a:rPr>
              <a:t>ОУ Волковской </a:t>
            </a:r>
            <a:r>
              <a:rPr lang="ru-RU" sz="2200" i="1" dirty="0">
                <a:solidFill>
                  <a:schemeClr val="bg2">
                    <a:lumMod val="50000"/>
                  </a:schemeClr>
                </a:solidFill>
              </a:rPr>
              <a:t>МСОШ</a:t>
            </a:r>
          </a:p>
          <a:p>
            <a:pPr marL="215900" indent="-214313">
              <a:spcBef>
                <a:spcPts val="800"/>
              </a:spcBef>
              <a:buClrTx/>
              <a:buSzPct val="45000"/>
              <a:buFontTx/>
              <a:buNone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r>
              <a:rPr lang="ru-RU" sz="2200" i="1" dirty="0">
                <a:solidFill>
                  <a:schemeClr val="bg2">
                    <a:lumMod val="50000"/>
                  </a:schemeClr>
                </a:solidFill>
              </a:rPr>
              <a:t>Мачехина </a:t>
            </a:r>
            <a:r>
              <a:rPr lang="ru-RU" sz="2200" i="1" dirty="0" smtClean="0">
                <a:solidFill>
                  <a:schemeClr val="bg2">
                    <a:lumMod val="50000"/>
                  </a:schemeClr>
                </a:solidFill>
              </a:rPr>
              <a:t>Екатерина</a:t>
            </a:r>
          </a:p>
          <a:p>
            <a:pPr marL="215900" indent="-214313">
              <a:spcBef>
                <a:spcPts val="800"/>
              </a:spcBef>
              <a:buClrTx/>
              <a:buSzPct val="45000"/>
              <a:buFontTx/>
              <a:buNone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r>
              <a:rPr lang="ru-RU" sz="2200" i="1" dirty="0" smtClean="0">
                <a:solidFill>
                  <a:schemeClr val="bg2">
                    <a:lumMod val="50000"/>
                  </a:schemeClr>
                </a:solidFill>
              </a:rPr>
              <a:t>Руководитель: Мачехина Наталья Анатольевна</a:t>
            </a:r>
            <a:endParaRPr lang="ru-RU" sz="2200" i="1" dirty="0">
              <a:solidFill>
                <a:schemeClr val="bg2">
                  <a:lumMod val="50000"/>
                </a:schemeClr>
              </a:solidFill>
            </a:endParaRPr>
          </a:p>
          <a:p>
            <a:pPr marL="215900" indent="-214313">
              <a:spcBef>
                <a:spcPts val="800"/>
              </a:spcBef>
              <a:buClrTx/>
              <a:buSzPct val="45000"/>
              <a:buFontTx/>
              <a:buNone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endParaRPr lang="ru-RU" sz="2200" dirty="0">
              <a:solidFill>
                <a:srgbClr val="333333"/>
              </a:solidFill>
            </a:endParaRPr>
          </a:p>
          <a:p>
            <a:pPr marL="215900" indent="-214313">
              <a:spcBef>
                <a:spcPts val="800"/>
              </a:spcBef>
              <a:buClrTx/>
              <a:buSzPct val="45000"/>
              <a:buFontTx/>
              <a:buNone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</a:pPr>
            <a:endParaRPr lang="ru-RU" sz="2200" dirty="0">
              <a:solidFill>
                <a:srgbClr val="333333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357159" y="441325"/>
            <a:ext cx="8121680" cy="15303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i="1" dirty="0" smtClean="0"/>
              <a:t>Я познакомилась с  цветовыми моделями</a:t>
            </a:r>
            <a:br>
              <a:rPr lang="ru-RU" sz="3600" i="1" dirty="0" smtClean="0"/>
            </a:br>
            <a:r>
              <a:rPr lang="ru-RU" sz="3600" i="1" dirty="0" smtClean="0"/>
              <a:t> RGB и CMYK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071688"/>
            <a:ext cx="3833813" cy="2428875"/>
          </a:xfrm>
        </p:spPr>
        <p:txBody>
          <a:bodyPr>
            <a:normAutofit lnSpcReduction="10000"/>
          </a:bodyPr>
          <a:lstStyle/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600" i="1" dirty="0" smtClean="0"/>
              <a:t>      Цвета в таких светящихся устройствах, как телевизоры и компьютерные мониторы формируются путем смешивания в различных пропорциях трех первичных цветов RGB, но такие средства воспроизведения цвета, как печатные издания и картины работают на поглощении одних длин волн и отражение других</a:t>
            </a:r>
            <a:r>
              <a:rPr lang="ru-RU" i="1" dirty="0" smtClean="0"/>
              <a:t>.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714884"/>
            <a:ext cx="2519363" cy="161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2519363"/>
            <a:ext cx="3509962" cy="2700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00B050"/>
                </a:solidFill>
              </a:rPr>
              <a:t>G</a:t>
            </a:r>
            <a:r>
              <a:rPr lang="en-US" dirty="0" smtClean="0">
                <a:solidFill>
                  <a:srgbClr val="0070C0"/>
                </a:solidFill>
              </a:rPr>
              <a:t>B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151889"/>
            <a:ext cx="3929090" cy="470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000108"/>
            <a:ext cx="1409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214942" y="1000108"/>
            <a:ext cx="151925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428868"/>
            <a:ext cx="2586808" cy="2457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71472" y="500063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Аддитивный синтез цветов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4000496" y="857232"/>
            <a:ext cx="4478342" cy="785818"/>
          </a:xfrm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i="1" dirty="0" smtClean="0">
                <a:solidFill>
                  <a:srgbClr val="E21E4D"/>
                </a:solidFill>
              </a:rPr>
              <a:t>M</a:t>
            </a:r>
            <a:r>
              <a:rPr lang="en-US" i="1" dirty="0" smtClean="0">
                <a:solidFill>
                  <a:srgbClr val="FFFF00"/>
                </a:solidFill>
              </a:rPr>
              <a:t>Y</a:t>
            </a:r>
            <a:r>
              <a:rPr lang="en-US" i="1" dirty="0" smtClean="0">
                <a:solidFill>
                  <a:schemeClr val="tx1"/>
                </a:solidFill>
              </a:rPr>
              <a:t>K</a:t>
            </a:r>
            <a:endParaRPr lang="ru-RU" sz="3200" i="1" dirty="0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54538" y="1619250"/>
            <a:ext cx="3725862" cy="4524375"/>
          </a:xfrm>
        </p:spPr>
        <p:txBody>
          <a:bodyPr>
            <a:normAutofit fontScale="92500" lnSpcReduction="10000"/>
          </a:bodyPr>
          <a:lstStyle/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600" dirty="0" smtClean="0"/>
              <a:t>      </a:t>
            </a:r>
            <a:r>
              <a:rPr lang="ru-RU" sz="1600" i="1" dirty="0" smtClean="0"/>
              <a:t>Краски или красители создают цвет </a:t>
            </a:r>
            <a:r>
              <a:rPr lang="ru-RU" sz="1600" i="1" dirty="0" err="1" smtClean="0"/>
              <a:t>субтрактивным</a:t>
            </a:r>
            <a:r>
              <a:rPr lang="ru-RU" sz="1600" i="1" dirty="0" smtClean="0"/>
              <a:t> методом: когда краситель или пигмент поглощает красный и отражает зеленый и синий свет, мы видим голубой. Когда он поглощает зеленый и отражает синий и красный, мы видим пурпурный. Когда он поглощает синий и отражает красный и зеленый, мы видим желтый. Голубой, пурпурный и желтый являются тремя первичными цветами, используемыми в </a:t>
            </a:r>
            <a:r>
              <a:rPr lang="ru-RU" sz="1600" i="1" dirty="0" err="1" smtClean="0"/>
              <a:t>субтрактивном</a:t>
            </a:r>
            <a:r>
              <a:rPr lang="ru-RU" sz="1600" i="1" dirty="0" smtClean="0"/>
              <a:t> смешении.</a:t>
            </a:r>
          </a:p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1600" i="1" dirty="0" smtClean="0"/>
          </a:p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600" i="1" dirty="0" smtClean="0"/>
              <a:t>       При создании </a:t>
            </a:r>
            <a:r>
              <a:rPr lang="ru-RU" sz="1600" i="1" dirty="0" err="1" smtClean="0"/>
              <a:t>субтрактивных</a:t>
            </a:r>
            <a:r>
              <a:rPr lang="ru-RU" sz="1600" i="1" dirty="0" smtClean="0"/>
              <a:t> цветов часто добавляют черный цвет, поэтому получается четырехцветная модель, называемая CMYK.</a:t>
            </a:r>
          </a:p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1600" dirty="0" smtClean="0"/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71547"/>
            <a:ext cx="3366091" cy="28575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2" name="Picture 6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500570"/>
            <a:ext cx="2225084" cy="171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928662" y="628652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Провела эксперимент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400050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Субтрактивный</a:t>
            </a:r>
            <a:r>
              <a:rPr lang="ru-RU" dirty="0" smtClean="0">
                <a:solidFill>
                  <a:schemeClr val="tx1"/>
                </a:solidFill>
              </a:rPr>
              <a:t>  синтез цветов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7" y="428604"/>
            <a:ext cx="8048654" cy="1347809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800" dirty="0" smtClean="0"/>
              <a:t>Изображение на </a:t>
            </a:r>
            <a:r>
              <a:rPr lang="ru-RU" sz="4800" dirty="0" smtClean="0"/>
              <a:t>бумаге </a:t>
            </a:r>
            <a:r>
              <a:rPr lang="en-US" sz="4800" dirty="0" smtClean="0"/>
              <a:t>CMIK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 smtClean="0"/>
              <a:t>Если мы видим на бумаге изображение цвета, например, синего, это означает, что:</a:t>
            </a:r>
          </a:p>
          <a:p>
            <a:r>
              <a:rPr lang="ru-RU" sz="2000" dirty="0" smtClean="0"/>
              <a:t>Либо из трех составляющих белого цвета, которым освещается лист бумаги, осталась только одна – синяя</a:t>
            </a:r>
          </a:p>
          <a:p>
            <a:r>
              <a:rPr lang="ru-RU" sz="2000" dirty="0" smtClean="0"/>
              <a:t>Либо краска, нанесенная на лист бумаги, отразила только синюю составляющую</a:t>
            </a:r>
            <a:endParaRPr lang="ru-RU" sz="2000" dirty="0"/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4253968" cy="2466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556579"/>
            <a:ext cx="4214842" cy="2301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635000"/>
            <a:ext cx="7807325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i="1" dirty="0" smtClean="0"/>
              <a:t>Проанализировала работу принтера </a:t>
            </a:r>
          </a:p>
        </p:txBody>
      </p:sp>
      <p:sp>
        <p:nvSpPr>
          <p:cNvPr id="15363" name="Rectangle 3"/>
          <p:cNvSpPr>
            <a:spLocks noGrp="1" noChangeArrowheads="1" noTextEdit="1"/>
          </p:cNvSpPr>
          <p:nvPr>
            <p:ph type="clipArt" sz="half" idx="1"/>
          </p:nvPr>
        </p:nvSpPr>
        <p:spPr>
          <a:xfrm>
            <a:off x="746125" y="1938338"/>
            <a:ext cx="3725863" cy="4524375"/>
          </a:xfrm>
        </p:spPr>
      </p:sp>
      <p:sp>
        <p:nvSpPr>
          <p:cNvPr id="1536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657725" y="1938338"/>
            <a:ext cx="3725863" cy="4524375"/>
          </a:xfrm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/>
              <a:t>   </a:t>
            </a:r>
            <a:r>
              <a:rPr lang="ru-RU" sz="1600" i="1" dirty="0" smtClean="0"/>
              <a:t>Чернила </a:t>
            </a:r>
            <a:r>
              <a:rPr lang="ru-RU" sz="1600" i="1" dirty="0" err="1" smtClean="0"/>
              <a:t>триадных</a:t>
            </a:r>
            <a:r>
              <a:rPr lang="ru-RU" sz="1600" i="1" dirty="0" smtClean="0"/>
              <a:t> цветов являются полупрозрачными, поэтому точка, напечатанная голубым полутоном, поверх точки, напечатанной желтым полутоном, будет выглядеть зеленой. Сильно расцвеченные области имеют много точек, а слабо расцвеченные области имеют мало точек. Этот способ позволяет воспроизводить различные градации.</a:t>
            </a: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600" dirty="0" smtClean="0"/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8" y="1979613"/>
            <a:ext cx="3203575" cy="1979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140200"/>
            <a:ext cx="3060700" cy="1944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5258707"/>
            <a:ext cx="2928958" cy="1599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635000"/>
            <a:ext cx="7807325" cy="865174"/>
          </a:xfrm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i="1" dirty="0" smtClean="0"/>
              <a:t> Изучила диаграмму цветового охвата различных устройств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214678" y="1643050"/>
            <a:ext cx="4964112" cy="2519363"/>
          </a:xfrm>
        </p:spPr>
        <p:txBody>
          <a:bodyPr>
            <a:normAutofit fontScale="92500" lnSpcReduction="10000"/>
          </a:bodyPr>
          <a:lstStyle/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i="1" dirty="0" smtClean="0"/>
              <a:t>(диаграмма цветности CIE)</a:t>
            </a:r>
          </a:p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i="1" dirty="0" smtClean="0"/>
              <a:t>A: Цветовое пространство человеческого глаза</a:t>
            </a:r>
          </a:p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i="1" dirty="0" smtClean="0"/>
              <a:t>B: Цветовое пространство цветной пленки</a:t>
            </a:r>
          </a:p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i="1" dirty="0" smtClean="0"/>
              <a:t>C: Цветовое пространство компьютерного дисплея</a:t>
            </a:r>
          </a:p>
          <a:p>
            <a:pPr marL="274320" indent="-341313" fontAlgn="auto">
              <a:spcAft>
                <a:spcPts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i="1" dirty="0" smtClean="0"/>
              <a:t>D: Цветовое пространство печати </a:t>
            </a:r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619250"/>
            <a:ext cx="2519363" cy="2700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642910" y="4429132"/>
            <a:ext cx="7019925" cy="1827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i="1" dirty="0">
                <a:solidFill>
                  <a:srgbClr val="000000"/>
                </a:solidFill>
              </a:rPr>
              <a:t>CMY имеет самый узкий диапазон воспроизведения. Цвета RGB, прекрасно выглядевшие на экране компьютера, при преобразовании в CMY (или CMYK) для вывода на печать иногда становятся туманными. Это происходит из-за того, что изображение на экране содержит цвета, которые невозможно воспроизвести в CMYK. 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285721" y="635000"/>
            <a:ext cx="8193118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/>
              <a:t>Сравнение качества печати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746125" y="1938338"/>
            <a:ext cx="3725863" cy="1122362"/>
          </a:xfrm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i="1" dirty="0" smtClean="0"/>
              <a:t>     Пример печати на бумаге фотографического качества</a:t>
            </a: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600" i="1" dirty="0" smtClean="0"/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9863" y="2755900"/>
            <a:ext cx="2160587" cy="1563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0313" y="2700338"/>
            <a:ext cx="2160587" cy="161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4554538" y="1800225"/>
            <a:ext cx="3725862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8080" rIns="0" bIns="0"/>
          <a:lstStyle/>
          <a:p>
            <a:pPr marL="342900" indent="-341313">
              <a:lnSpc>
                <a:spcPct val="93000"/>
              </a:lnSpc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333333"/>
                </a:solidFill>
              </a:rPr>
              <a:t>  </a:t>
            </a:r>
            <a:r>
              <a:rPr lang="ru-RU" sz="2400" i="1" dirty="0">
                <a:solidFill>
                  <a:srgbClr val="333333"/>
                </a:solidFill>
              </a:rPr>
              <a:t> </a:t>
            </a:r>
            <a:r>
              <a:rPr lang="ru-RU" i="1" dirty="0">
                <a:solidFill>
                  <a:srgbClr val="333333"/>
                </a:solidFill>
              </a:rPr>
              <a:t>Пример на обычной бумаге </a:t>
            </a:r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900113" y="4500563"/>
            <a:ext cx="7559675" cy="178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>
                <a:solidFill>
                  <a:srgbClr val="000000"/>
                </a:solidFill>
              </a:rPr>
              <a:t>Для получения различных эффектов экспериментировали с носителями, имеющими разные цвета, разную пористость и разные степени гладкости. Н</a:t>
            </a:r>
            <a:r>
              <a:rPr lang="ru-RU" i="1" dirty="0" smtClean="0">
                <a:solidFill>
                  <a:srgbClr val="000000"/>
                </a:solidFill>
              </a:rPr>
              <a:t>екоторые </a:t>
            </a:r>
            <a:r>
              <a:rPr lang="ru-RU" i="1" dirty="0">
                <a:solidFill>
                  <a:srgbClr val="000000"/>
                </a:solidFill>
              </a:rPr>
              <a:t>типы высококачественной белой бумаги, гладкой или глянцевой, позволяют получать такие же отпечатки, как и при использовании фотобумаги</a:t>
            </a:r>
            <a:r>
              <a:rPr lang="ru-RU" dirty="0">
                <a:solidFill>
                  <a:srgbClr val="FFFFFF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080375" cy="1143000"/>
          </a:xfrm>
        </p:spPr>
        <p:txBody>
          <a:bodyPr lIns="92160" tIns="46080" rIns="92160" bIns="46080"/>
          <a:lstStyle/>
          <a:p>
            <a:pPr marL="358775" indent="-357188">
              <a:buSzPct val="4500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</a:pPr>
            <a:r>
              <a:rPr lang="ru-RU" sz="3600" i="1" smtClean="0"/>
              <a:t>Вывод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idx="1"/>
          </p:nvPr>
        </p:nvSpPr>
        <p:spPr>
          <a:xfrm>
            <a:off x="687388" y="1260475"/>
            <a:ext cx="7772400" cy="4176713"/>
          </a:xfrm>
        </p:spPr>
        <p:txBody>
          <a:bodyPr lIns="182520" tIns="46080" rIns="182520" bIns="46080"/>
          <a:lstStyle/>
          <a:p>
            <a:pPr marL="501650" indent="-430213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1650" algn="l"/>
                <a:tab pos="606425" algn="l"/>
                <a:tab pos="1055688" algn="l"/>
                <a:tab pos="1504950" algn="l"/>
                <a:tab pos="1954213" algn="l"/>
                <a:tab pos="2403475" algn="l"/>
                <a:tab pos="2852738" algn="l"/>
                <a:tab pos="3302000" algn="l"/>
                <a:tab pos="3751263" algn="l"/>
                <a:tab pos="4200525" algn="l"/>
                <a:tab pos="4649788" algn="l"/>
                <a:tab pos="5099050" algn="l"/>
                <a:tab pos="5548313" algn="l"/>
                <a:tab pos="5997575" algn="l"/>
                <a:tab pos="6446838" algn="l"/>
                <a:tab pos="6896100" algn="l"/>
                <a:tab pos="7345363" algn="l"/>
                <a:tab pos="7794625" algn="l"/>
                <a:tab pos="8243888" algn="l"/>
                <a:tab pos="8693150" algn="l"/>
                <a:tab pos="9142413" algn="l"/>
              </a:tabLst>
            </a:pPr>
            <a:r>
              <a:rPr lang="ru-RU" sz="2800" i="1" dirty="0" smtClean="0">
                <a:solidFill>
                  <a:srgbClr val="C5000B"/>
                </a:solidFill>
              </a:rPr>
              <a:t>Наша гипотеза подтвердилась — образование нового цвета происходит путем последовательного наложения основных (первичных) цветов, или, другими словами их </a:t>
            </a:r>
            <a:r>
              <a:rPr lang="ru-RU" sz="2800" i="1" dirty="0" err="1" smtClean="0">
                <a:solidFill>
                  <a:srgbClr val="C5000B"/>
                </a:solidFill>
              </a:rPr>
              <a:t>субтрактивного</a:t>
            </a:r>
            <a:r>
              <a:rPr lang="ru-RU" sz="2800" i="1" dirty="0" smtClean="0">
                <a:solidFill>
                  <a:srgbClr val="C5000B"/>
                </a:solidFill>
              </a:rPr>
              <a:t> смешения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588963"/>
            <a:ext cx="7807325" cy="1236662"/>
          </a:xfrm>
        </p:spPr>
        <p:txBody>
          <a:bodyPr lIns="92160" tIns="46080" rIns="92160" bIns="46080"/>
          <a:lstStyle/>
          <a:p>
            <a:pPr marL="358775" indent="-357188">
              <a:buSzPct val="4500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</a:pPr>
            <a:r>
              <a:rPr lang="ru-RU" i="1" dirty="0" smtClean="0"/>
              <a:t>Используемая литература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idx="1"/>
          </p:nvPr>
        </p:nvSpPr>
        <p:spPr>
          <a:xfrm>
            <a:off x="1439863" y="2071678"/>
            <a:ext cx="6480175" cy="4048135"/>
          </a:xfrm>
        </p:spPr>
        <p:txBody>
          <a:bodyPr lIns="182520" tIns="46080" rIns="182520" bIns="46080"/>
          <a:lstStyle/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Энциклопедия: цвет и свет</a:t>
            </a:r>
          </a:p>
          <a:p>
            <a:pPr indent="-341313">
              <a:buClr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Роман Виктории Финли «Земля. Тайная история красок»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 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  <a:hlinkClick r:id="rId3"/>
              </a:rPr>
              <a:t>http://support.epson.ru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indent="-341313">
              <a:buClr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  <a:hlinkClick r:id="rId4"/>
              </a:rPr>
              <a:t>http://www.terralab.ru/printers/15192/</a:t>
            </a: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dirty="0" smtClean="0">
              <a:solidFill>
                <a:srgbClr val="993366"/>
              </a:solidFill>
            </a:endParaRP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dirty="0" smtClean="0">
              <a:solidFill>
                <a:srgbClr val="993366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295654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Благодарю за внимание</a:t>
            </a:r>
            <a:b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D:\картинки\Clipart 50000\Природа\Радуга\000414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629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6448412" cy="30820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i="1" dirty="0" smtClean="0">
                <a:solidFill>
                  <a:srgbClr val="38483E"/>
                </a:solidFill>
              </a:rPr>
              <a:t>Отражение в зеркале, радуга в небе </a:t>
            </a:r>
            <a:br>
              <a:rPr lang="ru-RU" sz="2200" i="1" dirty="0" smtClean="0">
                <a:solidFill>
                  <a:srgbClr val="38483E"/>
                </a:solidFill>
              </a:rPr>
            </a:br>
            <a:r>
              <a:rPr lang="ru-RU" sz="2200" i="1" dirty="0" smtClean="0">
                <a:solidFill>
                  <a:srgbClr val="38483E"/>
                </a:solidFill>
              </a:rPr>
              <a:t>картина – всё это производит впечатление на</a:t>
            </a:r>
            <a:br>
              <a:rPr lang="ru-RU" sz="2200" i="1" dirty="0" smtClean="0">
                <a:solidFill>
                  <a:srgbClr val="38483E"/>
                </a:solidFill>
              </a:rPr>
            </a:br>
            <a:r>
              <a:rPr lang="ru-RU" sz="2200" i="1" dirty="0" smtClean="0">
                <a:solidFill>
                  <a:srgbClr val="38483E"/>
                </a:solidFill>
              </a:rPr>
              <a:t>наше сознание, но отличается от того,</a:t>
            </a:r>
            <a:br>
              <a:rPr lang="ru-RU" sz="2200" i="1" dirty="0" smtClean="0">
                <a:solidFill>
                  <a:srgbClr val="38483E"/>
                </a:solidFill>
              </a:rPr>
            </a:br>
            <a:r>
              <a:rPr lang="ru-RU" sz="2200" i="1" dirty="0" smtClean="0">
                <a:solidFill>
                  <a:srgbClr val="38483E"/>
                </a:solidFill>
              </a:rPr>
              <a:t>чем кажется.</a:t>
            </a:r>
            <a:br>
              <a:rPr lang="ru-RU" sz="2200" i="1" dirty="0" smtClean="0">
                <a:solidFill>
                  <a:srgbClr val="38483E"/>
                </a:solidFill>
              </a:rPr>
            </a:br>
            <a:r>
              <a:rPr lang="ru-RU" sz="2200" i="1" dirty="0" smtClean="0">
                <a:solidFill>
                  <a:srgbClr val="38483E"/>
                </a:solidFill>
              </a:rPr>
              <a:t> Всмотрись внимательнее в мир</a:t>
            </a:r>
            <a:br>
              <a:rPr lang="ru-RU" sz="2200" i="1" dirty="0" smtClean="0">
                <a:solidFill>
                  <a:srgbClr val="38483E"/>
                </a:solidFill>
              </a:rPr>
            </a:br>
            <a:r>
              <a:rPr lang="ru-RU" sz="2200" i="1" dirty="0" smtClean="0">
                <a:solidFill>
                  <a:srgbClr val="38483E"/>
                </a:solidFill>
              </a:rPr>
              <a:t> и увидите иллюзию, мечту.</a:t>
            </a:r>
            <a:r>
              <a:rPr lang="ru-RU" sz="5400" i="1" dirty="0" smtClean="0">
                <a:solidFill>
                  <a:srgbClr val="38483E"/>
                </a:solidFill>
              </a:rPr>
              <a:t/>
            </a:r>
            <a:br>
              <a:rPr lang="ru-RU" sz="5400" i="1" dirty="0" smtClean="0">
                <a:solidFill>
                  <a:srgbClr val="38483E"/>
                </a:solidFill>
              </a:rPr>
            </a:br>
            <a:endParaRPr lang="ru-RU" i="1" dirty="0">
              <a:solidFill>
                <a:srgbClr val="3848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D:\картинки\Clipart 50000\Космос\000188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71546"/>
            <a:ext cx="7914293" cy="4781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00364" y="3786190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Видимый свет</a:t>
            </a:r>
            <a:endParaRPr lang="ru-RU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1046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Если мы видим излучение со всеми длинами  волн, то наш мозг воспринимает это как «белый», а когда какие-то волны отсутствуют, мы видим цвет.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143248"/>
            <a:ext cx="6357950" cy="326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900113" y="3960813"/>
            <a:ext cx="7019925" cy="1611327"/>
          </a:xfrm>
        </p:spPr>
        <p:txBody>
          <a:bodyPr lIns="92160" tIns="46080" rIns="92160" bIns="46080"/>
          <a:lstStyle/>
          <a:p>
            <a:pPr marL="358775" indent="-357188">
              <a:buSzPct val="4500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</a:pPr>
            <a:r>
              <a:rPr lang="ru-RU" sz="2400" i="1" dirty="0" smtClean="0"/>
              <a:t>.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idx="1"/>
          </p:nvPr>
        </p:nvSpPr>
        <p:spPr>
          <a:xfrm>
            <a:off x="539750" y="1000108"/>
            <a:ext cx="7920038" cy="2786082"/>
          </a:xfrm>
        </p:spPr>
        <p:txBody>
          <a:bodyPr lIns="182520" tIns="46080" rIns="182520" bIns="46080"/>
          <a:lstStyle/>
          <a:p>
            <a:pPr indent="-339725" algn="ctr">
              <a:spcBef>
                <a:spcPts val="800"/>
              </a:spcBef>
              <a:buClrTx/>
              <a:buSzPct val="75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/>
              <a:t>Всем хорошо известно два факта:</a:t>
            </a:r>
          </a:p>
          <a:p>
            <a:pPr indent="-339725">
              <a:spcBef>
                <a:spcPts val="8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/>
              <a:t> Палитра принтера ограничена 4 цветами: чёрным, жёлтым, пурпурным и  голубым;</a:t>
            </a:r>
          </a:p>
          <a:p>
            <a:pPr indent="-339725">
              <a:spcBef>
                <a:spcPts val="8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/>
              <a:t> На распечатанной картинке мы можем различать великое множество  цветов, оттенков.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4429132"/>
            <a:ext cx="84629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</a:rPr>
              <a:t>Вопрос:</a:t>
            </a:r>
          </a:p>
          <a:p>
            <a:r>
              <a:rPr lang="ru-RU" sz="3200" i="1" dirty="0" smtClean="0">
                <a:solidFill>
                  <a:schemeClr val="tx1"/>
                </a:solidFill>
              </a:rPr>
              <a:t>Как скудная палитра принтера обеспечивает богатое цветовое решение распечатанной картинки? </a:t>
            </a:r>
            <a:endParaRPr lang="ru-RU" sz="32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i="1" dirty="0" smtClean="0"/>
              <a:t>Цель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Выявить, чем обусловлено образование новых дополнительных цветов и оттенков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642910" y="571480"/>
            <a:ext cx="8080375" cy="1143000"/>
          </a:xfrm>
        </p:spPr>
        <p:txBody>
          <a:bodyPr lIns="92160" tIns="46080" rIns="92160" bIns="46080"/>
          <a:lstStyle/>
          <a:p>
            <a:pPr marL="358775" indent="-357188">
              <a:buSzPct val="4500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Задачи: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idx="1"/>
          </p:nvPr>
        </p:nvSpPr>
        <p:spPr>
          <a:xfrm>
            <a:off x="682625" y="1981200"/>
            <a:ext cx="7772400" cy="4114800"/>
          </a:xfrm>
        </p:spPr>
        <p:txBody>
          <a:bodyPr lIns="182520" tIns="46080" rIns="182520" bIns="46080"/>
          <a:lstStyle/>
          <a:p>
            <a:pPr marL="501650" indent="-430213">
              <a:spcBef>
                <a:spcPts val="8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1650" algn="l"/>
                <a:tab pos="606425" algn="l"/>
                <a:tab pos="1055688" algn="l"/>
                <a:tab pos="1504950" algn="l"/>
                <a:tab pos="1954213" algn="l"/>
                <a:tab pos="2403475" algn="l"/>
                <a:tab pos="2852738" algn="l"/>
                <a:tab pos="3302000" algn="l"/>
                <a:tab pos="3751263" algn="l"/>
                <a:tab pos="4200525" algn="l"/>
                <a:tab pos="4649788" algn="l"/>
                <a:tab pos="5099050" algn="l"/>
                <a:tab pos="5548313" algn="l"/>
                <a:tab pos="5997575" algn="l"/>
                <a:tab pos="6446838" algn="l"/>
                <a:tab pos="6896100" algn="l"/>
                <a:tab pos="7345363" algn="l"/>
                <a:tab pos="7794625" algn="l"/>
                <a:tab pos="8243888" algn="l"/>
                <a:tab pos="8693150" algn="l"/>
                <a:tab pos="9142413" algn="l"/>
              </a:tabLst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Определить, как при печати создаются цвета;</a:t>
            </a:r>
          </a:p>
          <a:p>
            <a:pPr marL="501650" indent="-430213">
              <a:spcBef>
                <a:spcPts val="8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1650" algn="l"/>
                <a:tab pos="606425" algn="l"/>
                <a:tab pos="1055688" algn="l"/>
                <a:tab pos="1504950" algn="l"/>
                <a:tab pos="1954213" algn="l"/>
                <a:tab pos="2403475" algn="l"/>
                <a:tab pos="2852738" algn="l"/>
                <a:tab pos="3302000" algn="l"/>
                <a:tab pos="3751263" algn="l"/>
                <a:tab pos="4200525" algn="l"/>
                <a:tab pos="4649788" algn="l"/>
                <a:tab pos="5099050" algn="l"/>
                <a:tab pos="5548313" algn="l"/>
                <a:tab pos="5997575" algn="l"/>
                <a:tab pos="6446838" algn="l"/>
                <a:tab pos="6896100" algn="l"/>
                <a:tab pos="7345363" algn="l"/>
                <a:tab pos="7794625" algn="l"/>
                <a:tab pos="8243888" algn="l"/>
                <a:tab pos="8693150" algn="l"/>
                <a:tab pos="9142413" algn="l"/>
              </a:tabLst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Выяснить, как выполняется соответствие цвета на распечатке и на мониторе;</a:t>
            </a:r>
          </a:p>
          <a:p>
            <a:pPr marL="501650" indent="-430213">
              <a:spcBef>
                <a:spcPts val="8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1650" algn="l"/>
                <a:tab pos="606425" algn="l"/>
                <a:tab pos="1055688" algn="l"/>
                <a:tab pos="1504950" algn="l"/>
                <a:tab pos="1954213" algn="l"/>
                <a:tab pos="2403475" algn="l"/>
                <a:tab pos="2852738" algn="l"/>
                <a:tab pos="3302000" algn="l"/>
                <a:tab pos="3751263" algn="l"/>
                <a:tab pos="4200525" algn="l"/>
                <a:tab pos="4649788" algn="l"/>
                <a:tab pos="5099050" algn="l"/>
                <a:tab pos="5548313" algn="l"/>
                <a:tab pos="5997575" algn="l"/>
                <a:tab pos="6446838" algn="l"/>
                <a:tab pos="6896100" algn="l"/>
                <a:tab pos="7345363" algn="l"/>
                <a:tab pos="7794625" algn="l"/>
                <a:tab pos="8243888" algn="l"/>
                <a:tab pos="8693150" algn="l"/>
                <a:tab pos="9142413" algn="l"/>
              </a:tabLst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Дать характеристику качеству цвета при различных условиях печати.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642910" y="642918"/>
            <a:ext cx="8080375" cy="1143000"/>
          </a:xfrm>
        </p:spPr>
        <p:txBody>
          <a:bodyPr lIns="92160" tIns="46080" rIns="92160" bIns="46080"/>
          <a:lstStyle/>
          <a:p>
            <a:pPr marL="358775" indent="-357188">
              <a:buSzPct val="4500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</a:pPr>
            <a:r>
              <a:rPr lang="ru-RU" i="1" dirty="0" smtClean="0"/>
              <a:t>Гипотеза исследования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idx="1"/>
          </p:nvPr>
        </p:nvSpPr>
        <p:spPr>
          <a:xfrm>
            <a:off x="682625" y="1981200"/>
            <a:ext cx="7772400" cy="4114800"/>
          </a:xfrm>
        </p:spPr>
        <p:txBody>
          <a:bodyPr lIns="182520" tIns="46080" rIns="182520" bIns="46080"/>
          <a:lstStyle/>
          <a:p>
            <a:pPr marL="501650" indent="-430213">
              <a:spcBef>
                <a:spcPts val="8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1650" algn="l"/>
                <a:tab pos="606425" algn="l"/>
                <a:tab pos="1055688" algn="l"/>
                <a:tab pos="1504950" algn="l"/>
                <a:tab pos="1954213" algn="l"/>
                <a:tab pos="2403475" algn="l"/>
                <a:tab pos="2852738" algn="l"/>
                <a:tab pos="3302000" algn="l"/>
                <a:tab pos="3751263" algn="l"/>
                <a:tab pos="4200525" algn="l"/>
                <a:tab pos="4649788" algn="l"/>
                <a:tab pos="5099050" algn="l"/>
                <a:tab pos="5548313" algn="l"/>
                <a:tab pos="5997575" algn="l"/>
                <a:tab pos="6446838" algn="l"/>
                <a:tab pos="6896100" algn="l"/>
                <a:tab pos="7345363" algn="l"/>
                <a:tab pos="7794625" algn="l"/>
                <a:tab pos="8243888" algn="l"/>
                <a:tab pos="8693150" algn="l"/>
                <a:tab pos="9142413" algn="l"/>
              </a:tabLst>
            </a:pPr>
            <a:r>
              <a:rPr lang="ru-RU" i="1" dirty="0" smtClean="0"/>
              <a:t>Образование нового цвета происходит путём смешения имеющихся цветов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571472" y="500042"/>
            <a:ext cx="8080375" cy="1311275"/>
          </a:xfrm>
        </p:spPr>
        <p:txBody>
          <a:bodyPr lIns="92160" tIns="46080" rIns="92160" bIns="46080">
            <a:normAutofit fontScale="90000"/>
          </a:bodyPr>
          <a:lstStyle/>
          <a:p>
            <a:pPr marL="358775" indent="-357188" fontAlgn="auto">
              <a:spcAft>
                <a:spcPts val="0"/>
              </a:spcAft>
              <a:buSzPct val="4500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/>
            </a:pPr>
            <a:r>
              <a:rPr lang="ru-RU" i="1" dirty="0" smtClean="0"/>
              <a:t>Использованные </a:t>
            </a:r>
            <a:br>
              <a:rPr lang="ru-RU" i="1" dirty="0" smtClean="0"/>
            </a:br>
            <a:r>
              <a:rPr lang="ru-RU" i="1" dirty="0" smtClean="0"/>
              <a:t>методы исследования: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idx="1"/>
          </p:nvPr>
        </p:nvSpPr>
        <p:spPr>
          <a:xfrm>
            <a:off x="755650" y="2781300"/>
            <a:ext cx="7772400" cy="2887663"/>
          </a:xfrm>
        </p:spPr>
        <p:txBody>
          <a:bodyPr lIns="182520" tIns="46080" rIns="182520" bIns="46080"/>
          <a:lstStyle/>
          <a:p>
            <a:pPr marL="501650" indent="-430213">
              <a:spcBef>
                <a:spcPts val="800"/>
              </a:spcBef>
              <a:buClr>
                <a:srgbClr val="99284C"/>
              </a:buClr>
              <a:buSzPct val="75000"/>
              <a:buFont typeface="Wingdings" charset="2"/>
              <a:buNone/>
              <a:tabLst>
                <a:tab pos="501650" algn="l"/>
                <a:tab pos="606425" algn="l"/>
                <a:tab pos="1055688" algn="l"/>
                <a:tab pos="1504950" algn="l"/>
                <a:tab pos="1954213" algn="l"/>
                <a:tab pos="2403475" algn="l"/>
                <a:tab pos="2852738" algn="l"/>
                <a:tab pos="3302000" algn="l"/>
                <a:tab pos="3751263" algn="l"/>
                <a:tab pos="4200525" algn="l"/>
                <a:tab pos="4649788" algn="l"/>
                <a:tab pos="5099050" algn="l"/>
                <a:tab pos="5548313" algn="l"/>
                <a:tab pos="5997575" algn="l"/>
                <a:tab pos="6446838" algn="l"/>
                <a:tab pos="6896100" algn="l"/>
                <a:tab pos="7345363" algn="l"/>
                <a:tab pos="7794625" algn="l"/>
                <a:tab pos="8243888" algn="l"/>
                <a:tab pos="8693150" algn="l"/>
                <a:tab pos="9142413" algn="l"/>
              </a:tabLst>
            </a:pPr>
            <a:endParaRPr lang="ru-RU" dirty="0" smtClean="0"/>
          </a:p>
          <a:p>
            <a:pPr marL="501650" indent="-430213">
              <a:spcBef>
                <a:spcPts val="8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1650" algn="l"/>
                <a:tab pos="606425" algn="l"/>
                <a:tab pos="1055688" algn="l"/>
                <a:tab pos="1504950" algn="l"/>
                <a:tab pos="1954213" algn="l"/>
                <a:tab pos="2403475" algn="l"/>
                <a:tab pos="2852738" algn="l"/>
                <a:tab pos="3302000" algn="l"/>
                <a:tab pos="3751263" algn="l"/>
                <a:tab pos="4200525" algn="l"/>
                <a:tab pos="4649788" algn="l"/>
                <a:tab pos="5099050" algn="l"/>
                <a:tab pos="5548313" algn="l"/>
                <a:tab pos="5997575" algn="l"/>
                <a:tab pos="6446838" algn="l"/>
                <a:tab pos="6896100" algn="l"/>
                <a:tab pos="7345363" algn="l"/>
                <a:tab pos="7794625" algn="l"/>
                <a:tab pos="8243888" algn="l"/>
                <a:tab pos="8693150" algn="l"/>
                <a:tab pos="9142413" algn="l"/>
              </a:tabLst>
            </a:pPr>
            <a:r>
              <a:rPr lang="ru-RU" i="1" dirty="0" smtClean="0"/>
              <a:t>Аналитический</a:t>
            </a:r>
          </a:p>
          <a:p>
            <a:pPr marL="501650" indent="-430213">
              <a:spcBef>
                <a:spcPts val="8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1650" algn="l"/>
                <a:tab pos="606425" algn="l"/>
                <a:tab pos="1055688" algn="l"/>
                <a:tab pos="1504950" algn="l"/>
                <a:tab pos="1954213" algn="l"/>
                <a:tab pos="2403475" algn="l"/>
                <a:tab pos="2852738" algn="l"/>
                <a:tab pos="3302000" algn="l"/>
                <a:tab pos="3751263" algn="l"/>
                <a:tab pos="4200525" algn="l"/>
                <a:tab pos="4649788" algn="l"/>
                <a:tab pos="5099050" algn="l"/>
                <a:tab pos="5548313" algn="l"/>
                <a:tab pos="5997575" algn="l"/>
                <a:tab pos="6446838" algn="l"/>
                <a:tab pos="6896100" algn="l"/>
                <a:tab pos="7345363" algn="l"/>
                <a:tab pos="7794625" algn="l"/>
                <a:tab pos="8243888" algn="l"/>
                <a:tab pos="8693150" algn="l"/>
                <a:tab pos="9142413" algn="l"/>
              </a:tabLst>
            </a:pPr>
            <a:r>
              <a:rPr lang="ru-RU" i="1" dirty="0" smtClean="0"/>
              <a:t>Сравнительный</a:t>
            </a:r>
          </a:p>
          <a:p>
            <a:pPr marL="501650" indent="-430213">
              <a:spcBef>
                <a:spcPts val="800"/>
              </a:spcBef>
              <a:buClrTx/>
              <a:buSzPct val="75000"/>
              <a:buFontTx/>
              <a:buNone/>
              <a:tabLst>
                <a:tab pos="501650" algn="l"/>
                <a:tab pos="606425" algn="l"/>
                <a:tab pos="1055688" algn="l"/>
                <a:tab pos="1504950" algn="l"/>
                <a:tab pos="1954213" algn="l"/>
                <a:tab pos="2403475" algn="l"/>
                <a:tab pos="2852738" algn="l"/>
                <a:tab pos="3302000" algn="l"/>
                <a:tab pos="3751263" algn="l"/>
                <a:tab pos="4200525" algn="l"/>
                <a:tab pos="4649788" algn="l"/>
                <a:tab pos="5099050" algn="l"/>
                <a:tab pos="5548313" algn="l"/>
                <a:tab pos="5997575" algn="l"/>
                <a:tab pos="6446838" algn="l"/>
                <a:tab pos="6896100" algn="l"/>
                <a:tab pos="7345363" algn="l"/>
                <a:tab pos="7794625" algn="l"/>
                <a:tab pos="8243888" algn="l"/>
                <a:tab pos="8693150" algn="l"/>
                <a:tab pos="9142413" algn="l"/>
              </a:tabLst>
            </a:pPr>
            <a:endParaRPr lang="ru-RU" i="1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DejaVu Sans"/>
      </a:majorFont>
      <a:minorFont>
        <a:latin typeface="Times New Roman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2171</TotalTime>
  <Words>596</Words>
  <PresentationFormat>Экран (4:3)</PresentationFormat>
  <Paragraphs>62</Paragraphs>
  <Slides>19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1_Тема Office</vt:lpstr>
      <vt:lpstr>Поток</vt:lpstr>
      <vt:lpstr>Цвет в компьютере</vt:lpstr>
      <vt:lpstr>           Отражение в зеркале, радуга в небе  картина – всё это производит впечатление на наше сознание, но отличается от того, чем кажется.  Всмотрись внимательнее в мир  и увидите иллюзию, мечту. </vt:lpstr>
      <vt:lpstr>Слайд 3</vt:lpstr>
      <vt:lpstr>Если мы видим излучение со всеми длинами  волн, то наш мозг воспринимает это как «белый», а когда какие-то волны отсутствуют, мы видим цвет.</vt:lpstr>
      <vt:lpstr>.</vt:lpstr>
      <vt:lpstr>Цель работы:</vt:lpstr>
      <vt:lpstr>Задачи:</vt:lpstr>
      <vt:lpstr>Гипотеза исследования</vt:lpstr>
      <vt:lpstr>Использованные  методы исследования:</vt:lpstr>
      <vt:lpstr>Я познакомилась с  цветовыми моделями  RGB и CMYK</vt:lpstr>
      <vt:lpstr>RGB</vt:lpstr>
      <vt:lpstr>                CMYK</vt:lpstr>
      <vt:lpstr> Изображение на бумаге CMIK</vt:lpstr>
      <vt:lpstr>Проанализировала работу принтера </vt:lpstr>
      <vt:lpstr> Изучила диаграмму цветового охвата различных устройств</vt:lpstr>
      <vt:lpstr>Сравнение качества печати</vt:lpstr>
      <vt:lpstr>Вывод</vt:lpstr>
      <vt:lpstr>Используемая литература</vt:lpstr>
      <vt:lpstr>Благодарю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Можно ли развиваться без ресурсов?</dc:title>
  <dc:creator>user</dc:creator>
  <cp:lastModifiedBy>Наталья</cp:lastModifiedBy>
  <cp:revision>53</cp:revision>
  <cp:lastPrinted>1601-01-01T00:00:00Z</cp:lastPrinted>
  <dcterms:created xsi:type="dcterms:W3CDTF">2006-03-21T07:24:43Z</dcterms:created>
  <dcterms:modified xsi:type="dcterms:W3CDTF">2011-04-10T12:10:46Z</dcterms:modified>
</cp:coreProperties>
</file>