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8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6AB96-43CA-4C9B-85B7-4CCD210EB0CB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D1E5-87DE-40B3-A71C-AFAB137F4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6AB96-43CA-4C9B-85B7-4CCD210EB0CB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D1E5-87DE-40B3-A71C-AFAB137F4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6AB96-43CA-4C9B-85B7-4CCD210EB0CB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D1E5-87DE-40B3-A71C-AFAB137F4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6AB96-43CA-4C9B-85B7-4CCD210EB0CB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D1E5-87DE-40B3-A71C-AFAB137F4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6AB96-43CA-4C9B-85B7-4CCD210EB0CB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D1E5-87DE-40B3-A71C-AFAB137F4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6AB96-43CA-4C9B-85B7-4CCD210EB0CB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D1E5-87DE-40B3-A71C-AFAB137F4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6AB96-43CA-4C9B-85B7-4CCD210EB0CB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D1E5-87DE-40B3-A71C-AFAB137F4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6AB96-43CA-4C9B-85B7-4CCD210EB0CB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D1E5-87DE-40B3-A71C-AFAB137F4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6AB96-43CA-4C9B-85B7-4CCD210EB0CB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D1E5-87DE-40B3-A71C-AFAB137F4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6AB96-43CA-4C9B-85B7-4CCD210EB0CB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D1E5-87DE-40B3-A71C-AFAB137F4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6AB96-43CA-4C9B-85B7-4CCD210EB0CB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D1E5-87DE-40B3-A71C-AFAB137F4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6AB96-43CA-4C9B-85B7-4CCD210EB0CB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1D1E5-87DE-40B3-A71C-AFAB137F4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4572032"/>
          </a:xfrm>
        </p:spPr>
        <p:txBody>
          <a:bodyPr>
            <a:normAutofit/>
          </a:bodyPr>
          <a:lstStyle/>
          <a:p>
            <a:r>
              <a:rPr lang="ru-RU" sz="3100" b="1" dirty="0">
                <a:solidFill>
                  <a:srgbClr val="FFFF00"/>
                </a:solidFill>
              </a:rPr>
              <a:t>Обобщение опыта</a:t>
            </a:r>
            <a:br>
              <a:rPr lang="ru-RU" sz="3100" b="1" dirty="0">
                <a:solidFill>
                  <a:srgbClr val="FFFF00"/>
                </a:solidFill>
              </a:rPr>
            </a:br>
            <a:r>
              <a:rPr lang="ru-RU" sz="3100" b="1" dirty="0">
                <a:solidFill>
                  <a:srgbClr val="FFFF00"/>
                </a:solidFill>
              </a:rPr>
              <a:t>по теме:</a:t>
            </a:r>
            <a:br>
              <a:rPr lang="ru-RU" sz="3100" b="1" dirty="0">
                <a:solidFill>
                  <a:srgbClr val="FFFF00"/>
                </a:solidFill>
              </a:rPr>
            </a:br>
            <a:r>
              <a:rPr lang="ru-RU" sz="3100" b="1" dirty="0">
                <a:solidFill>
                  <a:srgbClr val="FFFF00"/>
                </a:solidFill>
              </a:rPr>
              <a:t>«Применение коллективных способов обучения и современных информационно коммуникативных ресурсов как средство развития устной речи на уроках немецкого языка»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3886200"/>
            <a:ext cx="4572032" cy="2471758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Галуза Ольга Владимировна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Учитель 2-ой квалификационной категории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Муниципального образовательного учреждения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 Семёновской средней общеобразовательной школы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Камышинского муниципального района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Волгоградской области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Презентация на уроке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20268116">
            <a:off x="303810" y="1588697"/>
            <a:ext cx="3175327" cy="223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758660">
            <a:off x="5389280" y="2054277"/>
            <a:ext cx="3109929" cy="2119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1428736"/>
            <a:ext cx="3071818" cy="207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4357694"/>
            <a:ext cx="3857636" cy="228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786" y="4214818"/>
            <a:ext cx="3571884" cy="2432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</a:rPr>
              <a:t>КСО</a:t>
            </a:r>
            <a:endParaRPr lang="ru-RU" sz="48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Полное </a:t>
            </a:r>
            <a:r>
              <a:rPr lang="ru-RU" sz="3600" dirty="0">
                <a:solidFill>
                  <a:srgbClr val="FFFF00"/>
                </a:solidFill>
              </a:rPr>
              <a:t>название: "</a:t>
            </a:r>
            <a:r>
              <a:rPr lang="ru-RU" sz="3600" dirty="0" err="1">
                <a:solidFill>
                  <a:srgbClr val="FFFF00"/>
                </a:solidFill>
              </a:rPr>
              <a:t>коллективно-группо-парно-индивидуальный</a:t>
            </a:r>
            <a:r>
              <a:rPr lang="ru-RU" sz="3600" dirty="0">
                <a:solidFill>
                  <a:srgbClr val="FFFF00"/>
                </a:solidFill>
              </a:rPr>
              <a:t> метод </a:t>
            </a:r>
            <a:r>
              <a:rPr lang="ru-RU" sz="3600" dirty="0" smtClean="0">
                <a:solidFill>
                  <a:srgbClr val="FFFF00"/>
                </a:solidFill>
              </a:rPr>
              <a:t>обучения«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организованный диалог, коллективное </a:t>
            </a:r>
            <a:r>
              <a:rPr lang="ru-RU" sz="3600" dirty="0" err="1" smtClean="0">
                <a:solidFill>
                  <a:srgbClr val="FFFF00"/>
                </a:solidFill>
              </a:rPr>
              <a:t>взаимообучение</a:t>
            </a:r>
            <a:r>
              <a:rPr lang="ru-RU" sz="3600" dirty="0" smtClean="0">
                <a:solidFill>
                  <a:srgbClr val="FFFF00"/>
                </a:solidFill>
              </a:rPr>
              <a:t>, обучение в сотрудничестве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Основная идея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FF00"/>
                </a:solidFill>
              </a:rPr>
              <a:t>создать условия для активной совместной учебной деятельности учащихся в разных учебных ситуациях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Приёмы и методы: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>
                <a:solidFill>
                  <a:srgbClr val="FFFF00"/>
                </a:solidFill>
              </a:rPr>
              <a:t>Взаимные диктанты в парах сменного состава.</a:t>
            </a:r>
          </a:p>
          <a:p>
            <a:pPr lvl="0"/>
            <a:r>
              <a:rPr lang="ru-RU" dirty="0" smtClean="0">
                <a:solidFill>
                  <a:srgbClr val="FFFF00"/>
                </a:solidFill>
              </a:rPr>
              <a:t>Разучивание стихотворений.</a:t>
            </a:r>
          </a:p>
          <a:p>
            <a:pPr lvl="0"/>
            <a:r>
              <a:rPr lang="ru-RU" dirty="0" smtClean="0">
                <a:solidFill>
                  <a:srgbClr val="FFFF00"/>
                </a:solidFill>
              </a:rPr>
              <a:t>Работа в парах сменного состава по карточкам.</a:t>
            </a:r>
          </a:p>
          <a:p>
            <a:pPr lvl="0"/>
            <a:r>
              <a:rPr lang="ru-RU" dirty="0" smtClean="0">
                <a:solidFill>
                  <a:srgbClr val="FFFF00"/>
                </a:solidFill>
              </a:rPr>
              <a:t>Методика М.Г. </a:t>
            </a:r>
            <a:r>
              <a:rPr lang="ru-RU" dirty="0" err="1" smtClean="0">
                <a:solidFill>
                  <a:srgbClr val="FFFF00"/>
                </a:solidFill>
              </a:rPr>
              <a:t>Булановской</a:t>
            </a:r>
            <a:r>
              <a:rPr lang="ru-RU" dirty="0" smtClean="0">
                <a:solidFill>
                  <a:srgbClr val="FFFF00"/>
                </a:solidFill>
              </a:rPr>
              <a:t>.</a:t>
            </a:r>
          </a:p>
          <a:p>
            <a:pPr lvl="0"/>
            <a:r>
              <a:rPr lang="ru-RU" dirty="0" smtClean="0">
                <a:solidFill>
                  <a:srgbClr val="FFFF00"/>
                </a:solidFill>
              </a:rPr>
              <a:t>Взаимообмен заданиями (ВОЗ).</a:t>
            </a:r>
          </a:p>
          <a:p>
            <a:pPr lvl="0"/>
            <a:r>
              <a:rPr lang="ru-RU" dirty="0" smtClean="0">
                <a:solidFill>
                  <a:srgbClr val="FFFF00"/>
                </a:solidFill>
              </a:rPr>
              <a:t>Методика работы по вопросникам.</a:t>
            </a:r>
          </a:p>
          <a:p>
            <a:pPr lvl="0"/>
            <a:r>
              <a:rPr lang="ru-RU" dirty="0" smtClean="0">
                <a:solidFill>
                  <a:srgbClr val="FFFF00"/>
                </a:solidFill>
              </a:rPr>
              <a:t>Методика Ривина А.Г.</a:t>
            </a:r>
          </a:p>
          <a:p>
            <a:pPr lvl="0"/>
            <a:r>
              <a:rPr lang="ru-RU" dirty="0" smtClean="0">
                <a:solidFill>
                  <a:srgbClr val="FFFF00"/>
                </a:solidFill>
              </a:rPr>
              <a:t>Сотрудничество учащихся "по вертикали".</a:t>
            </a:r>
          </a:p>
          <a:p>
            <a:pPr lvl="0"/>
            <a:r>
              <a:rPr lang="ru-RU" dirty="0" smtClean="0">
                <a:solidFill>
                  <a:srgbClr val="FFFF00"/>
                </a:solidFill>
              </a:rPr>
              <a:t>Педагогика сотрудничества и "погружение".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Организация КСО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FF00"/>
                </a:solidFill>
              </a:rPr>
              <a:t>Группа от 3 до 5 или от 2 до 6 учащихся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FF00"/>
                </a:solidFill>
              </a:rPr>
              <a:t>Психологическая совместимость учащихся  в отдельной группе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FF00"/>
                </a:solidFill>
              </a:rPr>
              <a:t>Примерно одинаковый темп работы членов группы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FF00"/>
                </a:solidFill>
              </a:rPr>
              <a:t>Чёткое распределение ролей в группе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Роль учителя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FF00"/>
                </a:solidFill>
              </a:rPr>
              <a:t>организатора самостоятельной учебно-познавательной, коммуникативной, творческой деятельности учащихся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IMG_2442.JPG"/>
          <p:cNvPicPr>
            <a:picLocks noChangeAspect="1"/>
          </p:cNvPicPr>
          <p:nvPr/>
        </p:nvPicPr>
        <p:blipFill>
          <a:blip r:embed="rId2" cstate="print"/>
          <a:srcRect l="29687" t="15278"/>
          <a:stretch>
            <a:fillRect/>
          </a:stretch>
        </p:blipFill>
        <p:spPr>
          <a:xfrm>
            <a:off x="2500298" y="3429000"/>
            <a:ext cx="4286280" cy="271464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Преимущества: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14974"/>
          </a:xfrm>
        </p:spPr>
        <p:txBody>
          <a:bodyPr>
            <a:normAutofit fontScale="32500" lnSpcReduction="20000"/>
          </a:bodyPr>
          <a:lstStyle/>
          <a:p>
            <a:r>
              <a:rPr lang="ru-RU" sz="6200" b="1" dirty="0" smtClean="0">
                <a:solidFill>
                  <a:srgbClr val="FFFF00"/>
                </a:solidFill>
              </a:rPr>
              <a:t>В результате регулярно повторяющихся упражнений совершенствуются навыки логического мышления и понимания.</a:t>
            </a:r>
          </a:p>
          <a:p>
            <a:r>
              <a:rPr lang="ru-RU" sz="6200" b="1" dirty="0" smtClean="0">
                <a:solidFill>
                  <a:srgbClr val="FFFF00"/>
                </a:solidFill>
              </a:rPr>
              <a:t>В процессе речи развиваются навыки </a:t>
            </a:r>
            <a:r>
              <a:rPr lang="ru-RU" sz="6200" b="1" dirty="0" err="1" smtClean="0">
                <a:solidFill>
                  <a:srgbClr val="FFFF00"/>
                </a:solidFill>
              </a:rPr>
              <a:t>мыследеятельности</a:t>
            </a:r>
            <a:r>
              <a:rPr lang="ru-RU" sz="6200" b="1" dirty="0" smtClean="0">
                <a:solidFill>
                  <a:srgbClr val="FFFF00"/>
                </a:solidFill>
              </a:rPr>
              <a:t>, включается работа памяти , идет мобилизация и актуализация предшествующего опыта и знаний.</a:t>
            </a:r>
          </a:p>
          <a:p>
            <a:r>
              <a:rPr lang="ru-RU" sz="6200" b="1" dirty="0" smtClean="0">
                <a:solidFill>
                  <a:srgbClr val="FFFF00"/>
                </a:solidFill>
              </a:rPr>
              <a:t>Участвуют все виды памяти: слуховая, зрительная, моторная, вербальная.</a:t>
            </a:r>
          </a:p>
          <a:p>
            <a:r>
              <a:rPr lang="ru-RU" sz="6200" b="1" dirty="0" smtClean="0">
                <a:solidFill>
                  <a:srgbClr val="FFFF00"/>
                </a:solidFill>
              </a:rPr>
              <a:t>Каждый чувствует себя раскованно, работает в индивидуальном темпе.</a:t>
            </a:r>
          </a:p>
          <a:p>
            <a:r>
              <a:rPr lang="ru-RU" sz="6200" b="1" dirty="0" smtClean="0">
                <a:solidFill>
                  <a:srgbClr val="FFFF00"/>
                </a:solidFill>
              </a:rPr>
              <a:t>Повышается ответственность не только за свои успехи, но и за результаты коллективного труда.</a:t>
            </a:r>
          </a:p>
          <a:p>
            <a:r>
              <a:rPr lang="ru-RU" sz="6200" b="1" dirty="0" smtClean="0">
                <a:solidFill>
                  <a:srgbClr val="FFFF00"/>
                </a:solidFill>
              </a:rPr>
              <a:t>Отпадает необходимость в сдерживании темпа продвижения одних и понукания других учащихся, что позитивно сказывается на микроклимате в коллективе.</a:t>
            </a:r>
          </a:p>
          <a:p>
            <a:r>
              <a:rPr lang="ru-RU" sz="6200" b="1" dirty="0" smtClean="0">
                <a:solidFill>
                  <a:srgbClr val="FFFF00"/>
                </a:solidFill>
              </a:rPr>
              <a:t>Формируется адекватная самооценка личности, своих возможностей и способностей, достоинств и ограничений.</a:t>
            </a:r>
          </a:p>
          <a:p>
            <a:r>
              <a:rPr lang="ru-RU" sz="6200" b="1" dirty="0" smtClean="0">
                <a:solidFill>
                  <a:srgbClr val="FFFF00"/>
                </a:solidFill>
              </a:rPr>
              <a:t>Обсуждение одной информации со сменными партнерами увеличивает число ассоциативных связей, а следовательно, обеспечивает более прочное усвоение.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ИКТ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Компьютер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Компьютерные обучающие программы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Компьютерные игры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Интернет</a:t>
            </a:r>
          </a:p>
          <a:p>
            <a:r>
              <a:rPr lang="ru-RU" dirty="0" err="1" smtClean="0">
                <a:solidFill>
                  <a:srgbClr val="FFFF00"/>
                </a:solidFill>
              </a:rPr>
              <a:t>Мультимедийная</a:t>
            </a:r>
            <a:r>
              <a:rPr lang="ru-RU" dirty="0" smtClean="0">
                <a:solidFill>
                  <a:srgbClr val="FFFF00"/>
                </a:solidFill>
              </a:rPr>
              <a:t> (интерактивная) доска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IMG_3045.JPG"/>
          <p:cNvPicPr>
            <a:picLocks noChangeAspect="1"/>
          </p:cNvPicPr>
          <p:nvPr/>
        </p:nvPicPr>
        <p:blipFill>
          <a:blip r:embed="rId2" cstate="print"/>
          <a:srcRect l="7812" t="5555" r="6250" b="12500"/>
          <a:stretch>
            <a:fillRect/>
          </a:stretch>
        </p:blipFill>
        <p:spPr>
          <a:xfrm>
            <a:off x="428596" y="4572008"/>
            <a:ext cx="3214710" cy="1857388"/>
          </a:xfrm>
          <a:prstGeom prst="rect">
            <a:avLst/>
          </a:prstGeom>
        </p:spPr>
      </p:pic>
      <p:pic>
        <p:nvPicPr>
          <p:cNvPr id="5" name="Рисунок 4" descr="IMG_3046.JPG"/>
          <p:cNvPicPr>
            <a:picLocks noChangeAspect="1"/>
          </p:cNvPicPr>
          <p:nvPr/>
        </p:nvPicPr>
        <p:blipFill>
          <a:blip r:embed="rId3" cstate="print"/>
          <a:srcRect l="7031" t="5555" r="7031" b="4166"/>
          <a:stretch>
            <a:fillRect/>
          </a:stretch>
        </p:blipFill>
        <p:spPr>
          <a:xfrm>
            <a:off x="4643438" y="4572008"/>
            <a:ext cx="3214710" cy="1857388"/>
          </a:xfrm>
          <a:prstGeom prst="rect">
            <a:avLst/>
          </a:prstGeom>
        </p:spPr>
      </p:pic>
      <p:pic>
        <p:nvPicPr>
          <p:cNvPr id="6" name="Рисунок 5" descr="IMG_3048.JPG"/>
          <p:cNvPicPr>
            <a:picLocks noChangeAspect="1"/>
          </p:cNvPicPr>
          <p:nvPr/>
        </p:nvPicPr>
        <p:blipFill>
          <a:blip r:embed="rId4" cstate="print"/>
          <a:srcRect l="16406" t="9722" r="30469" b="8333"/>
          <a:stretch>
            <a:fillRect/>
          </a:stretch>
        </p:blipFill>
        <p:spPr>
          <a:xfrm>
            <a:off x="6000760" y="428604"/>
            <a:ext cx="2286016" cy="164307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Презентации учащихся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56458">
            <a:off x="4334796" y="1915426"/>
            <a:ext cx="4071950" cy="2840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625881">
            <a:off x="432307" y="1955224"/>
            <a:ext cx="3953454" cy="2562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4214818"/>
            <a:ext cx="4214826" cy="2503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291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Обобщение опыта по теме: «Применение коллективных способов обучения и современных информационно коммуникативных ресурсов как средство развития устной речи на уроках немецкого языка» </vt:lpstr>
      <vt:lpstr>КСО</vt:lpstr>
      <vt:lpstr>Основная идея</vt:lpstr>
      <vt:lpstr>Приёмы и методы:</vt:lpstr>
      <vt:lpstr>Организация КСО</vt:lpstr>
      <vt:lpstr>Роль учителя</vt:lpstr>
      <vt:lpstr>Преимущества:</vt:lpstr>
      <vt:lpstr>ИКТ</vt:lpstr>
      <vt:lpstr>Презентации учащихся</vt:lpstr>
      <vt:lpstr>Презентация на уроке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Обобщение опыта по теме: «Применение коллективных способов обучения и современных информационно коммуникативных ресурсов как средство развития устной речи на уроках немецкого языка» </dc:title>
  <dc:creator>Valued Acer Customer</dc:creator>
  <cp:lastModifiedBy>Valued Acer Customer</cp:lastModifiedBy>
  <cp:revision>11</cp:revision>
  <dcterms:created xsi:type="dcterms:W3CDTF">2010-03-21T14:22:48Z</dcterms:created>
  <dcterms:modified xsi:type="dcterms:W3CDTF">2010-03-21T15:41:23Z</dcterms:modified>
</cp:coreProperties>
</file>