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ms-office.legacyDiagramTex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06/relationships/legacyDocTextInfo" Target="legacyDocTextInfo.bin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>
                <a:solidFill>
                  <a:srgbClr val="002060"/>
                </a:solidFill>
              </a:defRPr>
            </a:pPr>
            <a:r>
              <a:rPr 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Уровень</a:t>
            </a:r>
            <a:r>
              <a:rPr lang="ru-RU" sz="1800" b="0" baseline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развития на начало учебного года </a:t>
            </a:r>
            <a:endParaRPr lang="ru-RU" sz="18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0.18294291338582733"/>
          <c:y val="0.19952787151606091"/>
          <c:w val="0.44105989355497299"/>
          <c:h val="0.7561026746656668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txPr>
              <a:bodyPr/>
              <a:lstStyle/>
              <a:p>
                <a:pPr>
                  <a:defRPr>
                    <a:solidFill>
                      <a:schemeClr val="tx2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0.4</c:v>
                </c:pt>
                <c:pt idx="1">
                  <c:v>0.49000000000000032</c:v>
                </c:pt>
                <c:pt idx="2">
                  <c:v>0.11000000000000006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>
              <a:solidFill>
                <a:schemeClr val="tx2">
                  <a:lumMod val="50000"/>
                </a:schemeClr>
              </a:solidFill>
            </a:defRPr>
          </a:pPr>
          <a:endParaRPr lang="ru-RU"/>
        </a:p>
      </c:txPr>
    </c:legend>
    <c:plotVisOnly val="1"/>
  </c:chart>
  <c:spPr>
    <a:solidFill>
      <a:schemeClr val="accent1">
        <a:lumMod val="40000"/>
        <a:lumOff val="60000"/>
      </a:schemeClr>
    </a:solidFill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>
                <a:solidFill>
                  <a:schemeClr val="tx2">
                    <a:lumMod val="50000"/>
                  </a:schemeClr>
                </a:solidFill>
                <a:latin typeface="+mj-lt"/>
              </a:defRPr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Уровень развития на конец учебного года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905045807097947"/>
          <c:y val="0.22138451443569537"/>
          <c:w val="0.46608443374629982"/>
          <c:h val="0.7786154855643060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 развития на конец учебного года</c:v>
                </c:pt>
              </c:strCache>
            </c:strRef>
          </c:tx>
          <c:dLbls>
            <c:txPr>
              <a:bodyPr/>
              <a:lstStyle/>
              <a:p>
                <a:pPr>
                  <a:defRPr>
                    <a:solidFill>
                      <a:schemeClr val="tx2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0.56000000000000005</c:v>
                </c:pt>
                <c:pt idx="1">
                  <c:v>0.44</c:v>
                </c:pt>
                <c:pt idx="2">
                  <c:v>0</c:v>
                </c:pt>
              </c:numCache>
            </c:numRef>
          </c:val>
        </c:ser>
        <c:firstSliceAng val="0"/>
      </c:pieChart>
      <c:spPr>
        <a:solidFill>
          <a:srgbClr val="4BACC6">
            <a:lumMod val="40000"/>
            <a:lumOff val="60000"/>
          </a:srgbClr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2">
                  <a:lumMod val="50000"/>
                </a:schemeClr>
              </a:solidFill>
            </a:defRPr>
          </a:pPr>
          <a:endParaRPr lang="ru-RU"/>
        </a:p>
      </c:txPr>
    </c:legend>
    <c:plotVisOnly val="1"/>
  </c:chart>
  <c:spPr>
    <a:solidFill>
      <a:schemeClr val="accent1">
        <a:lumMod val="40000"/>
        <a:lumOff val="60000"/>
      </a:schemeClr>
    </a:solidFill>
  </c:spPr>
  <c:externalData r:id="rId1"/>
</c:chartSpace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F082-5319-40BE-A29A-2011E10C125B}" type="datetimeFigureOut">
              <a:rPr lang="ru-RU" smtClean="0"/>
              <a:pPr/>
              <a:t>23.10.2010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B0ABD2B-4AA4-428C-A376-D536DD6023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F082-5319-40BE-A29A-2011E10C125B}" type="datetimeFigureOut">
              <a:rPr lang="ru-RU" smtClean="0"/>
              <a:pPr/>
              <a:t>23.10.2010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ABD2B-4AA4-428C-A376-D536DD6023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F082-5319-40BE-A29A-2011E10C125B}" type="datetimeFigureOut">
              <a:rPr lang="ru-RU" smtClean="0"/>
              <a:pPr/>
              <a:t>23.10.2010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ABD2B-4AA4-428C-A376-D536DD6023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F082-5319-40BE-A29A-2011E10C125B}" type="datetimeFigureOut">
              <a:rPr lang="ru-RU" smtClean="0"/>
              <a:pPr/>
              <a:t>23.10.2010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B0ABD2B-4AA4-428C-A376-D536DD6023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F082-5319-40BE-A29A-2011E10C125B}" type="datetimeFigureOut">
              <a:rPr lang="ru-RU" smtClean="0"/>
              <a:pPr/>
              <a:t>23.10.2010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ABD2B-4AA4-428C-A376-D536DD6023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F082-5319-40BE-A29A-2011E10C125B}" type="datetimeFigureOut">
              <a:rPr lang="ru-RU" smtClean="0"/>
              <a:pPr/>
              <a:t>23.10.2010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ABD2B-4AA4-428C-A376-D536DD6023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F082-5319-40BE-A29A-2011E10C125B}" type="datetimeFigureOut">
              <a:rPr lang="ru-RU" smtClean="0"/>
              <a:pPr/>
              <a:t>23.10.2010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B0ABD2B-4AA4-428C-A376-D536DD6023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F082-5319-40BE-A29A-2011E10C125B}" type="datetimeFigureOut">
              <a:rPr lang="ru-RU" smtClean="0"/>
              <a:pPr/>
              <a:t>23.10.2010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ABD2B-4AA4-428C-A376-D536DD6023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F082-5319-40BE-A29A-2011E10C125B}" type="datetimeFigureOut">
              <a:rPr lang="ru-RU" smtClean="0"/>
              <a:pPr/>
              <a:t>23.10.2010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ABD2B-4AA4-428C-A376-D536DD6023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F082-5319-40BE-A29A-2011E10C125B}" type="datetimeFigureOut">
              <a:rPr lang="ru-RU" smtClean="0"/>
              <a:pPr/>
              <a:t>23.10.2010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ABD2B-4AA4-428C-A376-D536DD6023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F082-5319-40BE-A29A-2011E10C125B}" type="datetimeFigureOut">
              <a:rPr lang="ru-RU" smtClean="0"/>
              <a:pPr/>
              <a:t>23.10.2010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ABD2B-4AA4-428C-A376-D536DD6023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772F082-5319-40BE-A29A-2011E10C125B}" type="datetimeFigureOut">
              <a:rPr lang="ru-RU" smtClean="0"/>
              <a:pPr/>
              <a:t>23.10.2010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B0ABD2B-4AA4-428C-A376-D536DD6023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ransition spd="med">
    <p:wheel spokes="3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8"/>
            <a:ext cx="7772400" cy="4714909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«Повышение </a:t>
            </a:r>
            <a:r>
              <a:rPr lang="ru-RU" dirty="0"/>
              <a:t>профессиональной компетентности педагогов</a:t>
            </a:r>
            <a:br>
              <a:rPr lang="ru-RU" dirty="0"/>
            </a:br>
            <a:r>
              <a:rPr lang="ru-RU" dirty="0"/>
              <a:t>             по развитию художественно-творческих способностей  </a:t>
            </a:r>
            <a:r>
              <a:rPr lang="ru-RU" dirty="0" smtClean="0"/>
              <a:t>    детей </a:t>
            </a:r>
            <a:br>
              <a:rPr lang="ru-RU" dirty="0" smtClean="0"/>
            </a:br>
            <a:r>
              <a:rPr lang="ru-RU" dirty="0" smtClean="0"/>
              <a:t>дошкольного возраста».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Модель системы   повышения профессиональной компетентности педагогов  ДОУ</a:t>
            </a:r>
            <a:endParaRPr lang="ru-RU" dirty="0"/>
          </a:p>
        </p:txBody>
      </p:sp>
      <p:pic>
        <p:nvPicPr>
          <p:cNvPr id="4" name="Picture 4" descr="img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34" y="1859756"/>
            <a:ext cx="8215369" cy="4283888"/>
          </a:xfrm>
          <a:solidFill>
            <a:schemeClr val="accent1"/>
          </a:solidFill>
          <a:ln>
            <a:solidFill>
              <a:schemeClr val="accent1"/>
            </a:solidFill>
          </a:ln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400" b="1" i="1" dirty="0" smtClean="0"/>
              <a:t>C</a:t>
            </a:r>
            <a:r>
              <a:rPr lang="ru-RU" sz="2400" b="1" i="1" dirty="0" smtClean="0"/>
              <a:t>оставляющие   профессиональной компетентности педагогов  по вопросам  развития  художественно-творческих способностей дошкольников.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9" y="1554161"/>
          <a:ext cx="8634441" cy="474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4643"/>
                <a:gridCol w="3041651"/>
                <a:gridCol w="2878147"/>
              </a:tblGrid>
              <a:tr h="9322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Verdana" pitchFamily="34" charset="0"/>
                        </a:rPr>
                        <a:t>Научная подготовленность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Verdana" pitchFamily="34" charset="0"/>
                        </a:rPr>
                        <a:t>Методическая подготовленность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</a:p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Verdana" pitchFamily="34" charset="0"/>
                        </a:rPr>
                        <a:t>Профессиональные умения и навыки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8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информативность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 о теоретических   основах развития художественно-творческих способностей детей дошкольного возраста.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3556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-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знание содержания методов, приёмов обучения, методики изобразительной деятельности;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355600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-информированность о формах работы по развитию художественно-творческих способностей дошкольников;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355600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-информированность о  средствах обучения детей изобразительной деятельности.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-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гностические умения;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- коммуникативные навыки; 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- конструктивные  навыки;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-организационные  умения;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-специальные умения;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-смешанные умения.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571480"/>
            <a:ext cx="8686800" cy="428628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 smtClean="0"/>
              <a:t>Определение  уровня профессиональной подготовленности педагогов к организации художественно-творческой деятельности  с детьми.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04800" y="928671"/>
          <a:ext cx="8686800" cy="57864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5564"/>
                <a:gridCol w="3000396"/>
                <a:gridCol w="2990840"/>
              </a:tblGrid>
              <a:tr h="34074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 группа воспитателей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2 группа воспитателей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3 группа воспитателей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6949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Начинающие молодые воспитатели, знакомящиеся  с профессией и адаптирующиеся в ней,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имеющие  критический  уровень  профессиональной компетентности  по вопросам развития художественно-творческих способностей  дошкольников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Педагоги, имеющие опыт работы, осознающие свои слабые и сильные стороны, совершенствующие свои умения, имеющие  достаточный уровень  методической и профессиональной подготовленности и критический уровень научной подготовленности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по вопросам развития художественно-творческих способностей  дошкольников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Педагоги, имеющие опыт работы, осознающие свои слабые и сильные стороны, совершенствующие свои умения, имеющие  достаточный уровень  методической и профессиональной подготовленности и критический уровень научной подготовленности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по вопросам развития художественно-творческих способностей дошкольников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/>
                </a:tc>
              </a:tr>
              <a:tr h="14683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Основные задачи: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- предупредить в процессе адаптации разочарования и конфликты;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- поддержать педагога эмоционально, укрепить веру в себя.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Основные задачи: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помочь педагогу в осмыслении своих ресурсов и ограничений;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 определить методы совершенствования профессионального мастерства.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  <a:p>
                      <a:endParaRPr lang="ru-RU" sz="12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Основные задачи: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 формировать способность к восприятию нового;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 развивать творческий потенциал;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 мягчить «синдром сгорания».</a:t>
                      </a:r>
                    </a:p>
                  </a:txBody>
                  <a:tcPr/>
                </a:tc>
              </a:tr>
              <a:tr h="12824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Методы  психологического сопровождения: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- тренинги профессионально- педагогического общения;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- посещение занятий  с последующим обсуждением</a:t>
                      </a:r>
                      <a:endParaRPr lang="ru-RU" sz="12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Методы  психологического сопровождения: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- тренинг личностного роста;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- индивидуально- консультативная помощь.</a:t>
                      </a:r>
                    </a:p>
                    <a:p>
                      <a:endParaRPr lang="ru-RU" sz="1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Методы  психологического сопровождения: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 коммуникативные и рефлексивные тренинги.</a:t>
                      </a:r>
                    </a:p>
                    <a:p>
                      <a:endParaRPr lang="ru-RU" sz="12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928694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/>
              <a:t>Модель системы повышения профессиональной компетентности педагогов</a:t>
            </a:r>
            <a:endParaRPr lang="ru-RU" sz="2400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14282" y="3786190"/>
          <a:ext cx="8686800" cy="26588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2895600"/>
                <a:gridCol w="2895600"/>
              </a:tblGrid>
              <a:tr h="350094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фронтальные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подгрупповые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индивидуальные</a:t>
                      </a:r>
                      <a:endParaRPr lang="ru-RU" dirty="0"/>
                    </a:p>
                  </a:txBody>
                  <a:tcPr/>
                </a:tc>
              </a:tr>
              <a:tr h="22931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курсы повышения квалификации;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педсоветы;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семинары;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педчтения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консультации;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смотры –конкурсы;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деловые игры;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тренинги;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открытые занятия.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-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методические объединения воспитателей;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Школа молодого воспитателя;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творческие группы;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-семинар-практикум;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обмен опытом.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обучение в учебных заведениях;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аттестация;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обобщение опыта работы;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самообразование;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выступление перед аудиторией.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14348" y="1214422"/>
            <a:ext cx="7786742" cy="428628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Мониторинг  качества профессионально- личностных способностей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2071678"/>
            <a:ext cx="7858180" cy="500066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Дифференциация педагогов по степени профессионального мастерства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2928934"/>
            <a:ext cx="7786742" cy="428628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Подбор форм методической работы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" name="Стрелка вниз 16"/>
          <p:cNvSpPr/>
          <p:nvPr/>
        </p:nvSpPr>
        <p:spPr>
          <a:xfrm>
            <a:off x="4357686" y="1643050"/>
            <a:ext cx="45719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 flipH="1">
            <a:off x="4429122" y="2571744"/>
            <a:ext cx="45719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4500562" y="3357562"/>
            <a:ext cx="45719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57166"/>
            <a:ext cx="86868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>критерии оценки методической работы в ДОУ,</a:t>
            </a:r>
            <a:br>
              <a:rPr lang="ru-RU" sz="2700" dirty="0" smtClean="0"/>
            </a:br>
            <a:r>
              <a:rPr lang="ru-RU" sz="2700" dirty="0" smtClean="0"/>
              <a:t>предложенные Ю.К. </a:t>
            </a:r>
            <a:r>
              <a:rPr lang="ru-RU" sz="2700" dirty="0" err="1" smtClean="0"/>
              <a:t>Бабанским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Первый критерий</a:t>
            </a:r>
            <a:r>
              <a:rPr lang="ru-RU" dirty="0" smtClean="0"/>
              <a:t> результативности методической работы можно считать достигнутым, если результаты развития детей растут, достигая оптимального уровня для каждого ребёнка или приближаясь к нему, за отведённое время без перегрузки детей.</a:t>
            </a:r>
          </a:p>
          <a:p>
            <a:r>
              <a:rPr lang="ru-RU" b="1" dirty="0" smtClean="0"/>
              <a:t>Второй критерий</a:t>
            </a:r>
            <a:r>
              <a:rPr lang="ru-RU" dirty="0" smtClean="0"/>
              <a:t> рациональных затрат времени, экономичности методической работы достигается там, где рост мастерства воспитателей происходит при разумных затратах времени и усилий на методическую работу и самообразование.</a:t>
            </a:r>
          </a:p>
          <a:p>
            <a:r>
              <a:rPr lang="ru-RU" b="1" dirty="0" smtClean="0"/>
              <a:t>Третий критерий</a:t>
            </a:r>
            <a:r>
              <a:rPr lang="ru-RU" dirty="0" smtClean="0"/>
              <a:t> стимулирующей роли методической работы заключается в том, что в коллективе наблюдается улучшение психологического климата, рост творческой активности педагогов и их удовлетворение результатами своего труда.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286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/>
              <a:t>Результаты влияния методической работы  на повышение профессиональной компетентности педагогов в развитии художественно-творческих способностей дошкольников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5143536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     Разработанная система методической работы по данной проблеме позволила воспитателям значительно повысить свою педагогическую культуру, расширить область собственных знаний и умений, а педагогический процесс дошкольного образовательного учреждения приобрел ряд инновационных изменений.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В ДОУ созданы все необходимые условия для развития художественно-творческих способностей детей дошкольного возраста.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В течение года ДОУ принимает активное участие в различных районных и областных конкурсах, где работы наших воспитанников занимают призовые места. Все это является показателем эффективности работы по развитию художественно-творческих способностей детей.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471602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Главный показатель эффективности работы по развитию художественно-творческих способностей детей - это данные диагностического обследования изобразительной деятельности детей старшего дошкольного возраста 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50" y="2571744"/>
          <a:ext cx="4000498" cy="33575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500562" y="2500306"/>
          <a:ext cx="4286280" cy="33575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85784"/>
          </a:xfrm>
        </p:spPr>
        <p:txBody>
          <a:bodyPr/>
          <a:lstStyle/>
          <a:p>
            <a:pPr algn="ctr"/>
            <a:r>
              <a:rPr lang="ru-RU" dirty="0" smtClean="0"/>
              <a:t>Заключение.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58948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		Таким образом, перечисленные успехи - это результат деятельности всех воспитателей ДОУ. Методическая работа сыграла значительную роль в их профессиональном росте и развитии, повышении профессиональной компетентности. </a:t>
            </a:r>
          </a:p>
          <a:p>
            <a:pPr>
              <a:buNone/>
            </a:pPr>
            <a:r>
              <a:rPr lang="ru-RU" dirty="0" smtClean="0"/>
              <a:t>		 Методическая работа, направленная на обучение педагогов современным подходам к воспитательной деятельности, способствовала повышению качества образования, выбору перспективных форм и содержания работы с детьми, но главное - актуализировала их потребность в профессиональном росте и саморазвитии.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 	 Модернизация </a:t>
            </a:r>
            <a:r>
              <a:rPr lang="ru-RU" sz="2000" dirty="0"/>
              <a:t>системы образования в России выдвигает вопросы формирования профессиональной компетентности педагога на одно из ведущих мест. Профессиональная компетентность является условием эффективности организации воспитательно-образовательного процесса.</a:t>
            </a:r>
          </a:p>
          <a:p>
            <a:pPr>
              <a:buNone/>
            </a:pPr>
            <a:r>
              <a:rPr lang="ru-RU" sz="2000" dirty="0" smtClean="0"/>
              <a:t>     	Способность </a:t>
            </a:r>
            <a:r>
              <a:rPr lang="ru-RU" sz="2000" dirty="0"/>
              <a:t>осуществлять личностно-ориентированную профессиональную деятельность требует высокого уровня профессиональной компетентности педагогов.</a:t>
            </a:r>
          </a:p>
          <a:p>
            <a:pPr>
              <a:buNone/>
            </a:pPr>
            <a:r>
              <a:rPr lang="ru-RU" sz="2000" dirty="0" smtClean="0"/>
              <a:t>     	Актуальность </a:t>
            </a:r>
            <a:r>
              <a:rPr lang="ru-RU" sz="2000" dirty="0"/>
              <a:t>данного исследования определяется социальной значимостью проблемы воспитания активной творческой личности. Решение этой важной задачи начинается уже в дошкольном детстве – периоде  наиболее сензитивном для усвоения способов творческой деятельности</a:t>
            </a:r>
            <a:r>
              <a:rPr lang="ru-RU" sz="2200" dirty="0" smtClean="0"/>
              <a:t>.</a:t>
            </a:r>
            <a:endParaRPr lang="ru-RU" sz="2200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Мы выявили следующую проблему: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57691"/>
          </a:xfrm>
        </p:spPr>
        <p:txBody>
          <a:bodyPr/>
          <a:lstStyle/>
          <a:p>
            <a:r>
              <a:rPr lang="ru-RU" dirty="0"/>
              <a:t>необходимость развития художественно-творческих способностей детей дошкольного возраста, с одной стороны, и недостаточный уровень профессиональной компетентности педагогов, с другой. 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643074"/>
          </a:xfrm>
        </p:spPr>
        <p:txBody>
          <a:bodyPr>
            <a:noAutofit/>
          </a:bodyPr>
          <a:lstStyle/>
          <a:p>
            <a:r>
              <a:rPr lang="ru-RU" sz="2000" u="sng" dirty="0"/>
              <a:t>Цель:</a:t>
            </a:r>
            <a:r>
              <a:rPr lang="ru-RU" sz="2000" dirty="0"/>
              <a:t> теоретически обосновать проблему развития художественно-творческих способностей детей в ДОУ и выявить роль методической работы в повышении  профессиональной компетентности педагогов.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u="sng" dirty="0" smtClean="0"/>
              <a:t>Задачи</a:t>
            </a:r>
            <a:r>
              <a:rPr lang="ru-RU" dirty="0"/>
              <a:t>:</a:t>
            </a:r>
          </a:p>
          <a:p>
            <a:pPr lvl="0"/>
            <a:r>
              <a:rPr lang="ru-RU" dirty="0"/>
              <a:t>Проанализировать психолого-педагогическую литературу по данной проблеме.</a:t>
            </a:r>
          </a:p>
          <a:p>
            <a:pPr lvl="0"/>
            <a:r>
              <a:rPr lang="ru-RU" dirty="0"/>
              <a:t>Выявить уровень профессиональной компетентности педагогов по развитию художественно-творческих способностей дошкольников.</a:t>
            </a:r>
          </a:p>
          <a:p>
            <a:pPr lvl="0"/>
            <a:r>
              <a:rPr lang="ru-RU" dirty="0"/>
              <a:t>Описать формы и методы работы, направленные на повышение профессиональной компетентности педагогов по художественно-творческому развитию дошкольников.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u="sng" dirty="0" smtClean="0"/>
              <a:t>Объект исследования</a:t>
            </a:r>
            <a:r>
              <a:rPr lang="ru-RU" dirty="0" smtClean="0"/>
              <a:t>:  </a:t>
            </a:r>
            <a:r>
              <a:rPr lang="ru-RU" sz="3000" dirty="0" smtClean="0"/>
              <a:t>методическая работа в ДОУ.</a:t>
            </a:r>
            <a:endParaRPr lang="ru-RU" sz="3000" u="sng" dirty="0" smtClean="0"/>
          </a:p>
          <a:p>
            <a:pPr>
              <a:buNone/>
            </a:pPr>
            <a:r>
              <a:rPr lang="ru-RU" u="sng" dirty="0" smtClean="0"/>
              <a:t>Предмет </a:t>
            </a:r>
            <a:r>
              <a:rPr lang="ru-RU" u="sng" dirty="0"/>
              <a:t>исследования</a:t>
            </a:r>
            <a:r>
              <a:rPr lang="ru-RU" dirty="0"/>
              <a:t>: формирование профессиональной компетентности педагогов по развитию художественно-творческих способностей детей дошкольного возраста.</a:t>
            </a:r>
          </a:p>
          <a:p>
            <a:pPr>
              <a:buNone/>
            </a:pPr>
            <a:r>
              <a:rPr lang="ru-RU" u="sng" dirty="0"/>
              <a:t>Гипотеза</a:t>
            </a:r>
            <a:r>
              <a:rPr lang="ru-RU" dirty="0"/>
              <a:t>: профессиональная компетентность педагогов повысится, если в методической работе ДОУ будут использованы и введены разнообразные формы и активные методы обучения воспитателей. 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042974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 Профессиональная педагогическая компетентность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/>
              <a:t>       «</a:t>
            </a:r>
            <a:r>
              <a:rPr lang="ru-RU" sz="1400" b="1" dirty="0" smtClean="0"/>
              <a:t>Компетентность </a:t>
            </a:r>
            <a:r>
              <a:rPr lang="ru-RU" sz="1400" dirty="0" smtClean="0"/>
              <a:t>- мера соответствия знаний , умений и опыта лиц определённого социально - профессионального статуса реальному уровню сложности выполняемых ими задач и решаемых проблем. В отличии от термина «квалификация», включает помимо сугубо профессиональных знаний и умений, характеризующих квалификацию, такие качества как инициатива, сотрудничество, способность работать в группе, коммуникативные способности. Умение учиться, логически мыслить, отбирать и использовать информацию». </a:t>
            </a:r>
          </a:p>
          <a:p>
            <a:pPr>
              <a:buNone/>
            </a:pPr>
            <a:r>
              <a:rPr lang="ru-RU" sz="1400" dirty="0" smtClean="0"/>
              <a:t>       </a:t>
            </a:r>
            <a:r>
              <a:rPr lang="ru-RU" sz="1400" b="1" dirty="0" err="1" smtClean="0"/>
              <a:t>Е.С.Рапацевич</a:t>
            </a:r>
            <a:r>
              <a:rPr lang="ru-RU" sz="1400" b="1" dirty="0" smtClean="0"/>
              <a:t> « Педагогика. Большая современная энциклопедия» </a:t>
            </a:r>
          </a:p>
          <a:p>
            <a:endParaRPr lang="ru-RU" sz="1400" b="1" dirty="0" smtClean="0"/>
          </a:p>
          <a:p>
            <a:pPr>
              <a:buNone/>
            </a:pPr>
            <a:r>
              <a:rPr lang="ru-RU" sz="1400" dirty="0" smtClean="0"/>
              <a:t>      «</a:t>
            </a:r>
            <a:r>
              <a:rPr lang="ru-RU" sz="1400" b="1" dirty="0" smtClean="0"/>
              <a:t>Компетентность - </a:t>
            </a:r>
            <a:r>
              <a:rPr lang="ru-RU" sz="1400" dirty="0" smtClean="0"/>
              <a:t>степень выраженности присущего человеку профессионального опыта в рамках круга вопросов (полномочий), соответствующих конкретной должности, </a:t>
            </a:r>
          </a:p>
          <a:p>
            <a:pPr>
              <a:buNone/>
            </a:pPr>
            <a:r>
              <a:rPr lang="ru-RU" sz="1400" dirty="0" smtClean="0"/>
              <a:t>       2) обладание знаниями, позволяющими судить о чем- либо, высказывать  веское авторитетное мнение, </a:t>
            </a:r>
          </a:p>
          <a:p>
            <a:pPr>
              <a:buNone/>
            </a:pPr>
            <a:r>
              <a:rPr lang="ru-RU" sz="1400" dirty="0" smtClean="0"/>
              <a:t>       3) качество личности профессионала».</a:t>
            </a:r>
          </a:p>
          <a:p>
            <a:pPr>
              <a:buNone/>
            </a:pPr>
            <a:r>
              <a:rPr lang="ru-RU" sz="1400" b="1" dirty="0" smtClean="0"/>
              <a:t>         Н.А. Виноградов, </a:t>
            </a:r>
            <a:r>
              <a:rPr lang="ru-RU" sz="1400" b="1" dirty="0" err="1" smtClean="0"/>
              <a:t>Н.В.Микляева</a:t>
            </a:r>
            <a:r>
              <a:rPr lang="ru-RU" sz="1400" b="1" dirty="0" smtClean="0"/>
              <a:t> «Дошкольное образование. Словарь терминов»</a:t>
            </a:r>
          </a:p>
          <a:p>
            <a:pPr>
              <a:buFontTx/>
              <a:buAutoNum type="arabicParenR" startAt="3"/>
            </a:pPr>
            <a:endParaRPr lang="ru-RU" sz="1400" b="1" dirty="0" smtClean="0"/>
          </a:p>
          <a:p>
            <a:pPr>
              <a:buNone/>
            </a:pPr>
            <a:r>
              <a:rPr lang="ru-RU" sz="1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ru-RU" sz="1400" dirty="0" smtClean="0"/>
              <a:t>«</a:t>
            </a:r>
            <a:r>
              <a:rPr lang="ru-RU" sz="1400" b="1" dirty="0" smtClean="0"/>
              <a:t>Компетентность -</a:t>
            </a:r>
            <a:r>
              <a:rPr lang="ru-RU" sz="1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интегративное  свойство  личности педагога,  характеризующее  его осведомлённость  в  </a:t>
            </a:r>
            <a:r>
              <a:rPr lang="ru-RU" sz="14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психолого</a:t>
            </a:r>
            <a:r>
              <a:rPr lang="ru-RU" sz="1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 педагогической области знаний, профессиональные умения и навыки, личностный опыт».</a:t>
            </a:r>
            <a:endParaRPr lang="ru-RU" sz="1400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4"/>
            <a:ext cx="8686800" cy="4937141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ru-RU" dirty="0" smtClean="0"/>
              <a:t>Рассмотрев воспитательное значение детского изобразительного творчества, мы, прежде всего, оценили его разностороннее влияние на формирование личности, сознание, моральные качества и творческие способности ребенка.</a:t>
            </a:r>
          </a:p>
          <a:p>
            <a:pPr>
              <a:lnSpc>
                <a:spcPct val="120000"/>
              </a:lnSpc>
            </a:pPr>
            <a:r>
              <a:rPr lang="ru-RU" dirty="0" smtClean="0"/>
              <a:t>Нами было отмечено, что руководство изобразительной деятельностью требует от воспитателя знания того, что представляет собой творчество вообще, и особенно детское, знания его специфики, умения тонко, тактично, поддерживая инициативу и самостоятельность ребенка, способствовать овладению необходимыми навыками и умениями и развитию творческого потенциала. Поэтому большую роль в развитии творческой личности ребенка играет профессиональная компетентность педагога.</a:t>
            </a: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543040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Диагностика профессиональной деятельности педагогов помогает оценить не только фактический уровень профессиональной подготовки каждого воспитателя.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00174"/>
            <a:ext cx="8686800" cy="4579951"/>
          </a:xfrm>
        </p:spPr>
        <p:txBody>
          <a:bodyPr>
            <a:normAutofit fontScale="77500" lnSpcReduction="20000"/>
          </a:bodyPr>
          <a:lstStyle/>
          <a:p>
            <a:r>
              <a:rPr lang="ru-RU" i="1" dirty="0" smtClean="0"/>
              <a:t>Во-первых,</a:t>
            </a:r>
            <a:r>
              <a:rPr lang="ru-RU" dirty="0" smtClean="0"/>
              <a:t> мы узнали потенциальные возможности каждого воспитателя. Это позволило нам конкретно планировать и повышение квалификации, и обобщение опыта, и индивидуальную работу. </a:t>
            </a:r>
          </a:p>
          <a:p>
            <a:r>
              <a:rPr lang="ru-RU" i="1" dirty="0" smtClean="0"/>
              <a:t>Во-вторых,</a:t>
            </a:r>
            <a:r>
              <a:rPr lang="ru-RU" dirty="0" smtClean="0"/>
              <a:t> созданы условия для удовлетворения запросов по самообразованию педагогов. Выбор темы для самообразования, курсов в институте повышения квалификации, знакомство с периодическими изданиями, встречи с коллегами становятся не формой, а содержанием работы. </a:t>
            </a:r>
          </a:p>
          <a:p>
            <a:r>
              <a:rPr lang="ru-RU" i="1" dirty="0" smtClean="0"/>
              <a:t>В-третьих,</a:t>
            </a:r>
            <a:r>
              <a:rPr lang="ru-RU" dirty="0" smtClean="0"/>
              <a:t> самоанализ деятельности педагогов позволяет искать пути совершенствования личностных и профессиональных умений. </a:t>
            </a: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rganization Chart 2"/>
          <p:cNvGraphicFramePr>
            <a:graphicFrameLocks/>
          </p:cNvGraphicFramePr>
          <p:nvPr>
            <p:ph idx="1"/>
          </p:nvPr>
        </p:nvGraphicFramePr>
        <p:xfrm>
          <a:off x="285720" y="428604"/>
          <a:ext cx="8686800" cy="5929354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132</TotalTime>
  <Words>1171</Words>
  <Application>Microsoft Office PowerPoint</Application>
  <PresentationFormat>Экран (4:3)</PresentationFormat>
  <Paragraphs>130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«Повышение профессиональной компетентности педагогов              по развитию художественно-творческих способностей      детей  дошкольного возраста». </vt:lpstr>
      <vt:lpstr>Актуальность </vt:lpstr>
      <vt:lpstr>Мы выявили следующую проблему:</vt:lpstr>
      <vt:lpstr>Цель: теоретически обосновать проблему развития художественно-творческих способностей детей в ДОУ и выявить роль методической работы в повышении  профессиональной компетентности педагогов. </vt:lpstr>
      <vt:lpstr>Слайд 5</vt:lpstr>
      <vt:lpstr> Профессиональная педагогическая компетентность </vt:lpstr>
      <vt:lpstr>Слайд 7</vt:lpstr>
      <vt:lpstr>Диагностика профессиональной деятельности педагогов помогает оценить не только фактический уровень профессиональной подготовки каждого воспитателя.  </vt:lpstr>
      <vt:lpstr>Слайд 9</vt:lpstr>
      <vt:lpstr>Модель системы   повышения профессиональной компетентности педагогов  ДОУ</vt:lpstr>
      <vt:lpstr>Cоставляющие   профессиональной компетентности педагогов  по вопросам  развития  художественно-творческих способностей дошкольников.</vt:lpstr>
      <vt:lpstr>Определение  уровня профессиональной подготовленности педагогов к организации художественно-творческой деятельности  с детьми. </vt:lpstr>
      <vt:lpstr>Модель системы повышения профессиональной компетентности педагогов</vt:lpstr>
      <vt:lpstr>критерии оценки методической работы в ДОУ, предложенные Ю.К. Бабанским </vt:lpstr>
      <vt:lpstr>Результаты влияния методической работы  на повышение профессиональной компетентности педагогов в развитии художественно-творческих способностей дошкольников </vt:lpstr>
      <vt:lpstr>Главный показатель эффективности работы по развитию художественно-творческих способностей детей - это данные диагностического обследования изобразительной деятельности детей старшего дошкольного возраста </vt:lpstr>
      <vt:lpstr>Заключение.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«Повышение профессиональной компетентности педагогов              по развитию художественно-творческих способностей               детей дошкольного возраста». </dc:title>
  <dc:creator>777</dc:creator>
  <cp:lastModifiedBy>777</cp:lastModifiedBy>
  <cp:revision>21</cp:revision>
  <dcterms:created xsi:type="dcterms:W3CDTF">2010-09-28T15:31:19Z</dcterms:created>
  <dcterms:modified xsi:type="dcterms:W3CDTF">2010-10-23T16:52:47Z</dcterms:modified>
</cp:coreProperties>
</file>