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7" r:id="rId2"/>
    <p:sldId id="258" r:id="rId3"/>
    <p:sldId id="262" r:id="rId4"/>
    <p:sldId id="260" r:id="rId5"/>
    <p:sldId id="273" r:id="rId6"/>
    <p:sldId id="264" r:id="rId7"/>
    <p:sldId id="268" r:id="rId8"/>
    <p:sldId id="270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F30C-9545-453C-ACE3-A43A33F0DB4B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1DD46-7FC9-4F41-A7AE-77A6F8DBDD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6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B2BE55-0096-4488-A09C-D1F270B10B15}" type="slidenum">
              <a:rPr lang="ru-RU"/>
              <a:pPr/>
              <a:t>2</a:t>
            </a:fld>
            <a:endParaRPr lang="ru-RU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24724-AFD4-4241-9512-D621C23D2270}" type="slidenum">
              <a:rPr lang="ru-RU"/>
              <a:pPr/>
              <a:t>3</a:t>
            </a:fld>
            <a:endParaRPr 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AA565F-AE32-4272-AE72-5EB2D62EDFFA}" type="slidenum">
              <a:rPr lang="ru-RU"/>
              <a:pPr/>
              <a:t>4</a:t>
            </a:fld>
            <a:endParaRPr lang="ru-RU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E45DA8-728B-4B73-B464-9E36D23C6B67}" type="slidenum">
              <a:rPr lang="ru-RU"/>
              <a:pPr/>
              <a:t>5</a:t>
            </a:fld>
            <a:endParaRPr lang="ru-RU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2CEF07-78B4-47F1-9D60-983AFED3754B}" type="slidenum">
              <a:rPr lang="ru-RU"/>
              <a:pPr/>
              <a:t>6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ECC74D-63BB-4B9D-8D72-0C423476C64B}" type="slidenum">
              <a:rPr lang="ru-RU"/>
              <a:pPr/>
              <a:t>7</a:t>
            </a:fld>
            <a:endParaRPr lang="ru-RU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FC82CE-4664-4FE4-8ACD-F9B9C40CBC79}" type="slidenum">
              <a:rPr lang="ru-RU"/>
              <a:pPr/>
              <a:t>8</a:t>
            </a:fld>
            <a:endParaRPr lang="ru-RU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type="body" sz="half" idx="2"/>
          </p:nvPr>
        </p:nvSpPr>
        <p:spPr>
          <a:xfrm>
            <a:off x="2915816" y="908720"/>
            <a:ext cx="2240280" cy="4211480"/>
          </a:xfrm>
        </p:spPr>
        <p:txBody>
          <a:bodyPr>
            <a:normAutofit/>
          </a:bodyPr>
          <a:lstStyle/>
          <a:p>
            <a:r>
              <a:rPr lang="ru-RU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Работу выполнила</a:t>
            </a:r>
            <a:endParaRPr lang="ru-RU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Дмитриева Софья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" name="Picture 5" descr="nb_pinacoteca_raphael_la_dispu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844824"/>
            <a:ext cx="6448425" cy="4608524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37147" y="145550"/>
            <a:ext cx="55579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/>
                <a:solidFill>
                  <a:srgbClr val="FFC000"/>
                </a:solidFill>
                <a:effectLst/>
              </a:rPr>
              <a:t>СХОЛАСТИКА</a:t>
            </a:r>
            <a:endParaRPr lang="ru-RU" sz="5400" b="1" i="1" cap="none" spc="0" dirty="0">
              <a:ln/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71" name="Picture 19" descr="Crivelli, Thomas with Book and Church Model_red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934" y="3802881"/>
            <a:ext cx="1465263" cy="2016125"/>
          </a:xfrm>
          <a:prstGeom prst="rect">
            <a:avLst/>
          </a:prstGeom>
          <a:noFill/>
        </p:spPr>
      </p:pic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97541" y="139727"/>
            <a:ext cx="8229600" cy="913009"/>
          </a:xfrm>
          <a:noFill/>
        </p:spPr>
        <p:txBody>
          <a:bodyPr/>
          <a:lstStyle/>
          <a:p>
            <a:pPr algn="ctr"/>
            <a:r>
              <a:rPr lang="ru-RU" sz="3200" b="1" dirty="0">
                <a:solidFill>
                  <a:schemeClr val="accent1"/>
                </a:solidFill>
              </a:rPr>
              <a:t>Схоластика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6802593" y="3178175"/>
            <a:ext cx="1979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ru-RU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Пьер Абеляр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6588224" y="5927725"/>
            <a:ext cx="1979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ru-RU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Фома Аквинский</a:t>
            </a:r>
            <a:endParaRPr lang="ru-RU" sz="1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272853" y="3178175"/>
            <a:ext cx="19796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ru-RU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Ансельм</a:t>
            </a:r>
            <a:br>
              <a:rPr lang="ru-RU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Кентерберийский</a:t>
            </a: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611560" y="5927725"/>
            <a:ext cx="1979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ru-RU" sz="16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Дунс</a:t>
            </a:r>
            <a:r>
              <a:rPr lang="ru-RU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Скот</a:t>
            </a:r>
            <a:endParaRPr lang="ru-RU" sz="1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77164" name="Picture 12" descr="Ансельм (Нью-Йорк - торс1 - red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552" y="980728"/>
            <a:ext cx="1712913" cy="1985962"/>
          </a:xfrm>
          <a:prstGeom prst="rect">
            <a:avLst/>
          </a:prstGeom>
          <a:noFill/>
        </p:spPr>
      </p:pic>
      <p:pic>
        <p:nvPicPr>
          <p:cNvPr id="177174" name="Picture 22" descr="Duns Scotus_red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543" y="3933056"/>
            <a:ext cx="1533525" cy="1885950"/>
          </a:xfrm>
          <a:prstGeom prst="rect">
            <a:avLst/>
          </a:prstGeom>
          <a:noFill/>
        </p:spPr>
      </p:pic>
      <p:pic>
        <p:nvPicPr>
          <p:cNvPr id="177176" name="Picture 24" descr="Абеляр П (БСЭ)_rm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51901" y="1000820"/>
            <a:ext cx="1249363" cy="1600200"/>
          </a:xfrm>
          <a:prstGeom prst="rect">
            <a:avLst/>
          </a:prstGeom>
          <a:noFill/>
        </p:spPr>
      </p:pic>
      <p:sp>
        <p:nvSpPr>
          <p:cNvPr id="5" name="Круглая лента лицом вверх 4"/>
          <p:cNvSpPr/>
          <p:nvPr/>
        </p:nvSpPr>
        <p:spPr>
          <a:xfrm>
            <a:off x="2339752" y="2042674"/>
            <a:ext cx="4609182" cy="2607552"/>
          </a:xfrm>
          <a:prstGeom prst="ellipseRibbon2">
            <a:avLst>
              <a:gd name="adj1" fmla="val 28802"/>
              <a:gd name="adj2" fmla="val 71727"/>
              <a:gd name="adj3" fmla="val 1948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Религиозная философия, стремящаяся познать Бога и мир при помощи логических рассуждений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71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71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77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771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71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77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771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7" grpId="0"/>
      <p:bldP spid="177158" grpId="0"/>
      <p:bldP spid="177159" grpId="0"/>
      <p:bldP spid="1771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84225"/>
          </a:xfrm>
          <a:noFill/>
        </p:spPr>
        <p:txBody>
          <a:bodyPr/>
          <a:lstStyle/>
          <a:p>
            <a:pPr algn="ctr"/>
            <a:r>
              <a:rPr lang="ru-RU" sz="3200" b="1" dirty="0">
                <a:solidFill>
                  <a:schemeClr val="accent1"/>
                </a:solidFill>
              </a:rPr>
              <a:t>Проблема веры и разума</a:t>
            </a:r>
          </a:p>
        </p:txBody>
      </p:sp>
      <p:sp>
        <p:nvSpPr>
          <p:cNvPr id="106499" name="AutoShape 3"/>
          <p:cNvSpPr>
            <a:spLocks noChangeArrowheads="1"/>
          </p:cNvSpPr>
          <p:nvPr/>
        </p:nvSpPr>
        <p:spPr bwMode="auto">
          <a:xfrm rot="10800000">
            <a:off x="35495" y="1196751"/>
            <a:ext cx="6763767" cy="5316761"/>
          </a:xfrm>
          <a:prstGeom prst="verticalScroll">
            <a:avLst>
              <a:gd name="adj" fmla="val 1303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 wrap="none" anchor="ctr" anchorCtr="1"/>
          <a:lstStyle/>
          <a:p>
            <a:pPr>
              <a:lnSpc>
                <a:spcPct val="95000"/>
              </a:lnSpc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Разум должен прийти на помощь вере,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укрепить её.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Логика, философия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должны помочь понять, 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что такое Бог, 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почему он устроил мир именно так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и что предназначено в мире человеку.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6502" name="Picture 6" descr="Ансельм (Нью-Йорк - red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9050" y="1114425"/>
            <a:ext cx="2695575" cy="43719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84225"/>
          </a:xfrm>
          <a:noFill/>
        </p:spPr>
        <p:txBody>
          <a:bodyPr/>
          <a:lstStyle/>
          <a:p>
            <a:r>
              <a:rPr lang="ru-RU" sz="3200" b="1" dirty="0">
                <a:solidFill>
                  <a:schemeClr val="accent1"/>
                </a:solidFill>
              </a:rPr>
              <a:t>Схоластика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5620964" y="5373216"/>
            <a:ext cx="28312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Л.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Синьорелли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«Учители Церкви».</a:t>
            </a:r>
          </a:p>
        </p:txBody>
      </p:sp>
      <p:pic>
        <p:nvPicPr>
          <p:cNvPr id="32773" name="Picture 5" descr="nb_pinacoteca_signorelli_doctors_of_the_chur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138" y="1258888"/>
            <a:ext cx="3780854" cy="4618384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388843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13758" y="620688"/>
            <a:ext cx="5216674" cy="105156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1"/>
                </a:solidFill>
              </a:rPr>
              <a:t>Доказательства бытия Бога</a:t>
            </a:r>
            <a:br>
              <a:rPr lang="ru-RU" sz="2000" b="1" dirty="0">
                <a:solidFill>
                  <a:schemeClr val="accent1"/>
                </a:solidFill>
              </a:rPr>
            </a:br>
            <a:r>
              <a:rPr lang="ru-RU" sz="2000" b="1" dirty="0">
                <a:solidFill>
                  <a:schemeClr val="accent1"/>
                </a:solidFill>
              </a:rPr>
              <a:t>Понятие и определения Бога</a:t>
            </a:r>
          </a:p>
        </p:txBody>
      </p:sp>
      <p:sp>
        <p:nvSpPr>
          <p:cNvPr id="128003" name="AutoShape 3"/>
          <p:cNvSpPr>
            <a:spLocks noChangeArrowheads="1"/>
          </p:cNvSpPr>
          <p:nvPr/>
        </p:nvSpPr>
        <p:spPr bwMode="auto">
          <a:xfrm>
            <a:off x="539750" y="1798638"/>
            <a:ext cx="2519363" cy="1079500"/>
          </a:xfrm>
          <a:prstGeom prst="bevel">
            <a:avLst>
              <a:gd name="adj" fmla="val 974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>
                <a:solidFill>
                  <a:srgbClr val="990033"/>
                </a:solidFill>
              </a:rPr>
              <a:t>Онтологическое</a:t>
            </a:r>
            <a:br>
              <a:rPr lang="ru-RU" b="1" dirty="0">
                <a:solidFill>
                  <a:srgbClr val="990033"/>
                </a:solidFill>
              </a:rPr>
            </a:br>
            <a:r>
              <a:rPr lang="ru-RU" b="1" dirty="0">
                <a:solidFill>
                  <a:srgbClr val="990033"/>
                </a:solidFill>
              </a:rPr>
              <a:t>доказательство</a:t>
            </a:r>
          </a:p>
        </p:txBody>
      </p:sp>
      <p:sp>
        <p:nvSpPr>
          <p:cNvPr id="128004" name="Line 4"/>
          <p:cNvSpPr>
            <a:spLocks noChangeShapeType="1"/>
          </p:cNvSpPr>
          <p:nvPr/>
        </p:nvSpPr>
        <p:spPr bwMode="auto">
          <a:xfrm>
            <a:off x="3616325" y="3057525"/>
            <a:ext cx="97155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128005" name="AutoShape 5"/>
          <p:cNvCxnSpPr>
            <a:cxnSpLocks noChangeShapeType="1"/>
          </p:cNvCxnSpPr>
          <p:nvPr/>
        </p:nvCxnSpPr>
        <p:spPr bwMode="auto">
          <a:xfrm>
            <a:off x="4587875" y="2878138"/>
            <a:ext cx="1588" cy="179387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</p:cxnSp>
      <p:cxnSp>
        <p:nvCxnSpPr>
          <p:cNvPr id="128006" name="AutoShape 6"/>
          <p:cNvCxnSpPr>
            <a:cxnSpLocks noChangeShapeType="1"/>
          </p:cNvCxnSpPr>
          <p:nvPr/>
        </p:nvCxnSpPr>
        <p:spPr bwMode="auto">
          <a:xfrm>
            <a:off x="3616325" y="3057525"/>
            <a:ext cx="1588" cy="179388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</p:cxnSp>
      <p:cxnSp>
        <p:nvCxnSpPr>
          <p:cNvPr id="128007" name="AutoShape 7"/>
          <p:cNvCxnSpPr>
            <a:cxnSpLocks noChangeShapeType="1"/>
          </p:cNvCxnSpPr>
          <p:nvPr/>
        </p:nvCxnSpPr>
        <p:spPr bwMode="auto">
          <a:xfrm>
            <a:off x="5559425" y="3057525"/>
            <a:ext cx="1588" cy="179388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</p:cxnSp>
      <p:sp>
        <p:nvSpPr>
          <p:cNvPr id="128008" name="AutoShape 8"/>
          <p:cNvSpPr>
            <a:spLocks noChangeArrowheads="1"/>
          </p:cNvSpPr>
          <p:nvPr/>
        </p:nvSpPr>
        <p:spPr bwMode="auto">
          <a:xfrm>
            <a:off x="467544" y="4497388"/>
            <a:ext cx="2016224" cy="18716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>
                <a:solidFill>
                  <a:srgbClr val="0000FF"/>
                </a:solidFill>
              </a:rPr>
              <a:t>Бог как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абсолютно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совершенная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сущность</a:t>
            </a:r>
          </a:p>
        </p:txBody>
      </p:sp>
      <p:sp>
        <p:nvSpPr>
          <p:cNvPr id="128009" name="AutoShape 9"/>
          <p:cNvSpPr>
            <a:spLocks noChangeArrowheads="1"/>
          </p:cNvSpPr>
          <p:nvPr/>
        </p:nvSpPr>
        <p:spPr bwMode="auto">
          <a:xfrm>
            <a:off x="3327400" y="1798638"/>
            <a:ext cx="2519363" cy="1079500"/>
          </a:xfrm>
          <a:prstGeom prst="bevel">
            <a:avLst>
              <a:gd name="adj" fmla="val 42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>
                <a:solidFill>
                  <a:srgbClr val="990033"/>
                </a:solidFill>
              </a:rPr>
              <a:t>Космологическое</a:t>
            </a:r>
            <a:br>
              <a:rPr lang="ru-RU" b="1" dirty="0">
                <a:solidFill>
                  <a:srgbClr val="990033"/>
                </a:solidFill>
              </a:rPr>
            </a:br>
            <a:r>
              <a:rPr lang="ru-RU" b="1" dirty="0">
                <a:solidFill>
                  <a:srgbClr val="990033"/>
                </a:solidFill>
              </a:rPr>
              <a:t>доказательство</a:t>
            </a:r>
          </a:p>
        </p:txBody>
      </p:sp>
      <p:sp>
        <p:nvSpPr>
          <p:cNvPr id="128010" name="AutoShape 10"/>
          <p:cNvSpPr>
            <a:spLocks noChangeArrowheads="1"/>
          </p:cNvSpPr>
          <p:nvPr/>
        </p:nvSpPr>
        <p:spPr bwMode="auto">
          <a:xfrm>
            <a:off x="6012160" y="1700808"/>
            <a:ext cx="2623840" cy="1177330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>
                <a:solidFill>
                  <a:srgbClr val="990033"/>
                </a:solidFill>
              </a:rPr>
              <a:t>Телеологическое</a:t>
            </a:r>
            <a:br>
              <a:rPr lang="ru-RU" b="1" dirty="0">
                <a:solidFill>
                  <a:srgbClr val="990033"/>
                </a:solidFill>
              </a:rPr>
            </a:br>
            <a:r>
              <a:rPr lang="ru-RU" b="1" dirty="0">
                <a:solidFill>
                  <a:srgbClr val="990033"/>
                </a:solidFill>
              </a:rPr>
              <a:t>доказательство</a:t>
            </a:r>
          </a:p>
        </p:txBody>
      </p:sp>
      <p:sp>
        <p:nvSpPr>
          <p:cNvPr id="128011" name="Line 11"/>
          <p:cNvSpPr>
            <a:spLocks noChangeShapeType="1"/>
          </p:cNvSpPr>
          <p:nvPr/>
        </p:nvSpPr>
        <p:spPr bwMode="auto">
          <a:xfrm>
            <a:off x="4587875" y="3057525"/>
            <a:ext cx="97155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8013" name="AutoShape 13"/>
          <p:cNvSpPr>
            <a:spLocks noChangeArrowheads="1"/>
          </p:cNvSpPr>
          <p:nvPr/>
        </p:nvSpPr>
        <p:spPr bwMode="auto">
          <a:xfrm>
            <a:off x="2555777" y="3268040"/>
            <a:ext cx="1944786" cy="1961159"/>
          </a:xfrm>
          <a:prstGeom prst="roundRect">
            <a:avLst>
              <a:gd name="adj" fmla="val 11901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1600" b="1" dirty="0">
                <a:solidFill>
                  <a:srgbClr val="0000FF"/>
                </a:solidFill>
              </a:rPr>
              <a:t>Бог как</a:t>
            </a:r>
            <a:br>
              <a:rPr lang="ru-RU" sz="1600" b="1" dirty="0">
                <a:solidFill>
                  <a:srgbClr val="0000FF"/>
                </a:solidFill>
              </a:rPr>
            </a:br>
            <a:r>
              <a:rPr lang="ru-RU" sz="1600" b="1" dirty="0">
                <a:solidFill>
                  <a:srgbClr val="0000FF"/>
                </a:solidFill>
              </a:rPr>
              <a:t>первопричина</a:t>
            </a:r>
            <a:br>
              <a:rPr lang="ru-RU" sz="1600" b="1" dirty="0">
                <a:solidFill>
                  <a:srgbClr val="0000FF"/>
                </a:solidFill>
              </a:rPr>
            </a:br>
            <a:r>
              <a:rPr lang="ru-RU" sz="1600" b="1" dirty="0">
                <a:solidFill>
                  <a:srgbClr val="0000FF"/>
                </a:solidFill>
              </a:rPr>
              <a:t>(причина всех</a:t>
            </a:r>
            <a:br>
              <a:rPr lang="ru-RU" sz="1600" b="1" dirty="0">
                <a:solidFill>
                  <a:srgbClr val="0000FF"/>
                </a:solidFill>
              </a:rPr>
            </a:br>
            <a:r>
              <a:rPr lang="ru-RU" sz="1600" b="1" dirty="0">
                <a:solidFill>
                  <a:srgbClr val="0000FF"/>
                </a:solidFill>
              </a:rPr>
              <a:t>причин)</a:t>
            </a:r>
          </a:p>
        </p:txBody>
      </p:sp>
      <p:sp>
        <p:nvSpPr>
          <p:cNvPr id="128014" name="AutoShape 14"/>
          <p:cNvSpPr>
            <a:spLocks noChangeArrowheads="1"/>
          </p:cNvSpPr>
          <p:nvPr/>
        </p:nvSpPr>
        <p:spPr bwMode="auto">
          <a:xfrm>
            <a:off x="4500562" y="3214686"/>
            <a:ext cx="2015654" cy="18716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>
                <a:solidFill>
                  <a:srgbClr val="0000FF"/>
                </a:solidFill>
              </a:rPr>
              <a:t>Бог как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безусловно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необходимая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сущность</a:t>
            </a:r>
          </a:p>
        </p:txBody>
      </p:sp>
      <p:sp>
        <p:nvSpPr>
          <p:cNvPr id="128015" name="AutoShape 15"/>
          <p:cNvSpPr>
            <a:spLocks noChangeArrowheads="1"/>
          </p:cNvSpPr>
          <p:nvPr/>
        </p:nvSpPr>
        <p:spPr bwMode="auto">
          <a:xfrm>
            <a:off x="6764338" y="4497388"/>
            <a:ext cx="1871662" cy="18716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>
                <a:solidFill>
                  <a:srgbClr val="0000FF"/>
                </a:solidFill>
              </a:rPr>
              <a:t>Бог как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разумный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устроитель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мира</a:t>
            </a:r>
          </a:p>
        </p:txBody>
      </p:sp>
      <p:cxnSp>
        <p:nvCxnSpPr>
          <p:cNvPr id="128017" name="AutoShape 17"/>
          <p:cNvCxnSpPr>
            <a:cxnSpLocks noChangeShapeType="1"/>
          </p:cNvCxnSpPr>
          <p:nvPr/>
        </p:nvCxnSpPr>
        <p:spPr bwMode="auto">
          <a:xfrm>
            <a:off x="1474788" y="2878138"/>
            <a:ext cx="1587" cy="161925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</p:cxnSp>
      <p:cxnSp>
        <p:nvCxnSpPr>
          <p:cNvPr id="128018" name="AutoShape 18"/>
          <p:cNvCxnSpPr>
            <a:cxnSpLocks noChangeShapeType="1"/>
          </p:cNvCxnSpPr>
          <p:nvPr/>
        </p:nvCxnSpPr>
        <p:spPr bwMode="auto">
          <a:xfrm>
            <a:off x="7700963" y="2878138"/>
            <a:ext cx="1587" cy="161925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8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8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28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28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28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animBg="1"/>
      <p:bldP spid="128004" grpId="0" animBg="1"/>
      <p:bldP spid="128008" grpId="0" animBg="1"/>
      <p:bldP spid="128009" grpId="0" animBg="1"/>
      <p:bldP spid="128010" grpId="0" animBg="1"/>
      <p:bldP spid="128011" grpId="0" animBg="1"/>
      <p:bldP spid="128013" grpId="0" animBg="1"/>
      <p:bldP spid="128014" grpId="0" animBg="1"/>
      <p:bldP spid="1280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2" name="Picture 22" descr="Ансельм (Нью-Йорк - торс1 - red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224" y="620688"/>
            <a:ext cx="2157084" cy="2501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450" name="Rectangle 10"/>
          <p:cNvSpPr>
            <a:spLocks noGrp="1" noChangeArrowheads="1"/>
          </p:cNvSpPr>
          <p:nvPr>
            <p:ph type="title"/>
          </p:nvPr>
        </p:nvSpPr>
        <p:spPr>
          <a:xfrm>
            <a:off x="455613" y="274638"/>
            <a:ext cx="8231187" cy="892175"/>
          </a:xfrm>
          <a:noFill/>
          <a:ln/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1"/>
                </a:solidFill>
              </a:rPr>
              <a:t>Доказательства бытия Бога</a:t>
            </a:r>
            <a:br>
              <a:rPr lang="ru-RU" sz="3200" b="1" dirty="0">
                <a:solidFill>
                  <a:schemeClr val="accent1"/>
                </a:solidFill>
              </a:rPr>
            </a:b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4655643" y="5373216"/>
            <a:ext cx="38651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Ансельм Кентерберийский</a:t>
            </a:r>
            <a:r>
              <a:rPr lang="ru-RU" b="1" dirty="0">
                <a:solidFill>
                  <a:schemeClr val="bg1"/>
                </a:solidFill>
              </a:rPr>
              <a:t>.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539552" y="1179405"/>
            <a:ext cx="5737369" cy="4193811"/>
          </a:xfrm>
          <a:prstGeom prst="verticalScroll">
            <a:avLst>
              <a:gd name="adj" fmla="val 749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Вывел бытие Бога из самого понятия Бога (онтологическое доказательство бытия Бога).</a:t>
            </a:r>
          </a:p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Все стремится к Благу — но Бог и есть Абсолютное Благо</a:t>
            </a:r>
          </a:p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Все ограничено и имеет некий верхний предел. Это и есть Бог.</a:t>
            </a:r>
          </a:p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Бытие целое по какой-то причине. Это и есть Бог.</a:t>
            </a:r>
          </a:p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Бог как совершенство</a:t>
            </a:r>
          </a:p>
          <a:p>
            <a:r>
              <a:rPr lang="ru-RU" sz="1600" dirty="0">
                <a:solidFill>
                  <a:schemeClr val="bg2">
                    <a:lumMod val="10000"/>
                  </a:schemeClr>
                </a:solidFill>
              </a:rPr>
              <a:t>Бог превосходит по величине все мыслимое. Значит он существует вне нас и вне этого мира (Бог есть, потому что он есть — то есть Бог при рождении человека вкладывает в его разум идею о себе).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9" name="Rectangle 9"/>
          <p:cNvSpPr>
            <a:spLocks noGrp="1" noChangeArrowheads="1"/>
          </p:cNvSpPr>
          <p:nvPr>
            <p:ph type="title"/>
          </p:nvPr>
        </p:nvSpPr>
        <p:spPr>
          <a:xfrm>
            <a:off x="455613" y="274638"/>
            <a:ext cx="8231187" cy="892175"/>
          </a:xfrm>
          <a:noFill/>
          <a:ln/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accent1"/>
                </a:solidFill>
              </a:rPr>
              <a:t>Доказательства бытия Бога</a:t>
            </a:r>
            <a:br>
              <a:rPr lang="ru-RU" sz="2800" dirty="0">
                <a:solidFill>
                  <a:schemeClr val="accent1"/>
                </a:solidFill>
              </a:rPr>
            </a:b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80728"/>
            <a:ext cx="1905000" cy="2638425"/>
          </a:xfrm>
          <a:prstGeom prst="round2DiagRect">
            <a:avLst>
              <a:gd name="adj1" fmla="val 16667"/>
              <a:gd name="adj2" fmla="val 25415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611560" y="1412775"/>
            <a:ext cx="5184576" cy="4104457"/>
          </a:xfrm>
          <a:prstGeom prst="verticalScroll">
            <a:avLst>
              <a:gd name="adj" fmla="val 533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b="1" dirty="0">
                <a:solidFill>
                  <a:schemeClr val="bg2">
                    <a:lumMod val="10000"/>
                  </a:schemeClr>
                </a:solidFill>
              </a:rPr>
              <a:t>Доказательство через движение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 означает, что все движущееся когда-либо было приведено в действие чем-то другим, которое в свою очередь было приведено в движение третьим. </a:t>
            </a:r>
            <a:r>
              <a:rPr lang="ru-RU" sz="1100" dirty="0" smtClean="0">
                <a:solidFill>
                  <a:schemeClr val="bg2">
                    <a:lumMod val="10000"/>
                  </a:schemeClr>
                </a:solidFill>
              </a:rPr>
              <a:t>Именно 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Бог и оказывается первопричиной всего движения.</a:t>
            </a:r>
          </a:p>
          <a:p>
            <a:r>
              <a:rPr lang="ru-RU" sz="1100" b="1" dirty="0">
                <a:solidFill>
                  <a:schemeClr val="bg2">
                    <a:lumMod val="10000"/>
                  </a:schemeClr>
                </a:solidFill>
              </a:rPr>
              <a:t>Доказательство через производящую причину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1100" dirty="0" smtClean="0">
                <a:solidFill>
                  <a:schemeClr val="bg2">
                    <a:lumMod val="10000"/>
                  </a:schemeClr>
                </a:solidFill>
              </a:rPr>
              <a:t>—Так 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как ничто не может произвести самого себя, то существует нечто, что является первопричиной всего — это Бог.</a:t>
            </a:r>
          </a:p>
          <a:p>
            <a:r>
              <a:rPr lang="ru-RU" sz="1100" b="1" dirty="0">
                <a:solidFill>
                  <a:schemeClr val="bg2">
                    <a:lumMod val="10000"/>
                  </a:schemeClr>
                </a:solidFill>
              </a:rPr>
              <a:t>Доказательство через необходимость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 — каждая вещь имеет возможность как своего потенциального, так и реального бытия. </a:t>
            </a:r>
            <a:r>
              <a:rPr lang="ru-RU" sz="1100" dirty="0" smtClean="0">
                <a:solidFill>
                  <a:schemeClr val="bg2">
                    <a:lumMod val="10000"/>
                  </a:schemeClr>
                </a:solidFill>
              </a:rPr>
              <a:t>Должно 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быть нечто, что способствовало переводу вещи из потенциального в актуальное состояние. Это нечто — Бог.</a:t>
            </a:r>
          </a:p>
          <a:p>
            <a:r>
              <a:rPr lang="ru-RU" sz="1100" b="1" dirty="0">
                <a:solidFill>
                  <a:schemeClr val="bg2">
                    <a:lumMod val="10000"/>
                  </a:schemeClr>
                </a:solidFill>
              </a:rPr>
              <a:t>Доказательство от степеней бытия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1100" dirty="0" smtClean="0">
                <a:solidFill>
                  <a:schemeClr val="bg2">
                    <a:lumMod val="10000"/>
                  </a:schemeClr>
                </a:solidFill>
              </a:rPr>
              <a:t>—люди 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говорят о различной степени совершенства предмета только через сравнения с самым совершенным. Это значит, что существует самое красивое, самое благородное, самое лучшее — этим является Бог.</a:t>
            </a:r>
          </a:p>
          <a:p>
            <a:r>
              <a:rPr lang="ru-RU" sz="1100" b="1" dirty="0">
                <a:solidFill>
                  <a:schemeClr val="bg2">
                    <a:lumMod val="10000"/>
                  </a:schemeClr>
                </a:solidFill>
              </a:rPr>
              <a:t>Доказательство через целевую причину</a:t>
            </a:r>
            <a:r>
              <a:rPr lang="ru-RU" sz="1100" dirty="0">
                <a:solidFill>
                  <a:schemeClr val="bg2">
                    <a:lumMod val="10000"/>
                  </a:schemeClr>
                </a:solidFill>
              </a:rPr>
              <a:t>. В мире разумных и неразумных существ наблюдается целесообразность деятельности, а значит существует разумное существо, которое полагает цель для всего, что есть в мире — это существо мы именуем Богом.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70" name="Picture 18" descr="Ибн Сина (Сухейль - red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1412776"/>
            <a:ext cx="2247900" cy="3076575"/>
          </a:xfrm>
          <a:prstGeom prst="rect">
            <a:avLst/>
          </a:prstGeom>
          <a:noFill/>
        </p:spPr>
      </p:pic>
      <p:sp>
        <p:nvSpPr>
          <p:cNvPr id="100361" name="Rectangle 9"/>
          <p:cNvSpPr>
            <a:spLocks noGrp="1" noChangeArrowheads="1"/>
          </p:cNvSpPr>
          <p:nvPr>
            <p:ph type="title"/>
          </p:nvPr>
        </p:nvSpPr>
        <p:spPr>
          <a:xfrm>
            <a:off x="455613" y="274638"/>
            <a:ext cx="8231187" cy="892175"/>
          </a:xfrm>
          <a:noFill/>
          <a:ln/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accent1"/>
                </a:solidFill>
              </a:rPr>
              <a:t>Доказательства бытия Бога</a:t>
            </a:r>
            <a:br>
              <a:rPr lang="ru-RU" sz="2800" dirty="0">
                <a:solidFill>
                  <a:schemeClr val="accent1"/>
                </a:solidFill>
              </a:rPr>
            </a:b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5710398" y="5805264"/>
            <a:ext cx="27074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Абу Али ибн Сина.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428596" y="857232"/>
            <a:ext cx="5472608" cy="4896544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</a:rPr>
              <a:t>Всё, что само по себе </a:t>
            </a:r>
            <a:r>
              <a:rPr lang="ru-RU" sz="1600" dirty="0" err="1">
                <a:solidFill>
                  <a:schemeClr val="tx1"/>
                </a:solidFill>
              </a:rPr>
              <a:t>невозможно,не</a:t>
            </a:r>
            <a:r>
              <a:rPr lang="ru-RU" sz="1600" dirty="0">
                <a:solidFill>
                  <a:schemeClr val="tx1"/>
                </a:solidFill>
              </a:rPr>
              <a:t> существует.</a:t>
            </a:r>
          </a:p>
          <a:p>
            <a:r>
              <a:rPr lang="ru-RU" sz="1600" dirty="0">
                <a:solidFill>
                  <a:schemeClr val="tx1"/>
                </a:solidFill>
              </a:rPr>
              <a:t>То, что само по себе не необходимо, но возможно,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существует благодаря чему-либо иному.</a:t>
            </a:r>
          </a:p>
          <a:p>
            <a:r>
              <a:rPr lang="ru-RU" sz="1600" dirty="0">
                <a:solidFill>
                  <a:schemeClr val="tx1"/>
                </a:solidFill>
              </a:rPr>
              <a:t>Если это «иное» (причина) само по себе не необходимо, а лишь возможно, оно для своего существования нуждается в чём-то третьем и т.д.</a:t>
            </a:r>
          </a:p>
          <a:p>
            <a:r>
              <a:rPr lang="ru-RU" sz="1600" dirty="0">
                <a:solidFill>
                  <a:schemeClr val="tx1"/>
                </a:solidFill>
              </a:rPr>
              <a:t>Следовательно, либо вообще ничего нет, либо существует нечто, не просто возможное, а Необходимое само по себе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(</a:t>
            </a:r>
            <a:r>
              <a:rPr lang="ru-RU" sz="1600" dirty="0" err="1">
                <a:solidFill>
                  <a:schemeClr val="tx1"/>
                </a:solidFill>
              </a:rPr>
              <a:t>необходимосущее</a:t>
            </a:r>
            <a:r>
              <a:rPr lang="ru-RU" sz="1600" dirty="0">
                <a:solidFill>
                  <a:schemeClr val="tx1"/>
                </a:solidFill>
              </a:rPr>
              <a:t>). Это и есть Бог.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00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-15037594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900" dirty="0"/>
          </a:p>
        </p:txBody>
      </p:sp>
      <p:pic>
        <p:nvPicPr>
          <p:cNvPr id="307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335" y="1988840"/>
            <a:ext cx="3823238" cy="361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07704" y="908720"/>
            <a:ext cx="4281941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СПАСИБО!</a:t>
            </a:r>
            <a:endParaRPr lang="ru-RU" sz="5400" b="1" cap="all" spc="0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365</TotalTime>
  <Words>151</Words>
  <Application>Microsoft Office PowerPoint</Application>
  <PresentationFormat>Экран (4:3)</PresentationFormat>
  <Paragraphs>56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Схоластика</vt:lpstr>
      <vt:lpstr>Проблема веры и разума</vt:lpstr>
      <vt:lpstr>Схоластика</vt:lpstr>
      <vt:lpstr>Доказательства бытия Бога Понятие и определения Бога</vt:lpstr>
      <vt:lpstr>Доказательства бытия Бога </vt:lpstr>
      <vt:lpstr>Доказательства бытия Бога </vt:lpstr>
      <vt:lpstr>Доказательства бытия Бога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Схоластика-</dc:title>
  <cp:lastModifiedBy>Serega</cp:lastModifiedBy>
  <cp:revision>35</cp:revision>
  <dcterms:modified xsi:type="dcterms:W3CDTF">2012-02-27T17:52:31Z</dcterms:modified>
</cp:coreProperties>
</file>