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30" autoAdjust="0"/>
  </p:normalViewPr>
  <p:slideViewPr>
    <p:cSldViewPr>
      <p:cViewPr varScale="1">
        <p:scale>
          <a:sx n="86" d="100"/>
          <a:sy n="86" d="100"/>
        </p:scale>
        <p:origin x="-6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15370" cy="1428736"/>
          </a:xfrm>
        </p:spPr>
        <p:txBody>
          <a:bodyPr/>
          <a:lstStyle/>
          <a:p>
            <a:pPr algn="ctr"/>
            <a:r>
              <a:rPr lang="ru-RU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МОУ «</a:t>
            </a:r>
            <a:r>
              <a:rPr lang="ru-RU" dirty="0" err="1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Белогорская</a:t>
            </a:r>
            <a:r>
              <a:rPr lang="ru-RU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средняя общеобразовательная школа»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714488"/>
            <a:ext cx="6172200" cy="4660434"/>
          </a:xfrm>
        </p:spPr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100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Государственный природный заповедник «Оренбургский»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n w="50800"/>
                <a:solidFill>
                  <a:schemeClr val="accent1">
                    <a:lumMod val="75000"/>
                  </a:schemeClr>
                </a:solidFill>
              </a:rPr>
              <a:t>Работу </a:t>
            </a:r>
            <a:r>
              <a:rPr lang="ru-RU" dirty="0" smtClean="0">
                <a:ln w="50800"/>
                <a:solidFill>
                  <a:schemeClr val="accent1">
                    <a:lumMod val="75000"/>
                  </a:schemeClr>
                </a:solidFill>
              </a:rPr>
              <a:t>выполнил: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n w="50800"/>
                <a:solidFill>
                  <a:schemeClr val="accent1">
                    <a:lumMod val="75000"/>
                  </a:schemeClr>
                </a:solidFill>
              </a:rPr>
              <a:t>ученик 10</a:t>
            </a:r>
            <a:r>
              <a:rPr lang="ru-RU" baseline="30000" dirty="0" smtClean="0">
                <a:ln w="50800"/>
                <a:solidFill>
                  <a:schemeClr val="accent1">
                    <a:lumMod val="75000"/>
                  </a:schemeClr>
                </a:solidFill>
              </a:rPr>
              <a:t>го </a:t>
            </a:r>
            <a:r>
              <a:rPr lang="ru-RU" dirty="0" smtClean="0">
                <a:ln w="50800"/>
                <a:solidFill>
                  <a:schemeClr val="accent1">
                    <a:lumMod val="75000"/>
                  </a:schemeClr>
                </a:solidFill>
              </a:rPr>
              <a:t> класса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n w="50800"/>
                <a:solidFill>
                  <a:schemeClr val="accent1">
                    <a:lumMod val="75000"/>
                  </a:schemeClr>
                </a:solidFill>
              </a:rPr>
              <a:t>Воробьев Максим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n w="50800"/>
                <a:solidFill>
                  <a:schemeClr val="accent1">
                    <a:lumMod val="75000"/>
                  </a:schemeClr>
                </a:solidFill>
              </a:rPr>
              <a:t>Преподаватели: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n w="50800"/>
                <a:solidFill>
                  <a:schemeClr val="accent1">
                    <a:lumMod val="75000"/>
                  </a:schemeClr>
                </a:solidFill>
              </a:rPr>
              <a:t>Гудкова А.Н.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n w="50800"/>
                <a:solidFill>
                  <a:schemeClr val="accent1">
                    <a:lumMod val="75000"/>
                  </a:schemeClr>
                </a:solidFill>
              </a:rPr>
              <a:t>Воробьева М.П</a:t>
            </a:r>
            <a:endParaRPr lang="ru-RU" dirty="0"/>
          </a:p>
        </p:txBody>
      </p:sp>
      <p:pic>
        <p:nvPicPr>
          <p:cNvPr id="4" name="Рисунок 3" descr="ЭМБЛЕМ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643314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94004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n w="18000">
                  <a:solidFill>
                    <a:srgbClr val="33CC33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Создание Оренбургского заповедника в степной зоне – важный шаг в создании экологического каркаса степей, сохранении своего естественного облика!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86322"/>
            <a:ext cx="7467600" cy="1687630"/>
          </a:xfrm>
        </p:spPr>
        <p:txBody>
          <a:bodyPr/>
          <a:lstStyle/>
          <a:p>
            <a:pPr algn="ctr"/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внимание!!!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История создания заповедника «Оренбургский»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829064"/>
          </a:xfrm>
        </p:spPr>
        <p:txBody>
          <a:bodyPr/>
          <a:lstStyle/>
          <a:p>
            <a:pPr algn="ctr">
              <a:buClr>
                <a:schemeClr val="accent3"/>
              </a:buClr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Государственный природный заповедник</a:t>
            </a:r>
          </a:p>
          <a:p>
            <a:pPr algn="ctr">
              <a:buClr>
                <a:schemeClr val="accent3"/>
              </a:buClr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“Оренбургский” был учрежден на четырех</a:t>
            </a:r>
          </a:p>
          <a:p>
            <a:pPr algn="ctr">
              <a:buClr>
                <a:schemeClr val="accent3"/>
              </a:buClr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непохожих друг на друга участках, расположенных в</a:t>
            </a:r>
          </a:p>
          <a:p>
            <a:pPr algn="ctr">
              <a:buClr>
                <a:schemeClr val="accent3"/>
              </a:buClr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разных административных районах Оренбургской</a:t>
            </a:r>
          </a:p>
          <a:p>
            <a:pPr algn="ctr">
              <a:buClr>
                <a:schemeClr val="accent3"/>
              </a:buClr>
              <a:buNone/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области: Первомайском, </a:t>
            </a:r>
            <a:r>
              <a:rPr lang="ru-RU" b="1" dirty="0" err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Беляевском</a:t>
            </a: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pPr algn="ctr">
              <a:buClr>
                <a:schemeClr val="accent3"/>
              </a:buClr>
              <a:buNone/>
              <a:defRPr/>
            </a:pPr>
            <a:r>
              <a:rPr lang="ru-RU" b="1" dirty="0" err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Кувандыкском</a:t>
            </a: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Светлинском</a:t>
            </a: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97040"/>
          </a:xfrm>
        </p:spPr>
        <p:txBody>
          <a:bodyPr>
            <a:noAutofit/>
          </a:bodyPr>
          <a:lstStyle/>
          <a:p>
            <a:pPr marL="274320" indent="-274320"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800" b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Идея создания заповедника в Оренбургской губернии появилась в начале XX века. Наиболее активными сторонниками были члены Оренбургского отдела Русского географического общества.</a:t>
            </a:r>
            <a:endParaRPr lang="ru-RU" sz="1800" b="1" dirty="0" smtClean="0">
              <a:ln w="900" cmpd="sng">
                <a:solidFill>
                  <a:srgbClr val="FF0000">
                    <a:alpha val="55000"/>
                  </a:srgbClr>
                </a:solidFill>
                <a:prstDash val="solid"/>
              </a:ln>
              <a:solidFill>
                <a:srgbClr val="00B0F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Содержимое 3" descr="Неструев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428868"/>
            <a:ext cx="12954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Чибелев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643314"/>
            <a:ext cx="148829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 l="3304" t="2618" r="6676"/>
          <a:stretch>
            <a:fillRect/>
          </a:stretch>
        </p:blipFill>
        <p:spPr bwMode="auto">
          <a:xfrm>
            <a:off x="4572000" y="3643314"/>
            <a:ext cx="1310961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спрыгин 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2357431"/>
            <a:ext cx="1571623" cy="2232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500562" y="5286388"/>
            <a:ext cx="264848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>
                  <a:solidFill>
                    <a:srgbClr val="FF0000"/>
                  </a:solidFill>
                </a:ln>
              </a:rPr>
              <a:t>А. С. </a:t>
            </a:r>
            <a:r>
              <a:rPr lang="ru-RU" b="1" i="1" dirty="0" err="1" smtClean="0">
                <a:ln>
                  <a:solidFill>
                    <a:srgbClr val="FF0000"/>
                  </a:solidFill>
                </a:ln>
              </a:rPr>
              <a:t>Хоментовский</a:t>
            </a:r>
            <a:endParaRPr lang="ru-RU" b="1" i="1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00298" y="5572140"/>
            <a:ext cx="176683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>
                  <a:solidFill>
                    <a:srgbClr val="FF0000"/>
                  </a:solidFill>
                </a:ln>
              </a:rPr>
              <a:t>А.А. </a:t>
            </a:r>
            <a:r>
              <a:rPr lang="ru-RU" b="1" i="1" dirty="0" err="1" smtClean="0">
                <a:ln>
                  <a:solidFill>
                    <a:srgbClr val="FF0000"/>
                  </a:solidFill>
                </a:ln>
              </a:rPr>
              <a:t>Чибилев</a:t>
            </a:r>
            <a:endParaRPr lang="ru-RU" b="1" i="1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4357694"/>
            <a:ext cx="202651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>
                  <a:solidFill>
                    <a:srgbClr val="FF0000"/>
                  </a:solidFill>
                </a:ln>
              </a:rPr>
              <a:t>С.С. </a:t>
            </a:r>
            <a:r>
              <a:rPr lang="ru-RU" b="1" i="1" dirty="0" err="1" smtClean="0">
                <a:ln>
                  <a:solidFill>
                    <a:srgbClr val="FF0000"/>
                  </a:solidFill>
                </a:ln>
              </a:rPr>
              <a:t>Неуструев</a:t>
            </a:r>
            <a:endParaRPr lang="ru-RU" b="1" i="1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72264" y="4643446"/>
            <a:ext cx="189186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>
                  <a:solidFill>
                    <a:srgbClr val="FF0000"/>
                  </a:solidFill>
                </a:ln>
              </a:rPr>
              <a:t>И.И. </a:t>
            </a:r>
            <a:r>
              <a:rPr lang="ru-RU" b="1" i="1" dirty="0" err="1" smtClean="0">
                <a:ln>
                  <a:solidFill>
                    <a:srgbClr val="FF0000"/>
                  </a:solidFill>
                </a:ln>
              </a:rPr>
              <a:t>Спрыгин</a:t>
            </a:r>
            <a:endParaRPr lang="ru-RU" b="1" i="1" dirty="0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500"/>
                            </p:stCondLst>
                            <p:childTnLst>
                              <p:par>
                                <p:cTn id="3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500"/>
                            </p:stCondLst>
                            <p:childTnLst>
                              <p:par>
                                <p:cTn id="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8412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defRPr/>
            </a:pPr>
            <a:r>
              <a:rPr lang="ru-RU" sz="2000" b="1" dirty="0" smtClean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Территория заповедника расположена между </a:t>
            </a:r>
            <a:br>
              <a:rPr lang="ru-RU" sz="2000" b="1" dirty="0" smtClean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50°50'-51°50' </a:t>
            </a:r>
            <a:r>
              <a:rPr lang="ru-RU" sz="2000" b="1" dirty="0" err="1" smtClean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с.ш</a:t>
            </a:r>
            <a:r>
              <a:rPr lang="ru-RU" sz="2000" b="1" dirty="0" smtClean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и 50°30'-61°20' в.д. Она является составной частью не только трех природных стран, но также и разных ландшафтных районов и провинций:</a:t>
            </a:r>
          </a:p>
        </p:txBody>
      </p:sp>
      <p:pic>
        <p:nvPicPr>
          <p:cNvPr id="4" name="Содержимое 3" descr="Айтуарская степь в июне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928802"/>
            <a:ext cx="236596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ротивопожарный водоем на участке Таловская степь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000241"/>
            <a:ext cx="1952621" cy="138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Осенний ландшафт в Буртинской степи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4071942"/>
            <a:ext cx="226539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Ащисайская степь в июле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286256"/>
            <a:ext cx="214314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928662" y="3357562"/>
            <a:ext cx="2146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Айтуарская</a:t>
            </a:r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степь</a:t>
            </a:r>
            <a:endParaRPr lang="ru-RU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3429000"/>
            <a:ext cx="20040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Таловская</a:t>
            </a:r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степь</a:t>
            </a:r>
            <a:endParaRPr lang="ru-RU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71670" y="5572140"/>
            <a:ext cx="2161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Буртинская</a:t>
            </a:r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степь</a:t>
            </a:r>
            <a:endParaRPr lang="ru-RU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5572140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Ащисайская</a:t>
            </a:r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степь</a:t>
            </a:r>
            <a:endParaRPr lang="ru-RU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08292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800" b="1" i="1" dirty="0" smtClean="0">
                <a:solidFill>
                  <a:srgbClr val="C00000"/>
                </a:solidFill>
              </a:rPr>
              <a:t>Согласно почвенно-географическому районированию территория заповедника находится на границе двух почвенных типов – черноземов и каштановых почв. При этом почвы участков “</a:t>
            </a:r>
            <a:r>
              <a:rPr lang="ru-RU" sz="1800" b="1" i="1" dirty="0" err="1" smtClean="0">
                <a:solidFill>
                  <a:srgbClr val="C00000"/>
                </a:solidFill>
              </a:rPr>
              <a:t>Таловская</a:t>
            </a:r>
            <a:r>
              <a:rPr lang="ru-RU" sz="1800" b="1" i="1" dirty="0" smtClean="0">
                <a:solidFill>
                  <a:srgbClr val="C00000"/>
                </a:solidFill>
              </a:rPr>
              <a:t> степь” и “</a:t>
            </a:r>
            <a:r>
              <a:rPr lang="ru-RU" sz="1800" b="1" i="1" dirty="0" err="1" smtClean="0">
                <a:solidFill>
                  <a:srgbClr val="C00000"/>
                </a:solidFill>
              </a:rPr>
              <a:t>Ащисайская</a:t>
            </a:r>
            <a:r>
              <a:rPr lang="ru-RU" sz="1800" b="1" i="1" dirty="0" smtClean="0">
                <a:solidFill>
                  <a:srgbClr val="C00000"/>
                </a:solidFill>
              </a:rPr>
              <a:t> степь” относятся к подтипу темно-каштановых теплых промерзающих почв, “</a:t>
            </a:r>
            <a:r>
              <a:rPr lang="ru-RU" sz="1800" b="1" i="1" dirty="0" err="1" smtClean="0">
                <a:solidFill>
                  <a:srgbClr val="C00000"/>
                </a:solidFill>
              </a:rPr>
              <a:t>Буртинская</a:t>
            </a:r>
            <a:r>
              <a:rPr lang="ru-RU" sz="1800" b="1" i="1" dirty="0" smtClean="0">
                <a:solidFill>
                  <a:srgbClr val="C00000"/>
                </a:solidFill>
              </a:rPr>
              <a:t> степь” и “</a:t>
            </a:r>
            <a:r>
              <a:rPr lang="ru-RU" sz="1800" b="1" i="1" dirty="0" err="1" smtClean="0">
                <a:solidFill>
                  <a:srgbClr val="C00000"/>
                </a:solidFill>
              </a:rPr>
              <a:t>Айтуарская</a:t>
            </a:r>
            <a:r>
              <a:rPr lang="ru-RU" sz="1800" b="1" i="1" dirty="0" smtClean="0">
                <a:solidFill>
                  <a:srgbClr val="C00000"/>
                </a:solidFill>
              </a:rPr>
              <a:t> степь” – черноземов южных.</a:t>
            </a:r>
            <a:endParaRPr lang="ru-RU" sz="1800" b="1" i="1" dirty="0" smtClean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3857628"/>
            <a:ext cx="86028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929066"/>
            <a:ext cx="85772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4143380"/>
            <a:ext cx="794097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4000504"/>
            <a:ext cx="740229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500"/>
                            </p:stCondLst>
                            <p:childTnLst>
                              <p:par>
                                <p:cTn id="4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467600" cy="9890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Участок “</a:t>
            </a:r>
            <a:r>
              <a:rPr lang="ru-RU" sz="2000" dirty="0" err="1" smtClean="0"/>
              <a:t>Таловская</a:t>
            </a:r>
            <a:r>
              <a:rPr lang="ru-RU" sz="2000" dirty="0" smtClean="0"/>
              <a:t> степь” входит в состав </a:t>
            </a:r>
            <a:r>
              <a:rPr lang="ru-RU" sz="2000" dirty="0" err="1" smtClean="0"/>
              <a:t>Чаганского</a:t>
            </a:r>
            <a:r>
              <a:rPr lang="ru-RU" sz="2000" dirty="0" smtClean="0"/>
              <a:t> ландшафтного района </a:t>
            </a:r>
            <a:r>
              <a:rPr lang="ru-RU" sz="2000" dirty="0" err="1" smtClean="0"/>
              <a:t>Общесыртовско</a:t>
            </a:r>
            <a:r>
              <a:rPr lang="ru-RU" sz="2000" dirty="0" smtClean="0"/>
              <a:t> -</a:t>
            </a:r>
            <a:r>
              <a:rPr lang="ru-RU" sz="2000" dirty="0" err="1" smtClean="0"/>
              <a:t>Предуральской</a:t>
            </a:r>
            <a:r>
              <a:rPr lang="ru-RU" sz="2000" dirty="0" smtClean="0"/>
              <a:t> степной провинции Русской равнины.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873752"/>
          </a:xfrm>
        </p:spPr>
        <p:txBody>
          <a:bodyPr>
            <a:normAutofit/>
          </a:bodyPr>
          <a:lstStyle/>
          <a:p>
            <a:pPr algn="ctr">
              <a:buClr>
                <a:schemeClr val="accent3"/>
              </a:buClr>
              <a:buNone/>
              <a:defRPr/>
            </a:pPr>
            <a:r>
              <a:rPr lang="ru-RU" sz="18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Места гнездования и встреч в гнездовой период степного орла,</a:t>
            </a:r>
          </a:p>
          <a:p>
            <a:pPr algn="ctr">
              <a:buClr>
                <a:schemeClr val="accent3"/>
              </a:buClr>
              <a:buNone/>
              <a:defRPr/>
            </a:pPr>
            <a:r>
              <a:rPr lang="ru-RU" sz="18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стрепета, дрофы, журавля-красавки. Поселения байбака европейского. </a:t>
            </a:r>
            <a:endParaRPr lang="ru-RU" sz="1800" b="1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pic>
        <p:nvPicPr>
          <p:cNvPr id="4" name="Рисунок 3" descr="журавль-красав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643182"/>
            <a:ext cx="114144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тепной орел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714620"/>
            <a:ext cx="1833554" cy="1466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трепет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500306"/>
            <a:ext cx="1500168" cy="1200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Байбак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4429132"/>
            <a:ext cx="210327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85720" y="4357694"/>
            <a:ext cx="2204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Журавль - красавка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4071942"/>
            <a:ext cx="1624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Степной орел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3857628"/>
            <a:ext cx="1037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Стрепет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5857892"/>
            <a:ext cx="934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Байбак</a:t>
            </a:r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Участок “</a:t>
            </a:r>
            <a:r>
              <a:rPr lang="ru-RU" sz="2000" dirty="0" err="1" smtClean="0"/>
              <a:t>Ащисайская</a:t>
            </a:r>
            <a:r>
              <a:rPr lang="ru-RU" sz="2000" dirty="0" smtClean="0"/>
              <a:t> степь” - в </a:t>
            </a:r>
            <a:r>
              <a:rPr lang="ru-RU" sz="2000" dirty="0" err="1" smtClean="0"/>
              <a:t>Жетыкольском</a:t>
            </a:r>
            <a:r>
              <a:rPr lang="ru-RU" sz="2000" dirty="0" smtClean="0"/>
              <a:t> ландшафтном районе Западно-Тургайской степной возвышенной провинции Тургайской столовой страны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Единственный участок, где обитает  в весенне-летнее время сайгак. Места гнездования  орла степного, стрепета, журавля-красавки, лебедя-шипуна, </a:t>
            </a:r>
            <a:r>
              <a:rPr lang="ru-RU" dirty="0" err="1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огарей</a:t>
            </a:r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Малоизмененные деятельностью человека степи.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dirty="0"/>
          </a:p>
        </p:txBody>
      </p:sp>
      <p:pic>
        <p:nvPicPr>
          <p:cNvPr id="4" name="Рисунок 3" descr="лебедь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143380"/>
            <a:ext cx="1714524" cy="161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огарей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929066"/>
            <a:ext cx="18796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714744" y="5786454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err="1">
                <a:latin typeface="Constantia" pitchFamily="18" charset="0"/>
              </a:rPr>
              <a:t>Курганник</a:t>
            </a:r>
            <a:r>
              <a:rPr lang="ru-RU" dirty="0">
                <a:latin typeface="Constantia" pitchFamily="18" charset="0"/>
              </a:rPr>
              <a:t> </a:t>
            </a:r>
          </a:p>
        </p:txBody>
      </p:sp>
      <p:pic>
        <p:nvPicPr>
          <p:cNvPr id="11" name="Рисунок 10" descr="курганник.jpg"/>
          <p:cNvPicPr>
            <a:picLocks noChangeAspect="1"/>
          </p:cNvPicPr>
          <p:nvPr/>
        </p:nvPicPr>
        <p:blipFill>
          <a:blip r:embed="rId4"/>
          <a:srcRect l="14815" t="3703" r="17036"/>
          <a:stretch>
            <a:fillRect/>
          </a:stretch>
        </p:blipFill>
        <p:spPr bwMode="auto">
          <a:xfrm>
            <a:off x="3714744" y="3786190"/>
            <a:ext cx="16430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42910" y="5643578"/>
            <a:ext cx="1771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Лебедь -шипун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15140" y="5357826"/>
            <a:ext cx="958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err="1" smtClean="0">
                <a:latin typeface="Constantia" pitchFamily="18" charset="0"/>
              </a:rPr>
              <a:t>Огарей</a:t>
            </a:r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400"/>
                            </p:stCondLst>
                            <p:childTnLst>
                              <p:par>
                                <p:cTn id="3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 smtClean="0"/>
              <a:t>Участок “</a:t>
            </a:r>
            <a:r>
              <a:rPr lang="ru-RU" sz="1800" dirty="0" err="1" smtClean="0"/>
              <a:t>Айтуарская</a:t>
            </a:r>
            <a:r>
              <a:rPr lang="ru-RU" sz="1800" dirty="0" smtClean="0"/>
              <a:t> степь” - в </a:t>
            </a:r>
            <a:r>
              <a:rPr lang="ru-RU" sz="1800" dirty="0" err="1" smtClean="0"/>
              <a:t>Губерлинском</a:t>
            </a:r>
            <a:r>
              <a:rPr lang="ru-RU" sz="1800" dirty="0" smtClean="0"/>
              <a:t> </a:t>
            </a:r>
            <a:r>
              <a:rPr lang="ru-RU" sz="1800" dirty="0" err="1" smtClean="0"/>
              <a:t>придолинно</a:t>
            </a:r>
            <a:r>
              <a:rPr lang="ru-RU" sz="1800" dirty="0" smtClean="0"/>
              <a:t> - мелкосопочном районе Южно-Уральской степной низкогорной провинции Южно-Уральской горной области Уральской горной страны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Места гнездования и встреч в гнездовой период стрепета, </a:t>
            </a:r>
            <a:r>
              <a:rPr lang="ru-RU" sz="2000" dirty="0" err="1" smtClean="0"/>
              <a:t>курганника</a:t>
            </a:r>
            <a:r>
              <a:rPr lang="ru-RU" sz="2000" dirty="0" smtClean="0"/>
              <a:t>, орла степного, могильника, коршуна черного, произрастания ятрышника </a:t>
            </a:r>
            <a:r>
              <a:rPr lang="ru-RU" sz="2000" dirty="0" err="1" smtClean="0"/>
              <a:t>шлемоносного</a:t>
            </a:r>
            <a:r>
              <a:rPr lang="ru-RU" sz="2000" dirty="0" smtClean="0"/>
              <a:t>, распространения эталонов типчаково-ковыльной и </a:t>
            </a:r>
            <a:r>
              <a:rPr lang="ru-RU" sz="2000" dirty="0" err="1" smtClean="0"/>
              <a:t>разнотравно</a:t>
            </a:r>
            <a:r>
              <a:rPr lang="ru-RU" sz="2000" dirty="0" smtClean="0"/>
              <a:t> - типчаково-ковыльной ассоциаций. Изобилие родников.</a:t>
            </a:r>
            <a:endParaRPr lang="ru-RU" sz="2000" dirty="0"/>
          </a:p>
        </p:txBody>
      </p:sp>
      <p:pic>
        <p:nvPicPr>
          <p:cNvPr id="4" name="Рисунок 3" descr="коршун черны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786190"/>
            <a:ext cx="1344608" cy="1111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714752"/>
            <a:ext cx="23082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огильник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3643314"/>
            <a:ext cx="1214437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57224" y="5072074"/>
            <a:ext cx="1877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Черный коршун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5357826"/>
            <a:ext cx="1624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Степной орел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5572140"/>
            <a:ext cx="1393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Могильник</a:t>
            </a:r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Участок “</a:t>
            </a:r>
            <a:r>
              <a:rPr lang="ru-RU" sz="1800" dirty="0" err="1" smtClean="0"/>
              <a:t>Буртинская</a:t>
            </a:r>
            <a:r>
              <a:rPr lang="ru-RU" sz="1800" dirty="0" smtClean="0"/>
              <a:t> степь” находится в </a:t>
            </a:r>
            <a:r>
              <a:rPr lang="ru-RU" sz="1800" dirty="0" err="1" smtClean="0"/>
              <a:t>Донгузско-Буртинском</a:t>
            </a:r>
            <a:r>
              <a:rPr lang="ru-RU" sz="1800" dirty="0" smtClean="0"/>
              <a:t> ландшафтном районе, в полосе сочленения Русской равнины и Уральской складчатой страны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sz="2000" dirty="0" smtClean="0"/>
              <a:t>Места гнездования стрепета, степного орла, журавля-красавки, </a:t>
            </a:r>
            <a:r>
              <a:rPr lang="ru-RU" sz="2000" dirty="0" err="1" smtClean="0"/>
              <a:t>курганника</a:t>
            </a:r>
            <a:r>
              <a:rPr lang="ru-RU" sz="2000" dirty="0" smtClean="0"/>
              <a:t>, </a:t>
            </a:r>
            <a:r>
              <a:rPr lang="ru-RU" sz="2000" dirty="0" err="1" smtClean="0"/>
              <a:t>кречетки</a:t>
            </a:r>
            <a:r>
              <a:rPr lang="ru-RU" sz="2000" dirty="0" smtClean="0"/>
              <a:t>, </a:t>
            </a:r>
            <a:r>
              <a:rPr lang="ru-RU" sz="2000" dirty="0" err="1" smtClean="0"/>
              <a:t>огарей</a:t>
            </a:r>
            <a:r>
              <a:rPr lang="ru-RU" sz="2000" dirty="0" smtClean="0"/>
              <a:t>. Распространение эталонов типчаково-ковыльной и </a:t>
            </a:r>
            <a:r>
              <a:rPr lang="ru-RU" sz="2000" dirty="0" err="1" smtClean="0"/>
              <a:t>разнотравно-типчаково-ковыльной</a:t>
            </a:r>
            <a:r>
              <a:rPr lang="ru-RU" sz="2000" dirty="0" smtClean="0"/>
              <a:t> ассоциаций.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G:\анимашки\бабочка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786190"/>
            <a:ext cx="952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G:\анимашки\бабочка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000892" y="3000372"/>
            <a:ext cx="10715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Изображение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000372"/>
            <a:ext cx="581120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</TotalTime>
  <Words>390</Words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МОУ «Белогорская средняя общеобразовательная школа»</vt:lpstr>
      <vt:lpstr>История создания заповедника «Оренбургский»</vt:lpstr>
      <vt:lpstr>Идея создания заповедника в Оренбургской губернии появилась в начале XX века. Наиболее активными сторонниками были члены Оренбургского отдела Русского географического общества.</vt:lpstr>
      <vt:lpstr>Территория заповедника расположена между  50°50'-51°50' с.ш. и 50°30'-61°20' в.д. Она является составной частью не только трех природных стран, но также и разных ландшафтных районов и провинций:</vt:lpstr>
      <vt:lpstr>Согласно почвенно-географическому районированию территория заповедника находится на границе двух почвенных типов – черноземов и каштановых почв. При этом почвы участков “Таловская степь” и “Ащисайская степь” относятся к подтипу темно-каштановых теплых промерзающих почв, “Буртинская степь” и “Айтуарская степь” – черноземов южных.</vt:lpstr>
      <vt:lpstr>Участок “Таловская степь” входит в состав Чаганского ландшафтного района Общесыртовско -Предуральской степной провинции Русской равнины. </vt:lpstr>
      <vt:lpstr>Участок “Ащисайская степь” - в Жетыкольском ландшафтном районе Западно-Тургайской степной возвышенной провинции Тургайской столовой страны</vt:lpstr>
      <vt:lpstr>Участок “Айтуарская степь” - в Губерлинском придолинно - мелкосопочном районе Южно-Уральской степной низкогорной провинции Южно-Уральской горной области Уральской горной страны</vt:lpstr>
      <vt:lpstr>Участок “Буртинская степь” находится в Донгузско-Буртинском ландшафтном районе, в полосе сочленения Русской равнины и Уральской складчатой страны</vt:lpstr>
      <vt:lpstr>Создание Оренбургского заповедника в степной зоне – важный шаг в создании экологического каркаса степей, сохранении своего естественного облика!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«Белогорская средняя общеобразовательная школа»</dc:title>
  <cp:lastModifiedBy>User</cp:lastModifiedBy>
  <cp:revision>5</cp:revision>
  <dcterms:modified xsi:type="dcterms:W3CDTF">2012-02-27T14:10:58Z</dcterms:modified>
</cp:coreProperties>
</file>