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0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6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DA20B-7AC6-416A-8C4F-CB9044E966C8}" type="datetimeFigureOut">
              <a:rPr lang="ru-RU" smtClean="0"/>
              <a:t>26.10.2010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260925-F82B-4DF5-A536-306C95C9A1F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Новая папка\400_F_25213714_wjHdnWObnAHXxoCKpVJBC91tbV3YWrh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62271"/>
            <a:ext cx="9144000" cy="702027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67744" y="2852936"/>
            <a:ext cx="622818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October, 31</a:t>
            </a:r>
            <a:endParaRPr lang="ru-RU" sz="66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D:\Новая папка\noch_na_hallowe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</p:spPr>
      </p:pic>
      <p:pic>
        <p:nvPicPr>
          <p:cNvPr id="10242" name="Picture 2" descr="D:\Новая папка\hallowe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140968"/>
            <a:ext cx="3543300" cy="35433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332656"/>
            <a:ext cx="511256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  <a:latin typeface="Footlight MT Light" pitchFamily="18" charset="0"/>
              </a:rPr>
              <a:t>Halloween costumes are traditionally </a:t>
            </a:r>
            <a:endParaRPr lang="en-US" sz="2400" b="1" dirty="0" smtClean="0">
              <a:solidFill>
                <a:srgbClr val="FFFF00"/>
              </a:solidFill>
              <a:latin typeface="Footlight MT Light" pitchFamily="18" charset="0"/>
            </a:endParaRP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latin typeface="Footlight MT Light" pitchFamily="18" charset="0"/>
              </a:rPr>
              <a:t>modeled </a:t>
            </a:r>
            <a:r>
              <a:rPr lang="en-US" sz="2400" b="1" dirty="0" smtClean="0">
                <a:solidFill>
                  <a:srgbClr val="FFFF00"/>
                </a:solidFill>
                <a:latin typeface="Footlight MT Light" pitchFamily="18" charset="0"/>
              </a:rPr>
              <a:t>after monsters such </a:t>
            </a:r>
            <a:endParaRPr lang="ru-RU" sz="2400" b="1" dirty="0" smtClean="0">
              <a:solidFill>
                <a:srgbClr val="FFFF0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latin typeface="Footlight MT Light" pitchFamily="18" charset="0"/>
              </a:rPr>
              <a:t>as </a:t>
            </a:r>
            <a:r>
              <a:rPr lang="en-US" sz="2400" b="1" dirty="0" smtClean="0">
                <a:solidFill>
                  <a:srgbClr val="FFFF00"/>
                </a:solidFill>
                <a:latin typeface="Footlight MT Light" pitchFamily="18" charset="0"/>
              </a:rPr>
              <a:t>ghosts, skeletons, witches, </a:t>
            </a:r>
            <a:endParaRPr lang="en-US" sz="2400" b="1" dirty="0" smtClean="0">
              <a:solidFill>
                <a:srgbClr val="FFFF00"/>
              </a:solidFill>
              <a:latin typeface="Footlight MT Light" pitchFamily="18" charset="0"/>
            </a:endParaRP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latin typeface="Footlight MT Light" pitchFamily="18" charset="0"/>
              </a:rPr>
              <a:t>and </a:t>
            </a:r>
            <a:r>
              <a:rPr lang="en-US" sz="2400" b="1" dirty="0" smtClean="0">
                <a:solidFill>
                  <a:srgbClr val="FFFF00"/>
                </a:solidFill>
                <a:latin typeface="Footlight MT Light" pitchFamily="18" charset="0"/>
              </a:rPr>
              <a:t>devils. Over time, the costume </a:t>
            </a:r>
            <a:endParaRPr lang="ru-RU" sz="2400" b="1" dirty="0" smtClean="0">
              <a:solidFill>
                <a:srgbClr val="FFFF0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latin typeface="Footlight MT Light" pitchFamily="18" charset="0"/>
              </a:rPr>
              <a:t>selection </a:t>
            </a:r>
            <a:r>
              <a:rPr lang="en-US" sz="2400" b="1" dirty="0" smtClean="0">
                <a:solidFill>
                  <a:srgbClr val="FFFF00"/>
                </a:solidFill>
                <a:latin typeface="Footlight MT Light" pitchFamily="18" charset="0"/>
              </a:rPr>
              <a:t>extended to include </a:t>
            </a:r>
            <a:endParaRPr lang="en-US" sz="2400" b="1" dirty="0" smtClean="0">
              <a:solidFill>
                <a:srgbClr val="FFFF00"/>
              </a:solidFill>
              <a:latin typeface="Footlight MT Light" pitchFamily="18" charset="0"/>
            </a:endParaRP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latin typeface="Footlight MT Light" pitchFamily="18" charset="0"/>
              </a:rPr>
              <a:t>popular </a:t>
            </a:r>
            <a:r>
              <a:rPr lang="en-US" sz="2400" b="1" dirty="0" smtClean="0">
                <a:solidFill>
                  <a:srgbClr val="FFFF00"/>
                </a:solidFill>
                <a:latin typeface="Footlight MT Light" pitchFamily="18" charset="0"/>
              </a:rPr>
              <a:t>characters from fiction, </a:t>
            </a:r>
            <a:endParaRPr lang="ru-RU" sz="2400" b="1" dirty="0" smtClean="0">
              <a:solidFill>
                <a:srgbClr val="FFFF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Footlight MT Light" pitchFamily="18" charset="0"/>
              </a:rPr>
              <a:t>с</a:t>
            </a:r>
            <a:r>
              <a:rPr lang="en-US" sz="2400" b="1" dirty="0" err="1" smtClean="0">
                <a:solidFill>
                  <a:srgbClr val="FFFF00"/>
                </a:solidFill>
                <a:latin typeface="Footlight MT Light" pitchFamily="18" charset="0"/>
              </a:rPr>
              <a:t>elebrities</a:t>
            </a:r>
            <a:r>
              <a:rPr lang="ru-RU" sz="2400" b="1" dirty="0" smtClean="0">
                <a:solidFill>
                  <a:srgbClr val="FFFF00"/>
                </a:solidFill>
                <a:latin typeface="Footlight MT Light" pitchFamily="18" charset="0"/>
              </a:rPr>
              <a:t>.</a:t>
            </a:r>
            <a:endParaRPr lang="ru-RU" sz="2400" b="1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Новая папка\CMI5-Hallowee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5943"/>
            <a:ext cx="9144000" cy="705394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067944" y="33265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*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612678" y="6309320"/>
            <a:ext cx="553132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Rounded MT Bold" pitchFamily="34" charset="0"/>
              </a:rPr>
              <a:t>*Nifty – </a:t>
            </a:r>
            <a:r>
              <a:rPr lang="ru-RU" sz="2400" dirty="0" smtClean="0"/>
              <a:t>модный, щёгольской; стильный</a:t>
            </a:r>
            <a:r>
              <a:rPr lang="en-US" sz="2400" dirty="0" smtClean="0">
                <a:latin typeface="Arial Rounded MT Bold" pitchFamily="34" charset="0"/>
              </a:rPr>
              <a:t> </a:t>
            </a:r>
          </a:p>
          <a:p>
            <a:pPr>
              <a:buFont typeface="Arial" charset="0"/>
              <a:buChar char="•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Новая папка\122543616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047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Новая папка\222242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5413"/>
            <a:ext cx="9144000" cy="731341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71800" y="260648"/>
            <a:ext cx="551465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0" dirty="0" smtClean="0">
                <a:solidFill>
                  <a:srgbClr val="FF0000"/>
                </a:solidFill>
                <a:latin typeface="Chiller" pitchFamily="82" charset="0"/>
              </a:rPr>
              <a:t>Halloween</a:t>
            </a:r>
            <a:endParaRPr lang="ru-RU" sz="150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419872" y="2708920"/>
            <a:ext cx="553741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800" b="1" dirty="0" smtClean="0">
                <a:solidFill>
                  <a:srgbClr val="C00000"/>
                </a:solidFill>
                <a:latin typeface="Baskerville Old Face" pitchFamily="18" charset="0"/>
              </a:rPr>
              <a:t>Halloween is celebrated on the 31 of </a:t>
            </a:r>
          </a:p>
          <a:p>
            <a:pPr algn="r">
              <a:lnSpc>
                <a:spcPct val="150000"/>
              </a:lnSpc>
            </a:pPr>
            <a:r>
              <a:rPr lang="en-US" sz="2800" b="1" dirty="0" smtClean="0">
                <a:solidFill>
                  <a:srgbClr val="C00000"/>
                </a:solidFill>
                <a:latin typeface="Baskerville Old Face" pitchFamily="18" charset="0"/>
              </a:rPr>
              <a:t>October  in the United States,</a:t>
            </a:r>
          </a:p>
          <a:p>
            <a:pPr algn="r">
              <a:lnSpc>
                <a:spcPct val="150000"/>
              </a:lnSpc>
            </a:pPr>
            <a:r>
              <a:rPr lang="en-US" sz="2800" b="1" dirty="0" smtClean="0">
                <a:solidFill>
                  <a:srgbClr val="C00000"/>
                </a:solidFill>
                <a:latin typeface="Baskerville Old Face" pitchFamily="18" charset="0"/>
              </a:rPr>
              <a:t>Canada, Ireland and England.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Новая папка\Halloween_Halloween___Witchcraft_011253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67136" y="2996952"/>
            <a:ext cx="657686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dirty="0" smtClean="0">
                <a:solidFill>
                  <a:schemeClr val="bg1"/>
                </a:solidFill>
                <a:latin typeface="Copperplate Gothic Light" pitchFamily="34" charset="0"/>
              </a:rPr>
              <a:t>It has roots in the </a:t>
            </a:r>
            <a:r>
              <a:rPr lang="en-US" sz="3600" dirty="0" smtClean="0">
                <a:solidFill>
                  <a:schemeClr val="bg1"/>
                </a:solidFill>
                <a:latin typeface="Copperplate Gothic Light" pitchFamily="34" charset="0"/>
              </a:rPr>
              <a:t>Celtic</a:t>
            </a:r>
            <a:r>
              <a:rPr lang="en-US" sz="3600" dirty="0" smtClean="0">
                <a:solidFill>
                  <a:schemeClr val="bg1"/>
                </a:solidFill>
                <a:latin typeface="Copperplate Gothic Light" pitchFamily="34" charset="0"/>
              </a:rPr>
              <a:t> </a:t>
            </a:r>
            <a:endParaRPr lang="en-US" sz="3600" dirty="0" smtClean="0">
              <a:solidFill>
                <a:schemeClr val="bg1"/>
              </a:solidFill>
              <a:latin typeface="Copperplate Gothic Light" pitchFamily="34" charset="0"/>
            </a:endParaRPr>
          </a:p>
          <a:p>
            <a:pPr algn="r"/>
            <a:r>
              <a:rPr lang="en-US" sz="3600" dirty="0" smtClean="0">
                <a:solidFill>
                  <a:schemeClr val="bg1"/>
                </a:solidFill>
                <a:latin typeface="Copperplate Gothic Light" pitchFamily="34" charset="0"/>
              </a:rPr>
              <a:t>festival of </a:t>
            </a:r>
            <a:r>
              <a:rPr lang="en-US" sz="3600" dirty="0" err="1" smtClean="0">
                <a:solidFill>
                  <a:schemeClr val="bg1"/>
                </a:solidFill>
                <a:latin typeface="Copperplate Gothic Light" pitchFamily="34" charset="0"/>
              </a:rPr>
              <a:t>Sambain</a:t>
            </a:r>
            <a:r>
              <a:rPr lang="en-US" sz="3600" dirty="0" smtClean="0">
                <a:solidFill>
                  <a:schemeClr val="bg1"/>
                </a:solidFill>
                <a:latin typeface="Copperplate Gothic Light" pitchFamily="34" charset="0"/>
              </a:rPr>
              <a:t> </a:t>
            </a:r>
            <a:r>
              <a:rPr lang="en-US" sz="3600" dirty="0" smtClean="0">
                <a:solidFill>
                  <a:schemeClr val="bg1"/>
                </a:solidFill>
                <a:latin typeface="Copperplate Gothic Light" pitchFamily="34" charset="0"/>
              </a:rPr>
              <a:t> </a:t>
            </a:r>
          </a:p>
          <a:p>
            <a:pPr algn="r"/>
            <a:r>
              <a:rPr lang="en-US" sz="3600" dirty="0" smtClean="0">
                <a:solidFill>
                  <a:schemeClr val="bg1"/>
                </a:solidFill>
                <a:latin typeface="Copperplate Gothic Light" pitchFamily="34" charset="0"/>
              </a:rPr>
              <a:t>and the </a:t>
            </a:r>
            <a:r>
              <a:rPr lang="en-US" sz="3600" dirty="0" smtClean="0">
                <a:solidFill>
                  <a:schemeClr val="bg1"/>
                </a:solidFill>
                <a:latin typeface="Copperplate Gothic Light" pitchFamily="34" charset="0"/>
              </a:rPr>
              <a:t>Christian </a:t>
            </a:r>
            <a:endParaRPr lang="en-US" sz="3600" dirty="0" smtClean="0">
              <a:solidFill>
                <a:schemeClr val="bg1"/>
              </a:solidFill>
              <a:latin typeface="Copperplate Gothic Light" pitchFamily="34" charset="0"/>
            </a:endParaRPr>
          </a:p>
          <a:p>
            <a:pPr algn="r"/>
            <a:r>
              <a:rPr lang="en-US" sz="3600" dirty="0" smtClean="0">
                <a:solidFill>
                  <a:schemeClr val="bg1"/>
                </a:solidFill>
                <a:latin typeface="Copperplate Gothic Light" pitchFamily="34" charset="0"/>
              </a:rPr>
              <a:t>holiday</a:t>
            </a:r>
            <a:r>
              <a:rPr lang="en-US" sz="3600" dirty="0" smtClean="0">
                <a:solidFill>
                  <a:schemeClr val="bg1"/>
                </a:solidFill>
                <a:latin typeface="Copperplate Gothic Light" pitchFamily="34" charset="0"/>
              </a:rPr>
              <a:t> </a:t>
            </a:r>
            <a:r>
              <a:rPr lang="en-US" sz="3600" dirty="0" smtClean="0">
                <a:solidFill>
                  <a:schemeClr val="bg1"/>
                </a:solidFill>
                <a:latin typeface="Copperplate Gothic Light" pitchFamily="34" charset="0"/>
              </a:rPr>
              <a:t>All Saint’s Day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Новая папка\l-bo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630646"/>
            <a:ext cx="9144000" cy="10488646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679714" y="3933056"/>
            <a:ext cx="7464286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600" dirty="0" smtClean="0">
                <a:solidFill>
                  <a:schemeClr val="bg1"/>
                </a:solidFill>
                <a:latin typeface="Adobe Garamond Pro Bold" pitchFamily="18" charset="0"/>
              </a:rPr>
              <a:t>The </a:t>
            </a:r>
            <a:r>
              <a:rPr lang="en-US" sz="2600" dirty="0" smtClean="0">
                <a:solidFill>
                  <a:schemeClr val="bg1"/>
                </a:solidFill>
                <a:latin typeface="Adobe Garamond Pro Bold" pitchFamily="18" charset="0"/>
              </a:rPr>
              <a:t>name </a:t>
            </a:r>
            <a:r>
              <a:rPr lang="en-US" sz="2600" dirty="0" err="1" smtClean="0">
                <a:solidFill>
                  <a:schemeClr val="bg1"/>
                </a:solidFill>
                <a:latin typeface="Adobe Garamond Pro Bold" pitchFamily="18" charset="0"/>
              </a:rPr>
              <a:t>Sambain</a:t>
            </a:r>
            <a:r>
              <a:rPr lang="en-US" sz="2600" dirty="0" smtClean="0">
                <a:solidFill>
                  <a:schemeClr val="bg1"/>
                </a:solidFill>
                <a:latin typeface="Adobe Garamond Pro Bold" pitchFamily="18" charset="0"/>
              </a:rPr>
              <a:t> comes </a:t>
            </a:r>
            <a:r>
              <a:rPr lang="en-US" sz="2600" dirty="0" smtClean="0">
                <a:solidFill>
                  <a:schemeClr val="bg1"/>
                </a:solidFill>
                <a:latin typeface="Adobe Garamond Pro Bold" pitchFamily="18" charset="0"/>
              </a:rPr>
              <a:t>from </a:t>
            </a:r>
            <a:r>
              <a:rPr lang="en-US" sz="2600" dirty="0" smtClean="0">
                <a:solidFill>
                  <a:schemeClr val="bg1"/>
                </a:solidFill>
                <a:latin typeface="Adobe Garamond Pro Bold" pitchFamily="18" charset="0"/>
              </a:rPr>
              <a:t>Old Irish</a:t>
            </a:r>
            <a:r>
              <a:rPr lang="en-US" sz="2600" dirty="0" smtClean="0">
                <a:solidFill>
                  <a:schemeClr val="bg1"/>
                </a:solidFill>
                <a:latin typeface="Adobe Garamond Pro Bold" pitchFamily="18" charset="0"/>
              </a:rPr>
              <a:t> </a:t>
            </a:r>
            <a:endParaRPr lang="en-US" sz="2600" dirty="0" smtClean="0">
              <a:solidFill>
                <a:schemeClr val="bg1"/>
              </a:solidFill>
              <a:latin typeface="Adobe Garamond Pro Bold" pitchFamily="18" charset="0"/>
            </a:endParaRPr>
          </a:p>
          <a:p>
            <a:pPr algn="r"/>
            <a:r>
              <a:rPr lang="en-US" sz="2600" dirty="0" smtClean="0">
                <a:solidFill>
                  <a:schemeClr val="bg1"/>
                </a:solidFill>
                <a:latin typeface="Adobe Garamond Pro Bold" pitchFamily="18" charset="0"/>
              </a:rPr>
              <a:t>and </a:t>
            </a:r>
            <a:r>
              <a:rPr lang="en-US" sz="2600" dirty="0" smtClean="0">
                <a:solidFill>
                  <a:schemeClr val="bg1"/>
                </a:solidFill>
                <a:latin typeface="Adobe Garamond Pro Bold" pitchFamily="18" charset="0"/>
              </a:rPr>
              <a:t>means </a:t>
            </a:r>
            <a:r>
              <a:rPr lang="en-US" sz="2600" dirty="0" smtClean="0">
                <a:solidFill>
                  <a:schemeClr val="bg1"/>
                </a:solidFill>
                <a:latin typeface="Adobe Garamond Pro Bold" pitchFamily="18" charset="0"/>
              </a:rPr>
              <a:t>"</a:t>
            </a:r>
            <a:r>
              <a:rPr lang="en-US" sz="2600" dirty="0" smtClean="0">
                <a:solidFill>
                  <a:schemeClr val="bg1"/>
                </a:solidFill>
                <a:latin typeface="Adobe Garamond Pro Bold" pitchFamily="18" charset="0"/>
              </a:rPr>
              <a:t>summer's </a:t>
            </a:r>
            <a:r>
              <a:rPr lang="en-US" sz="2600" dirty="0" smtClean="0">
                <a:solidFill>
                  <a:schemeClr val="bg1"/>
                </a:solidFill>
                <a:latin typeface="Adobe Garamond Pro Bold" pitchFamily="18" charset="0"/>
              </a:rPr>
              <a:t>end“. </a:t>
            </a:r>
          </a:p>
          <a:p>
            <a:pPr algn="r"/>
            <a:r>
              <a:rPr lang="en-US" sz="2600" dirty="0" smtClean="0">
                <a:solidFill>
                  <a:schemeClr val="bg1"/>
                </a:solidFill>
                <a:latin typeface="Adobe Garamond Pro Bold" pitchFamily="18" charset="0"/>
              </a:rPr>
              <a:t> It celebrates </a:t>
            </a:r>
            <a:r>
              <a:rPr lang="en-US" sz="2600" dirty="0" smtClean="0">
                <a:solidFill>
                  <a:schemeClr val="bg1"/>
                </a:solidFill>
                <a:latin typeface="Adobe Garamond Pro Bold" pitchFamily="18" charset="0"/>
              </a:rPr>
              <a:t>the end of the "lighter </a:t>
            </a:r>
            <a:r>
              <a:rPr lang="en-US" sz="2600" dirty="0" smtClean="0">
                <a:solidFill>
                  <a:schemeClr val="bg1"/>
                </a:solidFill>
                <a:latin typeface="Adobe Garamond Pro Bold" pitchFamily="18" charset="0"/>
              </a:rPr>
              <a:t>half“</a:t>
            </a:r>
          </a:p>
          <a:p>
            <a:pPr algn="r"/>
            <a:r>
              <a:rPr lang="en-US" sz="2600" dirty="0" smtClean="0">
                <a:solidFill>
                  <a:schemeClr val="bg1"/>
                </a:solidFill>
                <a:latin typeface="Adobe Garamond Pro Bold" pitchFamily="18" charset="0"/>
              </a:rPr>
              <a:t> </a:t>
            </a:r>
            <a:r>
              <a:rPr lang="en-US" sz="2600" dirty="0" smtClean="0">
                <a:solidFill>
                  <a:schemeClr val="bg1"/>
                </a:solidFill>
                <a:latin typeface="Adobe Garamond Pro Bold" pitchFamily="18" charset="0"/>
              </a:rPr>
              <a:t>of the year and beginning of the "darker half</a:t>
            </a:r>
            <a:r>
              <a:rPr lang="en-US" sz="2600" dirty="0" smtClean="0">
                <a:solidFill>
                  <a:schemeClr val="bg1"/>
                </a:solidFill>
                <a:latin typeface="Adobe Garamond Pro Bold" pitchFamily="18" charset="0"/>
              </a:rPr>
              <a:t>",</a:t>
            </a:r>
          </a:p>
          <a:p>
            <a:pPr algn="r"/>
            <a:r>
              <a:rPr lang="en-US" sz="2600" dirty="0" smtClean="0">
                <a:solidFill>
                  <a:schemeClr val="bg1"/>
                </a:solidFill>
                <a:latin typeface="Adobe Garamond Pro Bold" pitchFamily="18" charset="0"/>
              </a:rPr>
              <a:t> </a:t>
            </a:r>
            <a:r>
              <a:rPr lang="en-US" sz="2600" dirty="0" smtClean="0">
                <a:solidFill>
                  <a:schemeClr val="bg1"/>
                </a:solidFill>
                <a:latin typeface="Adobe Garamond Pro Bold" pitchFamily="18" charset="0"/>
              </a:rPr>
              <a:t>and is </a:t>
            </a:r>
            <a:r>
              <a:rPr lang="en-US" sz="2600" dirty="0" smtClean="0">
                <a:solidFill>
                  <a:schemeClr val="bg1"/>
                </a:solidFill>
                <a:latin typeface="Adobe Garamond Pro Bold" pitchFamily="18" charset="0"/>
              </a:rPr>
              <a:t>sometimes </a:t>
            </a:r>
            <a:r>
              <a:rPr lang="en-US" sz="2600" dirty="0" smtClean="0">
                <a:solidFill>
                  <a:schemeClr val="bg1"/>
                </a:solidFill>
                <a:latin typeface="Adobe Garamond Pro Bold" pitchFamily="18" charset="0"/>
              </a:rPr>
              <a:t> regarded as the "Celtic New </a:t>
            </a:r>
            <a:r>
              <a:rPr lang="en-US" sz="2600" dirty="0" smtClean="0">
                <a:solidFill>
                  <a:schemeClr val="bg1"/>
                </a:solidFill>
                <a:latin typeface="Adobe Garamond Pro Bold" pitchFamily="18" charset="0"/>
              </a:rPr>
              <a:t>Year“.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Новая папка\halloween2007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492896"/>
            <a:ext cx="4572000" cy="39878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-2523063" y="404664"/>
            <a:ext cx="11437747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latin typeface="Footlight MT Light" pitchFamily="18" charset="0"/>
              </a:rPr>
              <a:t>The ancient Celts believed that</a:t>
            </a:r>
          </a:p>
          <a:p>
            <a:pPr algn="r"/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latin typeface="Footlight MT Light" pitchFamily="18" charset="0"/>
              </a:rPr>
              <a:t> the border between this world and the Other World </a:t>
            </a:r>
            <a:endParaRPr lang="en-US" sz="3200" dirty="0" smtClean="0">
              <a:solidFill>
                <a:schemeClr val="bg2">
                  <a:lumMod val="50000"/>
                </a:schemeClr>
              </a:solidFill>
              <a:latin typeface="Footlight MT Light" pitchFamily="18" charset="0"/>
            </a:endParaRPr>
          </a:p>
          <a:p>
            <a:pPr algn="r"/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latin typeface="Footlight MT Light" pitchFamily="18" charset="0"/>
              </a:rPr>
              <a:t>became </a:t>
            </a: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latin typeface="Footlight MT Light" pitchFamily="18" charset="0"/>
              </a:rPr>
              <a:t>thin </a:t>
            </a: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latin typeface="Footlight MT Light" pitchFamily="18" charset="0"/>
              </a:rPr>
              <a:t>on </a:t>
            </a:r>
            <a:r>
              <a:rPr lang="en-US" sz="3200" dirty="0" err="1" smtClean="0">
                <a:solidFill>
                  <a:schemeClr val="bg2">
                    <a:lumMod val="50000"/>
                  </a:schemeClr>
                </a:solidFill>
                <a:latin typeface="Footlight MT Light" pitchFamily="18" charset="0"/>
              </a:rPr>
              <a:t>Samhain</a:t>
            </a: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latin typeface="Footlight MT Light" pitchFamily="18" charset="0"/>
              </a:rPr>
              <a:t>, allowing spirits </a:t>
            </a:r>
            <a:endParaRPr lang="en-US" sz="3200" dirty="0" smtClean="0">
              <a:solidFill>
                <a:schemeClr val="bg2">
                  <a:lumMod val="50000"/>
                </a:schemeClr>
              </a:solidFill>
              <a:latin typeface="Footlight MT Light" pitchFamily="18" charset="0"/>
            </a:endParaRPr>
          </a:p>
          <a:p>
            <a:pPr algn="r"/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latin typeface="Footlight MT Light" pitchFamily="18" charset="0"/>
              </a:rPr>
              <a:t>(</a:t>
            </a: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latin typeface="Footlight MT Light" pitchFamily="18" charset="0"/>
              </a:rPr>
              <a:t>both harmless and harmful) to pass through.</a:t>
            </a:r>
            <a:endParaRPr lang="ru-RU" sz="3200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Новая папка\halloween_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16692"/>
            <a:ext cx="9144000" cy="786384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39552" y="188640"/>
            <a:ext cx="8289449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Arno Pro Subhead" pitchFamily="18" charset="0"/>
              </a:rPr>
              <a:t>The word Halloween 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Arno Pro Subhead" pitchFamily="18" charset="0"/>
              </a:rPr>
              <a:t> comes from </a:t>
            </a:r>
          </a:p>
          <a:p>
            <a:pPr algn="ctr"/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Arno Pro Subhead" pitchFamily="18" charset="0"/>
              </a:rPr>
              <a:t>All-Hallows-Even ("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Arno Pro Subhead" pitchFamily="18" charset="0"/>
              </a:rPr>
              <a:t>evening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Arno Pro Subhead" pitchFamily="18" charset="0"/>
              </a:rPr>
              <a:t>"),</a:t>
            </a:r>
          </a:p>
          <a:p>
            <a:pPr algn="ctr"/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Arno Pro Subhead" pitchFamily="18" charset="0"/>
              </a:rPr>
              <a:t> 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Arno Pro Subhead" pitchFamily="18" charset="0"/>
              </a:rPr>
              <a:t>that is, the night before All Hallows Day. </a:t>
            </a:r>
            <a:endParaRPr lang="en-US" sz="3200" b="1" dirty="0" smtClean="0">
              <a:solidFill>
                <a:schemeClr val="accent6">
                  <a:lumMod val="75000"/>
                </a:schemeClr>
              </a:solidFill>
              <a:latin typeface="Arno Pro Subhead" pitchFamily="18" charset="0"/>
            </a:endParaRPr>
          </a:p>
          <a:p>
            <a:pPr algn="ctr"/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Arno Pro Subhead" pitchFamily="18" charset="0"/>
              </a:rPr>
              <a:t>And  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Arno Pro Subhead" pitchFamily="18" charset="0"/>
              </a:rPr>
              <a:t>the phrase All Hallows is found in Old 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Arno Pro Subhead" pitchFamily="18" charset="0"/>
              </a:rPr>
              <a:t>English</a:t>
            </a:r>
          </a:p>
          <a:p>
            <a:pPr algn="ctr"/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Arno Pro Subhead" pitchFamily="18" charset="0"/>
              </a:rPr>
              <a:t> 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Arno Pro Subhead" pitchFamily="18" charset="0"/>
              </a:rPr>
              <a:t>(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  <a:latin typeface="Arno Pro Subhead" pitchFamily="18" charset="0"/>
              </a:rPr>
              <a:t>ealra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Arno Pro Subhead" pitchFamily="18" charset="0"/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  <a:latin typeface="Arno Pro Subhead" pitchFamily="18" charset="0"/>
              </a:rPr>
              <a:t>hālgena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Arno Pro Subhead" pitchFamily="18" charset="0"/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  <a:latin typeface="Arno Pro Subhead" pitchFamily="18" charset="0"/>
              </a:rPr>
              <a:t>mæssedæg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Arno Pro Subhead" pitchFamily="18" charset="0"/>
              </a:rPr>
              <a:t>, mass-day of all saints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Arno Pro Subhead" pitchFamily="18" charset="0"/>
              </a:rPr>
              <a:t>).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Arno Pro Subhea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Новая папка\092ae1fd52bbc30fcd03e1e9656c13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5363655" cy="3572194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-45888" y="0"/>
            <a:ext cx="9189888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The main symbol of Halloween </a:t>
            </a:r>
            <a:endParaRPr lang="ru-RU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r"/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is  a lantern* made of a pumpkin.</a:t>
            </a:r>
          </a:p>
          <a:p>
            <a:pPr algn="r"/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In traditional Celtic Halloween festivals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endParaRPr lang="ru-RU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r"/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it was not a pumpkin, but a turnip**.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US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r"/>
            <a:r>
              <a:rPr lang="en-US" sz="2800" dirty="0" smtClean="0">
                <a:solidFill>
                  <a:schemeClr val="bg1"/>
                </a:solidFill>
              </a:rPr>
              <a:t>Large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turnips were ho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llowed out,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carved*** </a:t>
            </a:r>
            <a:endParaRPr lang="ru-RU" sz="2800" dirty="0" smtClean="0">
              <a:solidFill>
                <a:schemeClr val="bg1"/>
              </a:solidFill>
            </a:endParaRPr>
          </a:p>
          <a:p>
            <a:pPr algn="r"/>
            <a:r>
              <a:rPr lang="en-US" sz="2800" dirty="0" smtClean="0">
                <a:solidFill>
                  <a:schemeClr val="bg1"/>
                </a:solidFill>
              </a:rPr>
              <a:t>with </a:t>
            </a:r>
            <a:r>
              <a:rPr lang="en-US" sz="2800" dirty="0" smtClean="0">
                <a:solidFill>
                  <a:schemeClr val="bg1"/>
                </a:solidFill>
              </a:rPr>
              <a:t>faces, and placed 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in </a:t>
            </a:r>
            <a:r>
              <a:rPr lang="en-US" sz="2800" dirty="0" smtClean="0">
                <a:solidFill>
                  <a:schemeClr val="bg1"/>
                </a:solidFill>
              </a:rPr>
              <a:t>windows to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ward off****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evil spirits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55976" y="5445224"/>
            <a:ext cx="43732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*a lantern –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фонарь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**a turnip –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репа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***to carve –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вырезать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**** to ward off –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держать на расстоянии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D:\Новая папка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44624" y="0"/>
            <a:ext cx="12402855" cy="9378280"/>
          </a:xfrm>
          <a:prstGeom prst="rect">
            <a:avLst/>
          </a:prstGeom>
          <a:noFill/>
        </p:spPr>
      </p:pic>
      <p:pic>
        <p:nvPicPr>
          <p:cNvPr id="8194" name="Picture 2" descr="D:\Новая папка\hallowee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789040"/>
            <a:ext cx="3810000" cy="2676525"/>
          </a:xfrm>
          <a:prstGeom prst="rect">
            <a:avLst/>
          </a:prstGeom>
          <a:noFill/>
        </p:spPr>
      </p:pic>
      <p:pic>
        <p:nvPicPr>
          <p:cNvPr id="8195" name="Picture 3" descr="D:\Новая папка\hallowee2009_mazaryk_alienwizar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548680"/>
            <a:ext cx="3902075" cy="5202238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476672"/>
            <a:ext cx="719139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/>
                </a:solidFill>
                <a:latin typeface="Georgia" pitchFamily="18" charset="0"/>
              </a:rPr>
              <a:t>Trick-or-treating is a </a:t>
            </a:r>
            <a:r>
              <a:rPr lang="en-US" sz="2800" dirty="0" smtClean="0">
                <a:solidFill>
                  <a:schemeClr val="bg2"/>
                </a:solidFill>
                <a:latin typeface="Georgia" pitchFamily="18" charset="0"/>
              </a:rPr>
              <a:t>customar</a:t>
            </a:r>
            <a:r>
              <a:rPr lang="en-US" sz="2800" dirty="0" smtClean="0">
                <a:latin typeface="Georgia" pitchFamily="18" charset="0"/>
              </a:rPr>
              <a:t>y</a:t>
            </a:r>
            <a:r>
              <a:rPr lang="en-US" sz="2800" dirty="0" smtClean="0">
                <a:solidFill>
                  <a:schemeClr val="bg2"/>
                </a:solidFill>
                <a:latin typeface="Georgia" pitchFamily="18" charset="0"/>
              </a:rPr>
              <a:t> </a:t>
            </a:r>
            <a:r>
              <a:rPr lang="en-US" sz="2800" dirty="0" smtClean="0">
                <a:latin typeface="Georgia" pitchFamily="18" charset="0"/>
              </a:rPr>
              <a:t>celebration</a:t>
            </a:r>
            <a:r>
              <a:rPr lang="en-US" sz="2800" dirty="0" smtClean="0">
                <a:solidFill>
                  <a:schemeClr val="bg2"/>
                </a:solidFill>
                <a:latin typeface="Georgia" pitchFamily="18" charset="0"/>
              </a:rPr>
              <a:t> </a:t>
            </a:r>
            <a:endParaRPr lang="ru-RU" sz="2800" dirty="0" smtClean="0">
              <a:solidFill>
                <a:schemeClr val="bg2"/>
              </a:solidFill>
              <a:latin typeface="Georgia" pitchFamily="18" charset="0"/>
            </a:endParaRPr>
          </a:p>
          <a:p>
            <a:r>
              <a:rPr lang="en-US" sz="2800" dirty="0" smtClean="0">
                <a:solidFill>
                  <a:schemeClr val="bg2"/>
                </a:solidFill>
                <a:latin typeface="Georgia" pitchFamily="18" charset="0"/>
              </a:rPr>
              <a:t>for </a:t>
            </a:r>
            <a:r>
              <a:rPr lang="en-US" sz="2800" dirty="0" smtClean="0">
                <a:solidFill>
                  <a:schemeClr val="bg2"/>
                </a:solidFill>
                <a:latin typeface="Georgia" pitchFamily="18" charset="0"/>
              </a:rPr>
              <a:t>children on Halloween</a:t>
            </a:r>
            <a:r>
              <a:rPr lang="en-US" sz="2800" dirty="0" smtClean="0">
                <a:solidFill>
                  <a:schemeClr val="bg2"/>
                </a:solidFill>
                <a:latin typeface="Georgia" pitchFamily="18" charset="0"/>
              </a:rPr>
              <a:t>.</a:t>
            </a:r>
            <a:endParaRPr lang="ru-RU" sz="2800" dirty="0" smtClean="0">
              <a:solidFill>
                <a:schemeClr val="bg2"/>
              </a:solidFill>
              <a:latin typeface="Georgia" pitchFamily="18" charset="0"/>
            </a:endParaRPr>
          </a:p>
          <a:p>
            <a:r>
              <a:rPr lang="en-US" sz="2800" dirty="0" smtClean="0">
                <a:solidFill>
                  <a:schemeClr val="bg2"/>
                </a:solidFill>
                <a:latin typeface="Georgia" pitchFamily="18" charset="0"/>
              </a:rPr>
              <a:t> </a:t>
            </a:r>
            <a:r>
              <a:rPr lang="en-US" sz="2800" dirty="0" smtClean="0">
                <a:solidFill>
                  <a:schemeClr val="bg2"/>
                </a:solidFill>
                <a:latin typeface="Georgia" pitchFamily="18" charset="0"/>
              </a:rPr>
              <a:t>Children go in costume </a:t>
            </a:r>
            <a:r>
              <a:rPr lang="en-US" sz="2800" dirty="0" smtClean="0">
                <a:solidFill>
                  <a:schemeClr val="bg2"/>
                </a:solidFill>
                <a:latin typeface="Georgia" pitchFamily="18" charset="0"/>
              </a:rPr>
              <a:t>from</a:t>
            </a:r>
            <a:endParaRPr lang="ru-RU" sz="2800" dirty="0" smtClean="0">
              <a:solidFill>
                <a:schemeClr val="bg2"/>
              </a:solidFill>
              <a:latin typeface="Georgia" pitchFamily="18" charset="0"/>
            </a:endParaRPr>
          </a:p>
          <a:p>
            <a:r>
              <a:rPr lang="en-US" sz="2800" dirty="0" smtClean="0">
                <a:solidFill>
                  <a:schemeClr val="bg2"/>
                </a:solidFill>
                <a:latin typeface="Georgia" pitchFamily="18" charset="0"/>
              </a:rPr>
              <a:t> </a:t>
            </a:r>
            <a:r>
              <a:rPr lang="en-US" sz="2800" dirty="0" smtClean="0">
                <a:solidFill>
                  <a:schemeClr val="bg2"/>
                </a:solidFill>
                <a:latin typeface="Georgia" pitchFamily="18" charset="0"/>
              </a:rPr>
              <a:t>house to house</a:t>
            </a:r>
            <a:r>
              <a:rPr lang="en-US" sz="2800" dirty="0" smtClean="0">
                <a:solidFill>
                  <a:schemeClr val="bg2"/>
                </a:solidFill>
                <a:latin typeface="Georgia" pitchFamily="18" charset="0"/>
              </a:rPr>
              <a:t>,</a:t>
            </a:r>
            <a:r>
              <a:rPr lang="ru-RU" sz="2800" dirty="0" smtClean="0">
                <a:solidFill>
                  <a:schemeClr val="bg2"/>
                </a:solidFill>
                <a:latin typeface="Georgia" pitchFamily="18" charset="0"/>
              </a:rPr>
              <a:t> </a:t>
            </a:r>
            <a:r>
              <a:rPr lang="en-US" sz="2800" dirty="0" smtClean="0">
                <a:solidFill>
                  <a:schemeClr val="bg2"/>
                </a:solidFill>
                <a:latin typeface="Georgia" pitchFamily="18" charset="0"/>
              </a:rPr>
              <a:t> </a:t>
            </a:r>
            <a:r>
              <a:rPr lang="en-US" sz="2800" dirty="0" smtClean="0">
                <a:solidFill>
                  <a:schemeClr val="bg2"/>
                </a:solidFill>
                <a:latin typeface="Georgia" pitchFamily="18" charset="0"/>
              </a:rPr>
              <a:t>asking for </a:t>
            </a:r>
            <a:r>
              <a:rPr lang="ru-RU" sz="2800" dirty="0" smtClean="0">
                <a:solidFill>
                  <a:schemeClr val="bg2"/>
                </a:solidFill>
                <a:latin typeface="Georgia" pitchFamily="18" charset="0"/>
              </a:rPr>
              <a:t> </a:t>
            </a:r>
            <a:r>
              <a:rPr lang="en-US" sz="2800" dirty="0" smtClean="0">
                <a:solidFill>
                  <a:schemeClr val="bg2"/>
                </a:solidFill>
                <a:latin typeface="Georgia" pitchFamily="18" charset="0"/>
              </a:rPr>
              <a:t>tre</a:t>
            </a:r>
            <a:r>
              <a:rPr lang="en-US" sz="2800" dirty="0" smtClean="0">
                <a:latin typeface="Georgia" pitchFamily="18" charset="0"/>
              </a:rPr>
              <a:t>ats </a:t>
            </a:r>
            <a:endParaRPr lang="ru-RU" sz="2800" dirty="0" smtClean="0">
              <a:latin typeface="Georgia" pitchFamily="18" charset="0"/>
            </a:endParaRPr>
          </a:p>
          <a:p>
            <a:r>
              <a:rPr lang="en-US" sz="2800" dirty="0" smtClean="0">
                <a:solidFill>
                  <a:schemeClr val="bg2"/>
                </a:solidFill>
                <a:latin typeface="Georgia" pitchFamily="18" charset="0"/>
              </a:rPr>
              <a:t>such as</a:t>
            </a:r>
            <a:r>
              <a:rPr lang="ru-RU" sz="2800" dirty="0" smtClean="0">
                <a:solidFill>
                  <a:schemeClr val="bg2"/>
                </a:solidFill>
                <a:latin typeface="Georgia" pitchFamily="18" charset="0"/>
              </a:rPr>
              <a:t> </a:t>
            </a:r>
            <a:r>
              <a:rPr lang="en-US" sz="2800" dirty="0" smtClean="0">
                <a:solidFill>
                  <a:schemeClr val="bg2"/>
                </a:solidFill>
                <a:latin typeface="Georgia" pitchFamily="18" charset="0"/>
              </a:rPr>
              <a:t> </a:t>
            </a:r>
            <a:r>
              <a:rPr lang="en-US" sz="2800" dirty="0" smtClean="0">
                <a:solidFill>
                  <a:schemeClr val="bg2"/>
                </a:solidFill>
                <a:latin typeface="Georgia" pitchFamily="18" charset="0"/>
              </a:rPr>
              <a:t>candy or </a:t>
            </a:r>
            <a:r>
              <a:rPr lang="en-US" sz="2800" dirty="0" smtClean="0">
                <a:solidFill>
                  <a:schemeClr val="bg2"/>
                </a:solidFill>
                <a:latin typeface="Georgia" pitchFamily="18" charset="0"/>
              </a:rPr>
              <a:t>sometimes</a:t>
            </a:r>
            <a:endParaRPr lang="ru-RU" sz="2800" dirty="0" smtClean="0">
              <a:solidFill>
                <a:schemeClr val="bg2"/>
              </a:solidFill>
              <a:latin typeface="Georgia" pitchFamily="18" charset="0"/>
            </a:endParaRPr>
          </a:p>
          <a:p>
            <a:r>
              <a:rPr lang="en-US" sz="2800" dirty="0" smtClean="0">
                <a:solidFill>
                  <a:schemeClr val="bg2"/>
                </a:solidFill>
                <a:latin typeface="Georgia" pitchFamily="18" charset="0"/>
              </a:rPr>
              <a:t> </a:t>
            </a:r>
            <a:r>
              <a:rPr lang="en-US" sz="2800" dirty="0" smtClean="0">
                <a:solidFill>
                  <a:schemeClr val="bg2"/>
                </a:solidFill>
                <a:latin typeface="Georgia" pitchFamily="18" charset="0"/>
              </a:rPr>
              <a:t>money, with the </a:t>
            </a:r>
            <a:r>
              <a:rPr lang="en-US" sz="2800" dirty="0" smtClean="0">
                <a:solidFill>
                  <a:schemeClr val="bg2"/>
                </a:solidFill>
                <a:latin typeface="Georgia" pitchFamily="18" charset="0"/>
              </a:rPr>
              <a:t>question</a:t>
            </a:r>
            <a:r>
              <a:rPr lang="ru-RU" sz="2800" dirty="0" smtClean="0">
                <a:solidFill>
                  <a:schemeClr val="bg2"/>
                </a:solidFill>
                <a:latin typeface="Georgia" pitchFamily="18" charset="0"/>
              </a:rPr>
              <a:t> - </a:t>
            </a:r>
            <a:endParaRPr lang="ru-RU" sz="2800" dirty="0">
              <a:solidFill>
                <a:schemeClr val="bg2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Новая папка\hallowee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2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202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Аня</cp:lastModifiedBy>
  <cp:revision>13</cp:revision>
  <dcterms:modified xsi:type="dcterms:W3CDTF">2010-10-26T19:49:38Z</dcterms:modified>
</cp:coreProperties>
</file>