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8" r:id="rId3"/>
    <p:sldId id="257" r:id="rId4"/>
    <p:sldId id="259" r:id="rId5"/>
    <p:sldId id="260" r:id="rId6"/>
    <p:sldId id="262" r:id="rId7"/>
    <p:sldId id="264" r:id="rId8"/>
    <p:sldId id="266"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76" autoAdjust="0"/>
    <p:restoredTop sz="94660"/>
  </p:normalViewPr>
  <p:slideViewPr>
    <p:cSldViewPr>
      <p:cViewPr>
        <p:scale>
          <a:sx n="66" d="100"/>
          <a:sy n="66" d="100"/>
        </p:scale>
        <p:origin x="-7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CEC5E46C-4DDB-4FC4-AFDA-56210D7D5B1A}" type="datetimeFigureOut">
              <a:rPr lang="ru-RU" smtClean="0"/>
              <a:pPr/>
              <a:t>28.02.2012</a:t>
            </a:fld>
            <a:endParaRPr lang="ru-RU" dirty="0"/>
          </a:p>
        </p:txBody>
      </p:sp>
      <p:sp>
        <p:nvSpPr>
          <p:cNvPr id="17" name="Нижний колонтитул 16"/>
          <p:cNvSpPr>
            <a:spLocks noGrp="1"/>
          </p:cNvSpPr>
          <p:nvPr>
            <p:ph type="ftr" sz="quarter" idx="11"/>
          </p:nvPr>
        </p:nvSpPr>
        <p:spPr/>
        <p:txBody>
          <a:bodyPr/>
          <a:lstStyle/>
          <a:p>
            <a:endParaRPr lang="ru-RU" dirty="0"/>
          </a:p>
        </p:txBody>
      </p:sp>
      <p:sp>
        <p:nvSpPr>
          <p:cNvPr id="29" name="Номер слайда 28"/>
          <p:cNvSpPr>
            <a:spLocks noGrp="1"/>
          </p:cNvSpPr>
          <p:nvPr>
            <p:ph type="sldNum" sz="quarter" idx="12"/>
          </p:nvPr>
        </p:nvSpPr>
        <p:spPr/>
        <p:txBody>
          <a:bodyPr/>
          <a:lstStyle/>
          <a:p>
            <a:fld id="{4265D312-89B0-4F94-B583-703BFDA38AF1}" type="slidenum">
              <a:rPr lang="ru-RU" smtClean="0"/>
              <a:pPr/>
              <a:t>‹#›</a:t>
            </a:fld>
            <a:endParaRPr lang="ru-RU" dirty="0"/>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EC5E46C-4DDB-4FC4-AFDA-56210D7D5B1A}" type="datetimeFigureOut">
              <a:rPr lang="ru-RU" smtClean="0"/>
              <a:pPr/>
              <a:t>28.02.2012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4265D312-89B0-4F94-B583-703BFDA38AF1}"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EC5E46C-4DDB-4FC4-AFDA-56210D7D5B1A}" type="datetimeFigureOut">
              <a:rPr lang="ru-RU" smtClean="0"/>
              <a:pPr/>
              <a:t>28.02.2012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4265D312-89B0-4F94-B583-703BFDA38AF1}"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EC5E46C-4DDB-4FC4-AFDA-56210D7D5B1A}" type="datetimeFigureOut">
              <a:rPr lang="ru-RU" smtClean="0"/>
              <a:pPr/>
              <a:t>28.02.2012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4265D312-89B0-4F94-B583-703BFDA38AF1}"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CEC5E46C-4DDB-4FC4-AFDA-56210D7D5B1A}" type="datetimeFigureOut">
              <a:rPr lang="ru-RU" smtClean="0"/>
              <a:pPr/>
              <a:t>28.02.2012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a:xfrm>
            <a:off x="7924800" y="6416675"/>
            <a:ext cx="762000" cy="365125"/>
          </a:xfrm>
        </p:spPr>
        <p:txBody>
          <a:bodyPr/>
          <a:lstStyle/>
          <a:p>
            <a:fld id="{4265D312-89B0-4F94-B583-703BFDA38AF1}"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EC5E46C-4DDB-4FC4-AFDA-56210D7D5B1A}" type="datetimeFigureOut">
              <a:rPr lang="ru-RU" smtClean="0"/>
              <a:pPr/>
              <a:t>28.02.2012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4265D312-89B0-4F94-B583-703BFDA38AF1}"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CEC5E46C-4DDB-4FC4-AFDA-56210D7D5B1A}" type="datetimeFigureOut">
              <a:rPr lang="ru-RU" smtClean="0"/>
              <a:pPr/>
              <a:t>28.02.2012</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4265D312-89B0-4F94-B583-703BFDA38AF1}"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CEC5E46C-4DDB-4FC4-AFDA-56210D7D5B1A}" type="datetimeFigureOut">
              <a:rPr lang="ru-RU" smtClean="0"/>
              <a:pPr/>
              <a:t>28.02.2012</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4265D312-89B0-4F94-B583-703BFDA38AF1}"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EC5E46C-4DDB-4FC4-AFDA-56210D7D5B1A}" type="datetimeFigureOut">
              <a:rPr lang="ru-RU" smtClean="0"/>
              <a:pPr/>
              <a:t>28.02.2012</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4265D312-89B0-4F94-B583-703BFDA38AF1}"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EC5E46C-4DDB-4FC4-AFDA-56210D7D5B1A}" type="datetimeFigureOut">
              <a:rPr lang="ru-RU" smtClean="0"/>
              <a:pPr/>
              <a:t>28.02.2012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4265D312-89B0-4F94-B583-703BFDA38AF1}"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CEC5E46C-4DDB-4FC4-AFDA-56210D7D5B1A}" type="datetimeFigureOut">
              <a:rPr lang="ru-RU" smtClean="0"/>
              <a:pPr/>
              <a:t>28.02.2012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4265D312-89B0-4F94-B583-703BFDA38AF1}"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EC5E46C-4DDB-4FC4-AFDA-56210D7D5B1A}" type="datetimeFigureOut">
              <a:rPr lang="ru-RU" smtClean="0"/>
              <a:pPr/>
              <a:t>28.02.2012</a:t>
            </a:fld>
            <a:endParaRPr lang="ru-RU" dirty="0"/>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dirty="0"/>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265D312-89B0-4F94-B583-703BFDA38AF1}"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857365"/>
            <a:ext cx="7772400" cy="1214445"/>
          </a:xfrm>
        </p:spPr>
        <p:txBody>
          <a:bodyPr>
            <a:normAutofit fontScale="90000"/>
          </a:bodyPr>
          <a:lstStyle/>
          <a:p>
            <a:r>
              <a:rPr lang="fr-FR" b="1" i="1" dirty="0" smtClean="0">
                <a:solidFill>
                  <a:srgbClr val="FF0000"/>
                </a:solidFill>
              </a:rPr>
              <a:t>La plus grande invention du Xx</a:t>
            </a:r>
            <a:r>
              <a:rPr lang="fr-FR" sz="2700" b="1" i="1" dirty="0" smtClean="0">
                <a:solidFill>
                  <a:srgbClr val="FF0000"/>
                </a:solidFill>
              </a:rPr>
              <a:t>e</a:t>
            </a:r>
            <a:r>
              <a:rPr lang="fr-FR" b="1" i="1" dirty="0" smtClean="0">
                <a:solidFill>
                  <a:srgbClr val="FF0000"/>
                </a:solidFill>
              </a:rPr>
              <a:t> siècle-</a:t>
            </a:r>
            <a:br>
              <a:rPr lang="fr-FR" b="1" i="1" dirty="0" smtClean="0">
                <a:solidFill>
                  <a:srgbClr val="FF0000"/>
                </a:solidFill>
              </a:rPr>
            </a:br>
            <a:r>
              <a:rPr lang="fr-FR" b="1" i="1" dirty="0" smtClean="0">
                <a:solidFill>
                  <a:srgbClr val="FF0000"/>
                </a:solidFill>
              </a:rPr>
              <a:t>La </a:t>
            </a:r>
            <a:r>
              <a:rPr lang="ru-RU" b="1" i="1" dirty="0" err="1" smtClean="0">
                <a:solidFill>
                  <a:srgbClr val="FF0000"/>
                </a:solidFill>
              </a:rPr>
              <a:t>Télévision</a:t>
            </a:r>
            <a:r>
              <a:rPr lang="ru-RU" dirty="0">
                <a:solidFill>
                  <a:srgbClr val="FF0000"/>
                </a:solidFill>
              </a:rPr>
              <a:t/>
            </a:r>
            <a:br>
              <a:rPr lang="ru-RU" dirty="0">
                <a:solidFill>
                  <a:srgbClr val="FF0000"/>
                </a:solidFill>
              </a:rPr>
            </a:br>
            <a:endParaRPr lang="ru-RU" dirty="0">
              <a:solidFill>
                <a:srgbClr val="FF0000"/>
              </a:solidFill>
            </a:endParaRPr>
          </a:p>
        </p:txBody>
      </p:sp>
      <p:sp>
        <p:nvSpPr>
          <p:cNvPr id="3" name="Подзаголовок 2"/>
          <p:cNvSpPr>
            <a:spLocks noGrp="1"/>
          </p:cNvSpPr>
          <p:nvPr>
            <p:ph type="subTitle" idx="1"/>
          </p:nvPr>
        </p:nvSpPr>
        <p:spPr>
          <a:xfrm>
            <a:off x="1371600" y="3331698"/>
            <a:ext cx="6400800" cy="2977622"/>
          </a:xfrm>
        </p:spPr>
        <p:txBody>
          <a:bodyPr>
            <a:normAutofit fontScale="92500" lnSpcReduction="20000"/>
          </a:bodyPr>
          <a:lstStyle/>
          <a:p>
            <a:r>
              <a:rPr lang="en-US" dirty="0" smtClean="0"/>
              <a:t> </a:t>
            </a:r>
            <a:r>
              <a:rPr lang="en-US" dirty="0" smtClean="0"/>
              <a:t>Alexandra </a:t>
            </a:r>
            <a:r>
              <a:rPr lang="en-US" dirty="0" err="1" smtClean="0"/>
              <a:t>Savelieva</a:t>
            </a:r>
            <a:endParaRPr lang="en-US" dirty="0" smtClean="0"/>
          </a:p>
          <a:p>
            <a:r>
              <a:rPr lang="en-US" dirty="0" err="1" smtClean="0"/>
              <a:t>École</a:t>
            </a:r>
            <a:r>
              <a:rPr lang="en-US" dirty="0" smtClean="0"/>
              <a:t> № 282</a:t>
            </a:r>
          </a:p>
          <a:p>
            <a:r>
              <a:rPr lang="en-US" dirty="0" err="1" smtClean="0"/>
              <a:t>Classe</a:t>
            </a:r>
            <a:r>
              <a:rPr lang="en-US" dirty="0" smtClean="0"/>
              <a:t>: 6 </a:t>
            </a:r>
            <a:r>
              <a:rPr lang="ru-RU" dirty="0" smtClean="0"/>
              <a:t>а</a:t>
            </a:r>
            <a:endParaRPr lang="fr-FR" dirty="0" smtClean="0"/>
          </a:p>
          <a:p>
            <a:r>
              <a:rPr lang="fr-FR" dirty="0" smtClean="0"/>
              <a:t>Saint-Pétersbourg</a:t>
            </a:r>
          </a:p>
          <a:p>
            <a:r>
              <a:rPr lang="fr-FR" dirty="0" smtClean="0"/>
              <a:t>Professeur de la langue française</a:t>
            </a:r>
          </a:p>
          <a:p>
            <a:r>
              <a:rPr lang="fr-FR" dirty="0" smtClean="0"/>
              <a:t>Krasnova L.M.</a:t>
            </a:r>
          </a:p>
          <a:p>
            <a:r>
              <a:rPr lang="fr-FR" dirty="0" smtClean="0"/>
              <a:t>2011 </a:t>
            </a:r>
          </a:p>
          <a:p>
            <a:endParaRPr lang="fr-FR" dirty="0" smtClean="0"/>
          </a:p>
          <a:p>
            <a:endParaRPr lang="en-US" dirty="0" smtClean="0"/>
          </a:p>
          <a:p>
            <a:endParaRPr lang="en-US" dirty="0" smtClean="0"/>
          </a:p>
          <a:p>
            <a:endParaRPr lang="en-US" dirty="0" smtClean="0"/>
          </a:p>
          <a:p>
            <a:endParaRPr lang="ru-RU"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half" idx="1"/>
          </p:nvPr>
        </p:nvSpPr>
        <p:spPr/>
        <p:txBody>
          <a:bodyPr>
            <a:normAutofit/>
          </a:bodyPr>
          <a:lstStyle/>
          <a:p>
            <a:r>
              <a:rPr lang="fr-FR" sz="2800" dirty="0" smtClean="0"/>
              <a:t>TV - un domaine de la science,  de la technologie et de la culture associée à la distance de transmission des images d'objets en mouvement au moyen de dispositifs radio-électronique</a:t>
            </a:r>
            <a:r>
              <a:rPr lang="ru-RU" sz="2800" dirty="0" smtClean="0"/>
              <a:t>.</a:t>
            </a:r>
            <a:endParaRPr lang="ru-RU" sz="2800" dirty="0"/>
          </a:p>
        </p:txBody>
      </p:sp>
      <p:pic>
        <p:nvPicPr>
          <p:cNvPr id="5" name="Содержимое 4" descr="NEWS-30878-ea4837581f7d738e02df21bf300ec9b6.jpg"/>
          <p:cNvPicPr>
            <a:picLocks noGrp="1" noChangeAspect="1"/>
          </p:cNvPicPr>
          <p:nvPr>
            <p:ph sz="half" idx="2"/>
          </p:nvPr>
        </p:nvPicPr>
        <p:blipFill>
          <a:blip r:embed="rId2"/>
          <a:stretch>
            <a:fillRect/>
          </a:stretch>
        </p:blipFill>
        <p:spPr>
          <a:xfrm>
            <a:off x="4648200" y="1285860"/>
            <a:ext cx="4038600" cy="4000528"/>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323528" y="642918"/>
            <a:ext cx="4248472" cy="5668346"/>
          </a:xfrm>
        </p:spPr>
        <p:txBody>
          <a:bodyPr>
            <a:noAutofit/>
          </a:bodyPr>
          <a:lstStyle/>
          <a:p>
            <a:r>
              <a:rPr lang="fr-FR" sz="2400" dirty="0" smtClean="0">
                <a:solidFill>
                  <a:schemeClr val="bg1"/>
                </a:solidFill>
              </a:rPr>
              <a:t> Les pays du monde entier se tournent vers la télévision numérique . La </a:t>
            </a:r>
            <a:r>
              <a:rPr lang="fr-FR" sz="2400" dirty="0" smtClean="0">
                <a:solidFill>
                  <a:schemeClr val="bg1"/>
                </a:solidFill>
              </a:rPr>
              <a:t>Russie </a:t>
            </a:r>
            <a:r>
              <a:rPr lang="fr-FR" sz="2400" dirty="0" smtClean="0">
                <a:solidFill>
                  <a:schemeClr val="bg1"/>
                </a:solidFill>
              </a:rPr>
              <a:t>et la Chine  parlent du passage en 2015 à la télévision  numérique. </a:t>
            </a:r>
          </a:p>
          <a:p>
            <a:endParaRPr lang="fr-FR" sz="2400" dirty="0" smtClean="0">
              <a:solidFill>
                <a:schemeClr val="bg1"/>
              </a:solidFill>
            </a:endParaRPr>
          </a:p>
          <a:p>
            <a:r>
              <a:rPr lang="fr-FR" sz="2400" dirty="0" smtClean="0">
                <a:solidFill>
                  <a:schemeClr val="bg1"/>
                </a:solidFill>
              </a:rPr>
              <a:t> Le principal avantage de la télévision numérique c’est une meilleure qualité d'image et du son. </a:t>
            </a:r>
          </a:p>
          <a:p>
            <a:r>
              <a:rPr lang="fr-FR" sz="2400" dirty="0" smtClean="0">
                <a:solidFill>
                  <a:schemeClr val="bg1"/>
                </a:solidFill>
              </a:rPr>
              <a:t>C’est la libération d'une gamme d'ondes radio, qui peuvent créer un nouveau réseau sans fil</a:t>
            </a:r>
            <a:r>
              <a:rPr lang="ru-RU" sz="2400" dirty="0" smtClean="0">
                <a:solidFill>
                  <a:schemeClr val="bg1"/>
                </a:solidFill>
              </a:rPr>
              <a:t> </a:t>
            </a:r>
            <a:r>
              <a:rPr lang="fr-FR" sz="2400" dirty="0" smtClean="0">
                <a:solidFill>
                  <a:schemeClr val="bg1"/>
                </a:solidFill>
              </a:rPr>
              <a:t>.</a:t>
            </a:r>
            <a:endParaRPr lang="ru-RU" sz="2400" dirty="0">
              <a:solidFill>
                <a:schemeClr val="bg1"/>
              </a:solidFill>
            </a:endParaRPr>
          </a:p>
        </p:txBody>
      </p:sp>
      <p:pic>
        <p:nvPicPr>
          <p:cNvPr id="5" name="Содержимое 4" descr="complekt.jpg"/>
          <p:cNvPicPr>
            <a:picLocks noGrp="1" noChangeAspect="1"/>
          </p:cNvPicPr>
          <p:nvPr>
            <p:ph sz="half" idx="1"/>
          </p:nvPr>
        </p:nvPicPr>
        <p:blipFill>
          <a:blip r:embed="rId2"/>
          <a:stretch>
            <a:fillRect/>
          </a:stretch>
        </p:blipFill>
        <p:spPr>
          <a:xfrm>
            <a:off x="4860032" y="692696"/>
            <a:ext cx="4084191" cy="42291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4618856" cy="1162050"/>
          </a:xfrm>
        </p:spPr>
        <p:txBody>
          <a:bodyPr>
            <a:noAutofit/>
          </a:bodyPr>
          <a:lstStyle/>
          <a:p>
            <a:r>
              <a:rPr lang="fr-FR" sz="3600" dirty="0" smtClean="0">
                <a:solidFill>
                  <a:srgbClr val="FF0000"/>
                </a:solidFill>
              </a:rPr>
              <a:t>Le Jour </a:t>
            </a:r>
            <a:r>
              <a:rPr lang="fr-FR" sz="3600" dirty="0" smtClean="0">
                <a:solidFill>
                  <a:srgbClr val="FF0000"/>
                </a:solidFill>
              </a:rPr>
              <a:t>mondiale </a:t>
            </a:r>
            <a:r>
              <a:rPr lang="fr-FR" sz="3600" dirty="0" smtClean="0">
                <a:solidFill>
                  <a:srgbClr val="FF0000"/>
                </a:solidFill>
              </a:rPr>
              <a:t>de la télévision</a:t>
            </a:r>
            <a:endParaRPr lang="ru-RU" sz="3600" dirty="0">
              <a:solidFill>
                <a:srgbClr val="FF0000"/>
              </a:solidFill>
            </a:endParaRPr>
          </a:p>
        </p:txBody>
      </p:sp>
      <p:sp>
        <p:nvSpPr>
          <p:cNvPr id="3" name="Текст 2"/>
          <p:cNvSpPr>
            <a:spLocks noGrp="1"/>
          </p:cNvSpPr>
          <p:nvPr>
            <p:ph type="body" idx="2"/>
          </p:nvPr>
        </p:nvSpPr>
        <p:spPr>
          <a:xfrm>
            <a:off x="457200" y="1524000"/>
            <a:ext cx="4834880" cy="4602163"/>
          </a:xfrm>
        </p:spPr>
        <p:txBody>
          <a:bodyPr>
            <a:noAutofit/>
          </a:bodyPr>
          <a:lstStyle/>
          <a:p>
            <a:r>
              <a:rPr lang="fr-FR" sz="2400" dirty="0" smtClean="0">
                <a:solidFill>
                  <a:schemeClr val="tx1"/>
                </a:solidFill>
              </a:rPr>
              <a:t>Le 17 décembre 1996, l'Assemblée générale a proclamé le 21 novembre </a:t>
            </a:r>
            <a:r>
              <a:rPr lang="fr-FR" sz="2400" dirty="0" smtClean="0">
                <a:solidFill>
                  <a:schemeClr val="tx1"/>
                </a:solidFill>
              </a:rPr>
              <a:t>Journée </a:t>
            </a:r>
            <a:r>
              <a:rPr lang="fr-FR" sz="2400" dirty="0" smtClean="0">
                <a:solidFill>
                  <a:schemeClr val="tx1"/>
                </a:solidFill>
              </a:rPr>
              <a:t>mondiale de la télévision, commémorant la date du premier Forum mondial de la télévision à l'Organisation des Nations Unies. Les États ont été invités à célébrer cette </a:t>
            </a:r>
            <a:r>
              <a:rPr lang="fr-FR" sz="2400" dirty="0" smtClean="0">
                <a:solidFill>
                  <a:schemeClr val="tx1"/>
                </a:solidFill>
              </a:rPr>
              <a:t>journée de, télévision, </a:t>
            </a:r>
            <a:r>
              <a:rPr lang="fr-FR" sz="2400" dirty="0" smtClean="0">
                <a:solidFill>
                  <a:schemeClr val="tx1"/>
                </a:solidFill>
              </a:rPr>
              <a:t>en se concentrant sur des questions comme la paix, la sécurité, le développement économique et social et le renforcement des échanges culturel</a:t>
            </a:r>
            <a:r>
              <a:rPr lang="fr-FR" sz="1800" dirty="0" smtClean="0">
                <a:solidFill>
                  <a:schemeClr val="tx1"/>
                </a:solidFill>
              </a:rPr>
              <a:t>s.</a:t>
            </a:r>
            <a:endParaRPr lang="ru-RU" sz="1800" dirty="0">
              <a:solidFill>
                <a:schemeClr val="tx1"/>
              </a:solidFill>
            </a:endParaRPr>
          </a:p>
        </p:txBody>
      </p:sp>
      <p:pic>
        <p:nvPicPr>
          <p:cNvPr id="5" name="Содержимое 4" descr="1289837154750.jpg"/>
          <p:cNvPicPr>
            <a:picLocks noGrp="1" noChangeAspect="1"/>
          </p:cNvPicPr>
          <p:nvPr>
            <p:ph sz="half" idx="1"/>
          </p:nvPr>
        </p:nvPicPr>
        <p:blipFill>
          <a:blip r:embed="rId2"/>
          <a:stretch>
            <a:fillRect/>
          </a:stretch>
        </p:blipFill>
        <p:spPr>
          <a:xfrm>
            <a:off x="5580112" y="357166"/>
            <a:ext cx="3240360" cy="5952154"/>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320096" cy="6446456"/>
          </a:xfrm>
        </p:spPr>
        <p:txBody>
          <a:bodyPr>
            <a:normAutofit/>
          </a:bodyPr>
          <a:lstStyle/>
          <a:p>
            <a:r>
              <a:rPr lang="ru-RU" dirty="0" smtClean="0"/>
              <a:t>…</a:t>
            </a:r>
            <a:endParaRPr lang="ru-RU" dirty="0"/>
          </a:p>
        </p:txBody>
      </p:sp>
      <p:sp>
        <p:nvSpPr>
          <p:cNvPr id="4" name="Текст 3"/>
          <p:cNvSpPr>
            <a:spLocks noGrp="1"/>
          </p:cNvSpPr>
          <p:nvPr>
            <p:ph type="body" sz="half" idx="2"/>
          </p:nvPr>
        </p:nvSpPr>
        <p:spPr>
          <a:xfrm>
            <a:off x="1259632" y="1052736"/>
            <a:ext cx="7333488" cy="3500462"/>
          </a:xfrm>
        </p:spPr>
        <p:txBody>
          <a:bodyPr>
            <a:noAutofit/>
          </a:bodyPr>
          <a:lstStyle/>
          <a:p>
            <a:r>
              <a:rPr lang="fr-FR" sz="3600" b="1" i="1" dirty="0" smtClean="0">
                <a:solidFill>
                  <a:srgbClr val="FF0000"/>
                </a:solidFill>
              </a:rPr>
              <a:t>On dispute du lieu de l’invention  du système de télévision.</a:t>
            </a:r>
          </a:p>
          <a:p>
            <a:r>
              <a:rPr lang="fr-FR" sz="2800" b="1" i="1" dirty="0" smtClean="0"/>
              <a:t>Il y a des  différentes versions. On parle de l'Allemagne, ainsi que du Royaume-Uni et de l’Hongrie et même d’Ouzbékistan. </a:t>
            </a:r>
          </a:p>
          <a:p>
            <a:r>
              <a:rPr lang="fr-FR" sz="2800" b="1" i="1" dirty="0" smtClean="0"/>
              <a:t>Les historiens russes </a:t>
            </a:r>
            <a:r>
              <a:rPr lang="fr-FR" sz="2800" b="1" i="1" dirty="0" smtClean="0"/>
              <a:t>croient </a:t>
            </a:r>
            <a:r>
              <a:rPr lang="fr-FR" sz="2800" b="1" i="1" dirty="0" smtClean="0"/>
              <a:t>aussi qu‘elle a été inventé en Russie à Saint-Pétersbourg par le professeur B.L. Rosing, qui en 1907 a introduit le premier test d'un système électronique de la télévision.</a:t>
            </a:r>
            <a:endParaRPr lang="ru-RU" sz="2800" b="1" i="1" dirty="0" smtClean="0"/>
          </a:p>
          <a:p>
            <a:endParaRPr lang="ru-RU" sz="2800" b="1" i="1" dirty="0">
              <a:solidFill>
                <a:schemeClr val="bg1"/>
              </a:solidFill>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154" y="5801111"/>
            <a:ext cx="1633782" cy="1008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618" y="5404335"/>
            <a:ext cx="2262134" cy="1410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5806209"/>
            <a:ext cx="1553739" cy="1008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6308" y="5849406"/>
            <a:ext cx="1800200" cy="1008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3800" y="5801111"/>
            <a:ext cx="1800200" cy="1008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2631" y="732092"/>
            <a:ext cx="7911777" cy="6143668"/>
          </a:xfrm>
        </p:spPr>
        <p:txBody>
          <a:bodyPr>
            <a:normAutofit/>
          </a:bodyPr>
          <a:lstStyle/>
          <a:p>
            <a:r>
              <a:rPr lang="fr-FR" sz="2400" dirty="0" smtClean="0"/>
              <a:t/>
            </a:r>
            <a:br>
              <a:rPr lang="fr-FR" sz="2400" dirty="0" smtClean="0"/>
            </a:br>
            <a:r>
              <a:rPr lang="fr-FR" sz="2400" dirty="0"/>
              <a:t/>
            </a:r>
            <a:br>
              <a:rPr lang="fr-FR" sz="2400" dirty="0"/>
            </a:br>
            <a:r>
              <a:rPr lang="fr-FR" sz="2400" dirty="0" smtClean="0"/>
              <a:t/>
            </a:r>
            <a:br>
              <a:rPr lang="fr-FR" sz="2400" dirty="0" smtClean="0"/>
            </a:br>
            <a:r>
              <a:rPr lang="fr-FR" sz="2400" dirty="0"/>
              <a:t/>
            </a:r>
            <a:br>
              <a:rPr lang="fr-FR" sz="2400" dirty="0"/>
            </a:br>
            <a:r>
              <a:rPr lang="fr-FR" sz="2400" dirty="0" smtClean="0"/>
              <a:t/>
            </a:r>
            <a:br>
              <a:rPr lang="fr-FR" sz="2400" dirty="0" smtClean="0"/>
            </a:br>
            <a:r>
              <a:rPr lang="fr-FR" sz="2400" dirty="0"/>
              <a:t/>
            </a:r>
            <a:br>
              <a:rPr lang="fr-FR" sz="2400" dirty="0"/>
            </a:br>
            <a:r>
              <a:rPr lang="fr-FR" sz="2400" dirty="0" smtClean="0"/>
              <a:t/>
            </a:r>
            <a:br>
              <a:rPr lang="fr-FR" sz="2400" dirty="0" smtClean="0"/>
            </a:br>
            <a:r>
              <a:rPr lang="fr-FR" sz="2400" dirty="0"/>
              <a:t/>
            </a:r>
            <a:br>
              <a:rPr lang="fr-FR" sz="2400" dirty="0"/>
            </a:br>
            <a:r>
              <a:rPr lang="fr-FR" sz="2400" dirty="0" smtClean="0"/>
              <a:t/>
            </a:r>
            <a:br>
              <a:rPr lang="fr-FR" sz="2400" dirty="0" smtClean="0"/>
            </a:br>
            <a:r>
              <a:rPr lang="fr-FR" sz="2800" dirty="0" smtClean="0">
                <a:solidFill>
                  <a:srgbClr val="FF0000"/>
                </a:solidFill>
              </a:rPr>
              <a:t>La </a:t>
            </a:r>
            <a:r>
              <a:rPr lang="fr-FR" sz="2800" dirty="0" smtClean="0">
                <a:solidFill>
                  <a:srgbClr val="FF0000"/>
                </a:solidFill>
              </a:rPr>
              <a:t>diffusion des programmes de la tour de télévision  Ostankino </a:t>
            </a:r>
            <a:r>
              <a:rPr lang="fr-FR" sz="2800" dirty="0" smtClean="0">
                <a:solidFill>
                  <a:srgbClr val="FF0000"/>
                </a:solidFill>
              </a:rPr>
              <a:t> </a:t>
            </a:r>
            <a:br>
              <a:rPr lang="fr-FR" sz="2800" dirty="0" smtClean="0">
                <a:solidFill>
                  <a:srgbClr val="FF0000"/>
                </a:solidFill>
              </a:rPr>
            </a:br>
            <a:r>
              <a:rPr lang="fr-FR" sz="2000" dirty="0" smtClean="0">
                <a:solidFill>
                  <a:schemeClr val="tx1"/>
                </a:solidFill>
              </a:rPr>
              <a:t>est </a:t>
            </a:r>
            <a:r>
              <a:rPr lang="fr-FR" sz="2000" dirty="0" smtClean="0">
                <a:solidFill>
                  <a:schemeClr val="tx1"/>
                </a:solidFill>
              </a:rPr>
              <a:t>commencée  le 4  novembre1967. </a:t>
            </a:r>
            <a:r>
              <a:rPr lang="fr-FR" sz="2000" dirty="0" smtClean="0">
                <a:solidFill>
                  <a:schemeClr val="tx1"/>
                </a:solidFill>
              </a:rPr>
              <a:t/>
            </a:r>
            <a:br>
              <a:rPr lang="fr-FR" sz="2000" dirty="0" smtClean="0">
                <a:solidFill>
                  <a:schemeClr val="tx1"/>
                </a:solidFill>
              </a:rPr>
            </a:br>
            <a:r>
              <a:rPr lang="fr-FR" sz="2000" dirty="0" smtClean="0">
                <a:solidFill>
                  <a:schemeClr val="tx1"/>
                </a:solidFill>
              </a:rPr>
              <a:t>Ce </a:t>
            </a:r>
            <a:r>
              <a:rPr lang="fr-FR" sz="2000" dirty="0" smtClean="0">
                <a:solidFill>
                  <a:schemeClr val="tx1"/>
                </a:solidFill>
              </a:rPr>
              <a:t>bâtiment est un des plus grands  dans le monde, sa hauteur est de 533,3 mètres. </a:t>
            </a:r>
            <a:endParaRPr lang="ru-RU"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88640"/>
            <a:ext cx="6249804" cy="4039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3112" y="1556793"/>
            <a:ext cx="2651338" cy="2671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8388424" cy="6034682"/>
          </a:xfrm>
        </p:spPr>
        <p:txBody>
          <a:bodyPr>
            <a:normAutofit/>
          </a:bodyPr>
          <a:lstStyle/>
          <a:p>
            <a:r>
              <a:rPr lang="fr-FR" sz="3600" dirty="0" smtClean="0">
                <a:solidFill>
                  <a:srgbClr val="FF0000"/>
                </a:solidFill>
              </a:rPr>
              <a:t>La télévision, sans aucun </a:t>
            </a:r>
            <a:r>
              <a:rPr lang="fr-FR" sz="3600" dirty="0" smtClean="0">
                <a:solidFill>
                  <a:srgbClr val="FF0000"/>
                </a:solidFill>
              </a:rPr>
              <a:t>doute,  </a:t>
            </a:r>
            <a:r>
              <a:rPr lang="fr-FR" sz="3600" dirty="0" smtClean="0">
                <a:solidFill>
                  <a:srgbClr val="FF0000"/>
                </a:solidFill>
              </a:rPr>
              <a:t>c’est la plus grande invention du siècle dernier</a:t>
            </a:r>
            <a:r>
              <a:rPr lang="fr-FR" sz="3600" dirty="0" smtClean="0">
                <a:solidFill>
                  <a:srgbClr val="FF0000"/>
                </a:solidFill>
              </a:rPr>
              <a:t>.</a:t>
            </a:r>
            <a:br>
              <a:rPr lang="fr-FR" sz="3600" dirty="0" smtClean="0">
                <a:solidFill>
                  <a:srgbClr val="FF0000"/>
                </a:solidFill>
              </a:rPr>
            </a:br>
            <a:r>
              <a:rPr lang="fr-FR" sz="3600" dirty="0">
                <a:solidFill>
                  <a:srgbClr val="FF0000"/>
                </a:solidFill>
              </a:rPr>
              <a:t/>
            </a:r>
            <a:br>
              <a:rPr lang="fr-FR" sz="3600" dirty="0">
                <a:solidFill>
                  <a:srgbClr val="FF0000"/>
                </a:solidFill>
              </a:rPr>
            </a:br>
            <a:r>
              <a:rPr lang="fr-FR" sz="3200" dirty="0" smtClean="0">
                <a:solidFill>
                  <a:schemeClr val="tx1"/>
                </a:solidFill>
              </a:rPr>
              <a:t>La </a:t>
            </a:r>
            <a:r>
              <a:rPr lang="fr-FR" sz="3200" dirty="0" smtClean="0">
                <a:solidFill>
                  <a:schemeClr val="tx1"/>
                </a:solidFill>
              </a:rPr>
              <a:t>technologie de la télévision n'est pas en reste. </a:t>
            </a:r>
            <a:r>
              <a:rPr lang="fr-FR" sz="3200" dirty="0" smtClean="0">
                <a:solidFill>
                  <a:schemeClr val="tx1"/>
                </a:solidFill>
              </a:rPr>
              <a:t/>
            </a:r>
            <a:br>
              <a:rPr lang="fr-FR" sz="3200" dirty="0" smtClean="0">
                <a:solidFill>
                  <a:schemeClr val="tx1"/>
                </a:solidFill>
              </a:rPr>
            </a:br>
            <a:r>
              <a:rPr lang="fr-FR" sz="3200" dirty="0" smtClean="0">
                <a:solidFill>
                  <a:schemeClr val="tx1"/>
                </a:solidFill>
              </a:rPr>
              <a:t>Cette </a:t>
            </a:r>
            <a:r>
              <a:rPr lang="fr-FR" sz="3200" dirty="0" smtClean="0">
                <a:solidFill>
                  <a:schemeClr val="tx1"/>
                </a:solidFill>
              </a:rPr>
              <a:t>industrie connaît une croissance rapide, offrant aux consommateurs de nouveaux types de téléviseurs - plasma, LCD, systèmes de cinéma maison avec son stéréo.</a:t>
            </a:r>
            <a:endParaRPr lang="ru-RU" sz="3200"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520" y="548680"/>
            <a:ext cx="8892480" cy="6309320"/>
          </a:xfrm>
        </p:spPr>
        <p:style>
          <a:lnRef idx="0">
            <a:scrgbClr r="0" g="0" b="0"/>
          </a:lnRef>
          <a:fillRef idx="1003">
            <a:schemeClr val="lt2"/>
          </a:fillRef>
          <a:effectRef idx="0">
            <a:scrgbClr r="0" g="0" b="0"/>
          </a:effectRef>
          <a:fontRef idx="major"/>
        </p:style>
        <p:txBody>
          <a:bodyPr>
            <a:normAutofit fontScale="90000"/>
          </a:bodyPr>
          <a:lstStyle/>
          <a:p>
            <a:r>
              <a:rPr lang="fr-FR" dirty="0" smtClean="0">
                <a:solidFill>
                  <a:srgbClr val="FF0000"/>
                </a:solidFill>
              </a:rPr>
              <a:t>J’éspère</a:t>
            </a:r>
            <a:r>
              <a:rPr lang="fr-FR" sz="2800" dirty="0" smtClean="0">
                <a:solidFill>
                  <a:srgbClr val="FF0000"/>
                </a:solidFill>
              </a:rPr>
              <a:t> </a:t>
            </a:r>
            <a:br>
              <a:rPr lang="fr-FR" sz="2800" dirty="0" smtClean="0">
                <a:solidFill>
                  <a:srgbClr val="FF0000"/>
                </a:solidFill>
              </a:rPr>
            </a:br>
            <a:r>
              <a:rPr lang="fr-FR" sz="2800" dirty="0" smtClean="0">
                <a:solidFill>
                  <a:srgbClr val="FF0000"/>
                </a:solidFill>
              </a:rPr>
              <a:t>QUE VOUS AVEZ AIMé MA PRéSENTATION.</a:t>
            </a:r>
            <a:br>
              <a:rPr lang="fr-FR" sz="2800" dirty="0" smtClean="0">
                <a:solidFill>
                  <a:srgbClr val="FF0000"/>
                </a:solidFill>
              </a:rPr>
            </a:br>
            <a:r>
              <a:rPr lang="fr-FR" sz="2800" dirty="0" smtClean="0">
                <a:solidFill>
                  <a:srgbClr val="FF0000"/>
                </a:solidFill>
              </a:rPr>
              <a:t/>
            </a:r>
            <a:br>
              <a:rPr lang="fr-FR" sz="2800" dirty="0" smtClean="0">
                <a:solidFill>
                  <a:srgbClr val="FF0000"/>
                </a:solidFill>
              </a:rPr>
            </a:br>
            <a:r>
              <a:rPr lang="fr-FR" sz="2800" dirty="0" smtClean="0">
                <a:solidFill>
                  <a:srgbClr val="FF0000"/>
                </a:solidFill>
              </a:rPr>
              <a:t>Merci de votre attention</a:t>
            </a:r>
            <a:r>
              <a:rPr lang="fr-FR" sz="2800" dirty="0" smtClean="0">
                <a:solidFill>
                  <a:srgbClr val="FF0000"/>
                </a:solidFill>
              </a:rPr>
              <a:t/>
            </a:r>
            <a:br>
              <a:rPr lang="fr-FR" sz="2800" dirty="0" smtClean="0">
                <a:solidFill>
                  <a:srgbClr val="FF0000"/>
                </a:solidFill>
              </a:rPr>
            </a:br>
            <a:r>
              <a:rPr lang="fr-FR" sz="2800" dirty="0">
                <a:solidFill>
                  <a:srgbClr val="FF0000"/>
                </a:solidFill>
              </a:rPr>
              <a:t/>
            </a:r>
            <a:br>
              <a:rPr lang="fr-FR" sz="2800" dirty="0">
                <a:solidFill>
                  <a:srgbClr val="FF0000"/>
                </a:solidFill>
              </a:rPr>
            </a:br>
            <a:r>
              <a:rPr lang="fr-FR" sz="2800" dirty="0" smtClean="0">
                <a:solidFill>
                  <a:srgbClr val="FF0000"/>
                </a:solidFill>
              </a:rPr>
              <a:t/>
            </a:r>
            <a:br>
              <a:rPr lang="fr-FR" sz="2800" dirty="0" smtClean="0">
                <a:solidFill>
                  <a:srgbClr val="FF0000"/>
                </a:solidFill>
              </a:rPr>
            </a:br>
            <a:r>
              <a:rPr lang="fr-FR" sz="2800" dirty="0">
                <a:solidFill>
                  <a:srgbClr val="FF0000"/>
                </a:solidFill>
              </a:rPr>
              <a:t/>
            </a:r>
            <a:br>
              <a:rPr lang="fr-FR" sz="2800" dirty="0">
                <a:solidFill>
                  <a:srgbClr val="FF0000"/>
                </a:solidFill>
              </a:rPr>
            </a:br>
            <a:r>
              <a:rPr lang="fr-FR" sz="2800" dirty="0" smtClean="0">
                <a:solidFill>
                  <a:srgbClr val="FF0000"/>
                </a:solidFill>
              </a:rPr>
              <a:t/>
            </a:r>
            <a:br>
              <a:rPr lang="fr-FR" sz="2800" dirty="0" smtClean="0">
                <a:solidFill>
                  <a:srgbClr val="FF0000"/>
                </a:solidFill>
              </a:rPr>
            </a:br>
            <a:r>
              <a:rPr lang="fr-FR" sz="2800" dirty="0">
                <a:solidFill>
                  <a:srgbClr val="FF0000"/>
                </a:solidFill>
              </a:rPr>
              <a:t/>
            </a:r>
            <a:br>
              <a:rPr lang="fr-FR" sz="2800" dirty="0">
                <a:solidFill>
                  <a:srgbClr val="FF0000"/>
                </a:solidFill>
              </a:rPr>
            </a:br>
            <a:r>
              <a:rPr lang="fr-FR" sz="2800" dirty="0" smtClean="0">
                <a:solidFill>
                  <a:srgbClr val="FF0000"/>
                </a:solidFill>
              </a:rPr>
              <a:t/>
            </a:r>
            <a:br>
              <a:rPr lang="fr-FR" sz="2800" dirty="0" smtClean="0">
                <a:solidFill>
                  <a:srgbClr val="FF0000"/>
                </a:solidFill>
              </a:rPr>
            </a:br>
            <a:r>
              <a:rPr lang="fr-FR" sz="2800" dirty="0">
                <a:solidFill>
                  <a:srgbClr val="FF0000"/>
                </a:solidFill>
              </a:rPr>
              <a:t/>
            </a:r>
            <a:br>
              <a:rPr lang="fr-FR" sz="2800" dirty="0">
                <a:solidFill>
                  <a:srgbClr val="FF0000"/>
                </a:solidFill>
              </a:rPr>
            </a:br>
            <a:r>
              <a:rPr lang="fr-FR" dirty="0"/>
              <a:t/>
            </a:r>
            <a:br>
              <a:rPr lang="fr-FR" dirty="0"/>
            </a:br>
            <a:r>
              <a:rPr lang="fr-FR" dirty="0" smtClean="0"/>
              <a:t/>
            </a:r>
            <a:br>
              <a:rPr lang="fr-FR" dirty="0" smtClean="0"/>
            </a:b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3068960"/>
            <a:ext cx="2633436" cy="28360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3068" y="3261103"/>
            <a:ext cx="2553875" cy="2451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2574" y="2365682"/>
            <a:ext cx="2293562" cy="1544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2574" y="4145277"/>
            <a:ext cx="2286801" cy="1227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2574" y="5562600"/>
            <a:ext cx="2286801"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212</TotalTime>
  <Words>286</Words>
  <Application>Microsoft Office PowerPoint</Application>
  <PresentationFormat>Экран (4:3)</PresentationFormat>
  <Paragraphs>25</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Апекс</vt:lpstr>
      <vt:lpstr>La plus grande invention du Xxe siècle- La Télévision </vt:lpstr>
      <vt:lpstr>Презентация PowerPoint</vt:lpstr>
      <vt:lpstr>Презентация PowerPoint</vt:lpstr>
      <vt:lpstr>Le Jour mondiale de la télévision</vt:lpstr>
      <vt:lpstr>…</vt:lpstr>
      <vt:lpstr>         La diffusion des programmes de la tour de télévision  Ostankino   est commencée  le 4  novembre1967.  Ce bâtiment est un des plus grands  dans le monde, sa hauteur est de 533,3 mètres. </vt:lpstr>
      <vt:lpstr>La télévision, sans aucun doute,  c’est la plus grande invention du siècle dernier.  La technologie de la télévision n'est pas en reste.  Cette industrie connaît une croissance rapide, offrant aux consommateurs de nouveaux types de téléviseurs - plasma, LCD, systèmes de cinéma maison avec son stéréo.</vt:lpstr>
      <vt:lpstr>J’éspère  QUE VOUS AVEZ AIMé MA PRéSENTATION.  Merci de votre attention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Télévision. </dc:title>
  <dc:creator>Admin</dc:creator>
  <cp:lastModifiedBy>User</cp:lastModifiedBy>
  <cp:revision>50</cp:revision>
  <dcterms:created xsi:type="dcterms:W3CDTF">2011-02-24T16:35:48Z</dcterms:created>
  <dcterms:modified xsi:type="dcterms:W3CDTF">2012-02-27T22:00:13Z</dcterms:modified>
</cp:coreProperties>
</file>