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7" r:id="rId19"/>
    <p:sldId id="278" r:id="rId20"/>
    <p:sldId id="280" r:id="rId21"/>
    <p:sldId id="281" r:id="rId22"/>
    <p:sldId id="282" r:id="rId23"/>
    <p:sldId id="284" r:id="rId24"/>
    <p:sldId id="286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FF"/>
    <a:srgbClr val="9999FF"/>
    <a:srgbClr val="006600"/>
    <a:srgbClr val="00CC00"/>
    <a:srgbClr val="339933"/>
    <a:srgbClr val="FFFF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58" y="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7BC853-7AB3-4546-A24F-91E7219630AF}" type="datetimeFigureOut">
              <a:rPr lang="ru-RU"/>
              <a:pPr>
                <a:defRPr/>
              </a:pPr>
              <a:t>29.02.2012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B5AFD-3BC7-4891-9ECB-E872E532F9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7819D3-B47A-4788-8FEB-45BF06F89FA2}" type="datetimeFigureOut">
              <a:rPr lang="ru-RU"/>
              <a:pPr>
                <a:defRPr/>
              </a:pPr>
              <a:t>29.02.2012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B9270B-9BBD-4662-94B3-170E8DF434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2993F2-7F06-4BFA-B1B8-A5F922AED8D3}" type="datetimeFigureOut">
              <a:rPr lang="ru-RU"/>
              <a:pPr>
                <a:defRPr/>
              </a:pPr>
              <a:t>29.02.2012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F5DA15-6649-4795-B148-8EB7A1537B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48AE6B-C380-40C2-939F-30F23C7401AD}" type="datetimeFigureOut">
              <a:rPr lang="ru-RU"/>
              <a:pPr>
                <a:defRPr/>
              </a:pPr>
              <a:t>29.02.2012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185328-E90D-43BD-97DD-2599EDBB27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F8D8AC-6028-4D6C-B202-1F5651F56921}" type="datetimeFigureOut">
              <a:rPr lang="ru-RU"/>
              <a:pPr>
                <a:defRPr/>
              </a:pPr>
              <a:t>29.02.2012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AC6425-4496-4F4F-839B-E3D94A23A7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46AD7A-5052-4EFC-8BB5-49162819C1AA}" type="datetimeFigureOut">
              <a:rPr lang="ru-RU"/>
              <a:pPr>
                <a:defRPr/>
              </a:pPr>
              <a:t>29.02.2012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7F05E1-453C-4BE1-A675-1FE3A84E50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ED03CE-8A3B-4686-9B11-7F3991D6E21C}" type="datetimeFigureOut">
              <a:rPr lang="ru-RU"/>
              <a:pPr>
                <a:defRPr/>
              </a:pPr>
              <a:t>29.02.2012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276381-5B29-4E7F-A79F-8966A24A49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4DAFCA-70B2-4417-A7E6-3F01B0469DA6}" type="datetimeFigureOut">
              <a:rPr lang="ru-RU"/>
              <a:pPr>
                <a:defRPr/>
              </a:pPr>
              <a:t>29.02.2012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029FF3-00A7-4658-9685-8C4CB7AAE1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021A29-254E-40AB-AD8A-B97977C0E3B5}" type="datetimeFigureOut">
              <a:rPr lang="ru-RU"/>
              <a:pPr>
                <a:defRPr/>
              </a:pPr>
              <a:t>29.02.2012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AC54AF-372A-429B-9B75-9135055E53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08690-24B4-42F6-B03F-F3CF913BACB4}" type="datetimeFigureOut">
              <a:rPr lang="ru-RU"/>
              <a:pPr>
                <a:defRPr/>
              </a:pPr>
              <a:t>29.02.2012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E4F1A9-F478-46D2-A724-140E671666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4B813C-10CE-4A2B-9CAA-89A9D30419AC}" type="datetimeFigureOut">
              <a:rPr lang="ru-RU"/>
              <a:pPr>
                <a:defRPr/>
              </a:pPr>
              <a:t>29.02.2012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903E38-5054-4DBC-9B21-0229640A5C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66">
            <a:alpha val="2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810188D-C9AD-4222-ABAD-AEBE5C142D84}" type="datetimeFigureOut">
              <a:rPr lang="ru-RU"/>
              <a:pPr>
                <a:defRPr/>
              </a:pPr>
              <a:t>29.02.2012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1233EE4-BE0E-48DC-ADE4-B8565933D1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gif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75" y="714375"/>
            <a:ext cx="7772400" cy="1470025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006600"/>
                </a:solidFill>
              </a:rPr>
              <a:t>Взаимодействие ДОУ с семьей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28875" y="4429125"/>
            <a:ext cx="6400800" cy="1895475"/>
          </a:xfrm>
        </p:spPr>
        <p:txBody>
          <a:bodyPr rtlCol="0">
            <a:normAutofit fontScale="62500" lnSpcReduction="20000"/>
          </a:bodyPr>
          <a:lstStyle/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002060"/>
                </a:solidFill>
              </a:rPr>
              <a:t>Материал подготовлен</a:t>
            </a: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err="1" smtClean="0">
                <a:solidFill>
                  <a:srgbClr val="002060"/>
                </a:solidFill>
              </a:rPr>
              <a:t>Синициной</a:t>
            </a:r>
            <a:r>
              <a:rPr lang="ru-RU" b="1" dirty="0" smtClean="0">
                <a:solidFill>
                  <a:srgbClr val="002060"/>
                </a:solidFill>
              </a:rPr>
              <a:t> О.Е.</a:t>
            </a: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>
                <a:solidFill>
                  <a:srgbClr val="002060"/>
                </a:solidFill>
              </a:rPr>
              <a:t>с</a:t>
            </a:r>
            <a:r>
              <a:rPr lang="ru-RU" b="1" dirty="0" smtClean="0">
                <a:solidFill>
                  <a:srgbClr val="002060"/>
                </a:solidFill>
              </a:rPr>
              <a:t>т.воспитателем МБОУ № 165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sd73_04_07_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1538" y="1687481"/>
            <a:ext cx="4286280" cy="46077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357188" y="285750"/>
            <a:ext cx="8572500" cy="6286500"/>
          </a:xfrm>
          <a:prstGeom prst="rect">
            <a:avLst/>
          </a:prstGeom>
          <a:noFill/>
          <a:ln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25"/>
            <a:ext cx="8229600" cy="5697538"/>
          </a:xfrm>
        </p:spPr>
        <p:txBody>
          <a:bodyPr/>
          <a:lstStyle/>
          <a:p>
            <a:pPr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>в семье формируются </a:t>
            </a:r>
          </a:p>
          <a:p>
            <a:pPr eaLnBrk="1" hangingPunct="1">
              <a:buFont typeface="Arial" charset="0"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  фундаментальные ценностные</a:t>
            </a:r>
          </a:p>
          <a:p>
            <a:pPr eaLnBrk="1" hangingPunct="1">
              <a:buFont typeface="Arial" charset="0"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  ориентации человека</a:t>
            </a:r>
          </a:p>
          <a:p>
            <a:pPr eaLnBrk="1" hangingPunct="1">
              <a:buFont typeface="Arial" charset="0"/>
              <a:buNone/>
            </a:pPr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>семья играет большую роль в процессе социальной адаптации человека</a:t>
            </a:r>
          </a:p>
          <a:p>
            <a:pPr eaLnBrk="1" hangingPunct="1">
              <a:buFont typeface="Arial" charset="0"/>
              <a:buNone/>
            </a:pPr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mtClean="0"/>
          </a:p>
        </p:txBody>
      </p:sp>
      <p:pic>
        <p:nvPicPr>
          <p:cNvPr id="4" name="Рисунок 3" descr="kniga2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50" y="785813"/>
            <a:ext cx="22225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babyhand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00166" y="4000504"/>
            <a:ext cx="2872966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357188" y="285750"/>
            <a:ext cx="8358187" cy="6143625"/>
          </a:xfrm>
          <a:prstGeom prst="rect">
            <a:avLst/>
          </a:prstGeom>
          <a:noFill/>
          <a:ln>
            <a:solidFill>
              <a:srgbClr val="0066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6600"/>
                </a:solidFill>
              </a:rPr>
              <a:t>Условная классификация  современных родителей</a:t>
            </a:r>
            <a:endParaRPr lang="ru-RU" b="1" dirty="0">
              <a:solidFill>
                <a:srgbClr val="0066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29175"/>
          </a:xfrm>
        </p:spPr>
        <p:txBody>
          <a:bodyPr rtlCol="0"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  </a:t>
            </a:r>
            <a:r>
              <a:rPr lang="ru-RU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Первая группа – это родители, очень занятые на работе, которым детский сад просто жизненно необходим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хороший присмотр и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уход за ребенком;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полноценное развитие;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оздоровление;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обучение и воспитание;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организация интересного досуга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u="sng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Задача педагога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организовать, так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называемые, «домашние задания», заранее объявлять о намеченных мероприятиях (например, о веселых стартах или субботнике)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d5f9bbe6c979f04c3fba1c7832197909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57818" y="2428868"/>
            <a:ext cx="3214710" cy="1948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28625" y="285750"/>
            <a:ext cx="8429625" cy="6215063"/>
          </a:xfrm>
          <a:prstGeom prst="rect">
            <a:avLst/>
          </a:prstGeom>
          <a:noFill/>
          <a:ln>
            <a:solidFill>
              <a:srgbClr val="0066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63"/>
            <a:ext cx="8229600" cy="5626100"/>
          </a:xfrm>
        </p:spPr>
        <p:txBody>
          <a:bodyPr rtlCol="0"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900" dirty="0" smtClean="0"/>
              <a:t>    </a:t>
            </a:r>
            <a:r>
              <a:rPr lang="ru-RU" sz="39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Вторая группа – это родители с удобным рабочим графиком, неработающими бабушками и дедушками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 хотят лишать ребенка: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полноценного общения;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игр со сверстниками;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развития и обучения.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u="sng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Задача педагогов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 не допустить,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чтобы эта родительская группа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осталась на позиции пассивного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наблюдателя, активизировать их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педагогические умения,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вовлечь в работу детского сада.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dirty="0" smtClean="0"/>
          </a:p>
        </p:txBody>
      </p:sp>
      <p:pic>
        <p:nvPicPr>
          <p:cNvPr id="4" name="Рисунок 3" descr="kindergarte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628" y="1714488"/>
            <a:ext cx="3486157" cy="26146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28625" y="285750"/>
            <a:ext cx="8358188" cy="6143625"/>
          </a:xfrm>
          <a:prstGeom prst="rect">
            <a:avLst/>
          </a:prstGeom>
          <a:noFill/>
          <a:ln>
            <a:solidFill>
              <a:srgbClr val="0066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25"/>
            <a:ext cx="8229600" cy="5697538"/>
          </a:xfrm>
        </p:spPr>
        <p:txBody>
          <a:bodyPr rtlCol="0"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Третья группа – это семьи с неработающими мамами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ждут от детского сада: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интересного общения со сверстниками;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получения навыков поведения в коллективе;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соблюдения правильного режима дня;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обучения и развития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u="sng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Задача воспитателя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выделить из этой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родительской группы энергичных мам,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которые станут членами родительских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комитетов и активными помощниками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воспитателей. На эту родительскую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группу воспитателю необходимо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опираться в подготовке родительских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собраний, проведении праздников,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конкурсов, выставок и т.п.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DSCN7382М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57772" y="2285992"/>
            <a:ext cx="3524275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14313" y="214313"/>
            <a:ext cx="8643937" cy="6286500"/>
          </a:xfrm>
          <a:prstGeom prst="rect">
            <a:avLst/>
          </a:prstGeom>
          <a:noFill/>
          <a:ln>
            <a:solidFill>
              <a:srgbClr val="0066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500063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В планировании содержания работы с родителями играет роль и приоритетное направление ДОУ</a:t>
            </a:r>
            <a:endParaRPr lang="ru-RU" b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2d5f548bf057a34442ef536674ee2ab3_ful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1643050"/>
            <a:ext cx="2854460" cy="2143140"/>
          </a:xfrm>
          <a:effectLst>
            <a:softEdge rad="112500"/>
          </a:effectLst>
        </p:spPr>
      </p:pic>
      <p:pic>
        <p:nvPicPr>
          <p:cNvPr id="7" name="Рисунок 6" descr="304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57818" y="4000504"/>
            <a:ext cx="3143240" cy="20917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58" name="Picture 2" descr="C:\Users\11\Downloads\0_1baa1_174e9d51_X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71802" y="2857496"/>
            <a:ext cx="2928958" cy="21967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59" name="Picture 3" descr="C:\Users\11\Downloads\post-71710-1255780662_thumb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00188" y="4214813"/>
            <a:ext cx="2160587" cy="223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4" descr="C:\Users\11\Downloads\9361478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00813" y="1500188"/>
            <a:ext cx="2193925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285750" y="214313"/>
            <a:ext cx="8572500" cy="6429375"/>
          </a:xfrm>
          <a:prstGeom prst="rect">
            <a:avLst/>
          </a:prstGeom>
          <a:noFill/>
          <a:ln>
            <a:solidFill>
              <a:srgbClr val="0066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50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rgbClr val="006600"/>
                </a:solidFill>
              </a:rPr>
              <a:t>Формы общения педагога с родителями в ДОУ</a:t>
            </a:r>
            <a:endParaRPr lang="ru-RU" sz="3200" smtClean="0">
              <a:solidFill>
                <a:srgbClr val="0066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3125" y="1214438"/>
            <a:ext cx="5143500" cy="1000125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286000" y="1357313"/>
            <a:ext cx="47148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традиционные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00063" y="2428875"/>
            <a:ext cx="2571750" cy="928688"/>
          </a:xfrm>
          <a:prstGeom prst="rect">
            <a:avLst/>
          </a:prstGeom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286125" y="2428875"/>
            <a:ext cx="2428875" cy="9286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000750" y="2357438"/>
            <a:ext cx="2571750" cy="928687"/>
          </a:xfrm>
          <a:prstGeom prst="rect">
            <a:avLst/>
          </a:prstGeom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00063" y="2500313"/>
            <a:ext cx="25003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chemeClr val="bg1"/>
                </a:solidFill>
                <a:latin typeface="Calibri" pitchFamily="34" charset="0"/>
              </a:rPr>
              <a:t>коллективные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286125" y="2428875"/>
            <a:ext cx="22860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chemeClr val="bg1"/>
                </a:solidFill>
                <a:latin typeface="Calibri" pitchFamily="34" charset="0"/>
              </a:rPr>
              <a:t>индивидуальные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6072188" y="2428875"/>
            <a:ext cx="23574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chemeClr val="bg1"/>
                </a:solidFill>
                <a:latin typeface="Calibri" pitchFamily="34" charset="0"/>
              </a:rPr>
              <a:t>наглядно-информационные</a:t>
            </a:r>
          </a:p>
        </p:txBody>
      </p:sp>
      <p:sp>
        <p:nvSpPr>
          <p:cNvPr id="12" name="Прямоугольник с двумя скругленными противолежащими углами 11"/>
          <p:cNvSpPr/>
          <p:nvPr/>
        </p:nvSpPr>
        <p:spPr>
          <a:xfrm>
            <a:off x="571500" y="3571875"/>
            <a:ext cx="2428875" cy="2857500"/>
          </a:xfrm>
          <a:prstGeom prst="round2Diag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642938" y="3714750"/>
            <a:ext cx="22860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latin typeface="Calibri" pitchFamily="34" charset="0"/>
              </a:rPr>
              <a:t>групповые родительские собрания, конференции, «Круглые столы» и др.</a:t>
            </a:r>
          </a:p>
        </p:txBody>
      </p:sp>
      <p:sp>
        <p:nvSpPr>
          <p:cNvPr id="14" name="Прямоугольник с двумя скругленными противолежащими углами 13"/>
          <p:cNvSpPr/>
          <p:nvPr/>
        </p:nvSpPr>
        <p:spPr>
          <a:xfrm>
            <a:off x="3286125" y="3571875"/>
            <a:ext cx="2428875" cy="2786063"/>
          </a:xfrm>
          <a:prstGeom prst="round2Diag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5" name="Прямоугольник с двумя скругленными противолежащими углами 14"/>
          <p:cNvSpPr/>
          <p:nvPr/>
        </p:nvSpPr>
        <p:spPr>
          <a:xfrm>
            <a:off x="6143625" y="3500438"/>
            <a:ext cx="2428875" cy="2928937"/>
          </a:xfrm>
          <a:prstGeom prst="round2Diag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3571875" y="3786188"/>
            <a:ext cx="1928813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latin typeface="Calibri" pitchFamily="34" charset="0"/>
              </a:rPr>
              <a:t>педагогические беседы с родителями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6143625" y="3571875"/>
            <a:ext cx="2357438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Calibri" pitchFamily="34" charset="0"/>
              </a:rPr>
              <a:t>аудио-видеофрагменты организации различных видов деятельности, режимных моментов, занятий; фотовыставки, стенды, ширмы, папки-передвижки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285750" y="214313"/>
            <a:ext cx="8501063" cy="6357937"/>
          </a:xfrm>
          <a:prstGeom prst="rect">
            <a:avLst/>
          </a:prstGeom>
          <a:noFill/>
          <a:ln>
            <a:solidFill>
              <a:srgbClr val="0066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Выгнутая влево стрелка 20"/>
          <p:cNvSpPr/>
          <p:nvPr/>
        </p:nvSpPr>
        <p:spPr>
          <a:xfrm>
            <a:off x="1000125" y="1500188"/>
            <a:ext cx="714375" cy="714375"/>
          </a:xfrm>
          <a:prstGeom prst="curvedRight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2" name="Выгнутая вправо стрелка 21"/>
          <p:cNvSpPr/>
          <p:nvPr/>
        </p:nvSpPr>
        <p:spPr>
          <a:xfrm>
            <a:off x="7643813" y="1428750"/>
            <a:ext cx="642937" cy="785813"/>
          </a:xfrm>
          <a:prstGeom prst="curvedLeft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3" name="Стрелка вниз 22"/>
          <p:cNvSpPr/>
          <p:nvPr/>
        </p:nvSpPr>
        <p:spPr>
          <a:xfrm>
            <a:off x="4286250" y="2143125"/>
            <a:ext cx="357188" cy="428625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500"/>
                            </p:stCondLst>
                            <p:childTnLst>
                              <p:par>
                                <p:cTn id="4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500"/>
                            </p:stCondLst>
                            <p:childTnLst>
                              <p:par>
                                <p:cTn id="6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9500"/>
                            </p:stCondLst>
                            <p:childTnLst>
                              <p:par>
                                <p:cTn id="7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0"/>
                            </p:stCondLst>
                            <p:childTnLst>
                              <p:par>
                                <p:cTn id="7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1000"/>
                            </p:stCondLst>
                            <p:childTnLst>
                              <p:par>
                                <p:cTn id="8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1500"/>
                            </p:stCondLst>
                            <p:childTnLst>
                              <p:par>
                                <p:cTn id="8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2500"/>
                            </p:stCondLst>
                            <p:childTnLst>
                              <p:par>
                                <p:cTn id="9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/>
      <p:bldP spid="6" grpId="0" animBg="1"/>
      <p:bldP spid="7" grpId="0" animBg="1"/>
      <p:bldP spid="8" grpId="0" animBg="1"/>
      <p:bldP spid="9" grpId="0"/>
      <p:bldP spid="10" grpId="0"/>
      <p:bldP spid="11" grpId="0"/>
      <p:bldP spid="12" grpId="0" animBg="1"/>
      <p:bldP spid="13" grpId="0"/>
      <p:bldP spid="14" grpId="0" animBg="1"/>
      <p:bldP spid="15" grpId="0" animBg="1"/>
      <p:bldP spid="16" grpId="0"/>
      <p:bldP spid="17" grpId="0"/>
      <p:bldP spid="21" grpId="0" animBg="1"/>
      <p:bldP spid="22" grpId="0" animBg="1"/>
      <p:bldP spid="2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25550"/>
          </a:xfrm>
        </p:spPr>
        <p:txBody>
          <a:bodyPr/>
          <a:lstStyle/>
          <a:p>
            <a:pPr eaLnBrk="1" hangingPunct="1"/>
            <a:r>
              <a:rPr lang="ru-RU" sz="2800" b="1" smtClean="0">
                <a:solidFill>
                  <a:srgbClr val="006600"/>
                </a:solidFill>
              </a:rPr>
              <a:t>Нетрадиционные формы общения с родителями</a:t>
            </a:r>
            <a:br>
              <a:rPr lang="ru-RU" sz="2800" b="1" smtClean="0">
                <a:solidFill>
                  <a:srgbClr val="006600"/>
                </a:solidFill>
              </a:rPr>
            </a:br>
            <a:r>
              <a:rPr lang="ru-RU" sz="1800" i="1" smtClean="0">
                <a:latin typeface="Times New Roman" pitchFamily="18" charset="0"/>
                <a:cs typeface="Times New Roman" pitchFamily="18" charset="0"/>
              </a:rPr>
              <a:t>Автор Т.В. Кротова</a:t>
            </a:r>
            <a:br>
              <a:rPr lang="ru-RU" sz="1800" i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i="1" smtClean="0">
                <a:latin typeface="Times New Roman" pitchFamily="18" charset="0"/>
                <a:cs typeface="Times New Roman" pitchFamily="18" charset="0"/>
              </a:rPr>
              <a:t> (преподаватель факультета дошкольной педагогики МПГУ)</a:t>
            </a:r>
            <a:endParaRPr lang="ru-RU" sz="1800" b="1" i="1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71500" y="1357313"/>
          <a:ext cx="8229600" cy="5212080"/>
        </p:xfrm>
        <a:graphic>
          <a:graphicData uri="http://schemas.openxmlformats.org/drawingml/2006/table">
            <a:tbl>
              <a:tblPr/>
              <a:tblGrid>
                <a:gridCol w="2357438"/>
                <a:gridCol w="3128962"/>
                <a:gridCol w="2743200"/>
              </a:tblGrid>
              <a:tr h="428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kumimoji="0" lang="ru-RU" sz="4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Цель использования этой формы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Формы проведения  общения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642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Информационно-аналитические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Выявление интересов, потребностей, запросов родителей, уровня их педагогической грамотности</a:t>
                      </a:r>
                      <a:endParaRPr kumimoji="0" lang="ru-RU" sz="4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Проведение социологических срезов, опросов, «Почтовый ящик»</a:t>
                      </a:r>
                      <a:endParaRPr kumimoji="0" lang="ru-RU" sz="4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6429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Досуговые</a:t>
                      </a:r>
                      <a:endParaRPr kumimoji="0" lang="ru-RU" sz="4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Установление эмоционального контакта между педагогами, родителями, детьми</a:t>
                      </a:r>
                      <a:endParaRPr kumimoji="0" lang="ru-RU" sz="4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Совместные досуги, праздники, участие родителей и детей в выставках</a:t>
                      </a:r>
                      <a:endParaRPr kumimoji="0" lang="ru-RU" sz="4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85750" y="357188"/>
            <a:ext cx="8643938" cy="6286500"/>
          </a:xfrm>
          <a:prstGeom prst="rect">
            <a:avLst/>
          </a:prstGeom>
          <a:noFill/>
          <a:ln>
            <a:solidFill>
              <a:srgbClr val="0066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28625" y="357188"/>
          <a:ext cx="8286750" cy="6143625"/>
        </p:xfrm>
        <a:graphic>
          <a:graphicData uri="http://schemas.openxmlformats.org/drawingml/2006/table">
            <a:tbl>
              <a:tblPr/>
              <a:tblGrid>
                <a:gridCol w="2571750"/>
                <a:gridCol w="2500313"/>
                <a:gridCol w="3214687"/>
              </a:tblGrid>
              <a:tr h="33337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Познавательные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Ознакомление родителей с возрастными и психологическими особенностями детей дошкольного возраста. Формирование у родителей практических навыков воспитания детей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Семинары-практикумы, педагогический брифинг, педагогическая гостиная, проведение собраний, консультаций в нетрадиционной форме, устные педагогические журналы, игры с педагогическим содержанием, педагогическая библиотека для родителей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28098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Наглядно-информационные: 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информационно-ознакомительные; 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информационно-просветительские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Ознакомление родителей с работой дошкольного учреждения, особенностями детей. Формирование у родителей знаний о воспитании и развитии детей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Информационные проспекты для родителей, организация дней (недель) открытых дверей, открытых просмотров занятий и других видов деятельности детей. Выпуск газет, организация мини-библиотек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285750" y="285750"/>
            <a:ext cx="8643938" cy="6286500"/>
          </a:xfrm>
          <a:prstGeom prst="rect">
            <a:avLst/>
          </a:prstGeom>
          <a:noFill/>
          <a:ln>
            <a:solidFill>
              <a:srgbClr val="0066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64886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86380" y="2928934"/>
            <a:ext cx="3379217" cy="33575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500063" y="357188"/>
            <a:ext cx="7000875" cy="452437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5334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Важным моментом в предупреждении возникновения проблемных ситуаций являются </a:t>
            </a:r>
            <a:r>
              <a:rPr lang="ru-RU" sz="3200" b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установление личного контакта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педагога с родителями, </a:t>
            </a:r>
            <a:r>
              <a:rPr lang="ru-RU" sz="3200" b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ежедневное информирование родителей </a:t>
            </a:r>
          </a:p>
          <a:p>
            <a:pPr indent="92075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о том, как ребенок провел </a:t>
            </a:r>
          </a:p>
          <a:p>
            <a:pPr indent="92075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день, чему научился, </a:t>
            </a:r>
          </a:p>
          <a:p>
            <a:pPr indent="92075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каких успехов достиг.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57188" y="214313"/>
            <a:ext cx="8501062" cy="6357937"/>
          </a:xfrm>
          <a:prstGeom prst="rect">
            <a:avLst/>
          </a:prstGeom>
          <a:noFill/>
          <a:ln>
            <a:solidFill>
              <a:srgbClr val="0066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428625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6600"/>
                </a:solidFill>
              </a:rPr>
              <a:t>Принципы взаимодействия педагога с родителями</a:t>
            </a:r>
            <a:endParaRPr lang="ru-RU" b="1" dirty="0">
              <a:solidFill>
                <a:srgbClr val="0066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3" y="1928813"/>
            <a:ext cx="8229600" cy="4525962"/>
          </a:xfrm>
        </p:spPr>
        <p:txBody>
          <a:bodyPr/>
          <a:lstStyle/>
          <a:p>
            <a:pPr eaLnBrk="1" hangingPunct="1"/>
            <a:r>
              <a:rPr lang="ru-RU" smtClean="0"/>
              <a:t>Доброжелательный стиль общения.</a:t>
            </a:r>
          </a:p>
          <a:p>
            <a:pPr eaLnBrk="1" hangingPunct="1"/>
            <a:r>
              <a:rPr lang="ru-RU" smtClean="0"/>
              <a:t>Индивидуальный подход.</a:t>
            </a:r>
          </a:p>
          <a:p>
            <a:pPr eaLnBrk="1" hangingPunct="1"/>
            <a:r>
              <a:rPr lang="ru-RU" smtClean="0"/>
              <a:t>Сотрудничество, а не наставничество</a:t>
            </a:r>
          </a:p>
          <a:p>
            <a:pPr eaLnBrk="1" hangingPunct="1"/>
            <a:r>
              <a:rPr lang="ru-RU" smtClean="0"/>
              <a:t>Тщательная подготовка</a:t>
            </a:r>
          </a:p>
          <a:p>
            <a:pPr eaLnBrk="1" hangingPunct="1"/>
            <a:r>
              <a:rPr lang="ru-RU" smtClean="0"/>
              <a:t>Динамичность</a:t>
            </a:r>
          </a:p>
          <a:p>
            <a:pPr eaLnBrk="1" hangingPunct="1">
              <a:buFont typeface="Arial" charset="0"/>
              <a:buNone/>
            </a:pPr>
            <a:endParaRPr lang="ru-RU" smtClean="0"/>
          </a:p>
        </p:txBody>
      </p:sp>
      <p:pic>
        <p:nvPicPr>
          <p:cNvPr id="4" name="Рисунок 3" descr="sd73_04_07_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86380" y="3429000"/>
            <a:ext cx="2825752" cy="30376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428625" y="285750"/>
            <a:ext cx="8358188" cy="6286500"/>
          </a:xfrm>
          <a:prstGeom prst="rect">
            <a:avLst/>
          </a:prstGeom>
          <a:noFill/>
          <a:ln>
            <a:solidFill>
              <a:srgbClr val="0066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teacher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86578" y="4963996"/>
            <a:ext cx="1928826" cy="16052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642938" y="357188"/>
            <a:ext cx="8072437" cy="674052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74638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Monotype Corsiva" pitchFamily="66" charset="0"/>
                <a:cs typeface="+mn-cs"/>
              </a:rPr>
              <a:t>Главным в работе любого ДОУ являются </a:t>
            </a:r>
            <a:r>
              <a:rPr lang="ru-RU" sz="2400" b="1" dirty="0">
                <a:solidFill>
                  <a:srgbClr val="006600"/>
                </a:solidFill>
                <a:latin typeface="Monotype Corsiva" pitchFamily="66" charset="0"/>
                <a:cs typeface="+mn-cs"/>
              </a:rPr>
              <a:t>сохранение и укрепление физического и психического здоровья воспитанников, их творческое и интеллектуальное развитие, обеспечение условий для личностного роста</a:t>
            </a:r>
            <a:r>
              <a:rPr lang="ru-RU" sz="2400" b="1" dirty="0">
                <a:latin typeface="Monotype Corsiva" pitchFamily="66" charset="0"/>
                <a:cs typeface="+mn-cs"/>
              </a:rPr>
              <a:t>. </a:t>
            </a:r>
            <a:r>
              <a:rPr lang="ru-RU" sz="2400" dirty="0">
                <a:latin typeface="Monotype Corsiva" pitchFamily="66" charset="0"/>
                <a:cs typeface="+mn-cs"/>
              </a:rPr>
              <a:t>Успешное осуществление этой большой и ответственной работы невозможно в отрыве от семьи, ведь </a:t>
            </a:r>
            <a:r>
              <a:rPr lang="ru-RU" sz="2400" b="1" dirty="0">
                <a:solidFill>
                  <a:srgbClr val="006600"/>
                </a:solidFill>
                <a:latin typeface="Monotype Corsiva" pitchFamily="66" charset="0"/>
                <a:cs typeface="+mn-cs"/>
              </a:rPr>
              <a:t>родители – первые и главные воспитатели своего ребенка с момента рождения и на всю жизнь.</a:t>
            </a:r>
          </a:p>
          <a:p>
            <a:pPr indent="365125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Monotype Corsiva" pitchFamily="66" charset="0"/>
                <a:cs typeface="+mn-cs"/>
              </a:rPr>
              <a:t>Актуальность данной темы в том, что современная семья отличается своей </a:t>
            </a:r>
            <a:r>
              <a:rPr lang="ru-RU" sz="2400" b="1" dirty="0">
                <a:solidFill>
                  <a:srgbClr val="006600"/>
                </a:solidFill>
                <a:latin typeface="Monotype Corsiva" pitchFamily="66" charset="0"/>
                <a:cs typeface="+mn-cs"/>
              </a:rPr>
              <a:t>нестабильностью</a:t>
            </a:r>
            <a:r>
              <a:rPr lang="ru-RU" sz="2400" dirty="0">
                <a:latin typeface="Monotype Corsiva" pitchFamily="66" charset="0"/>
                <a:cs typeface="+mn-cs"/>
              </a:rPr>
              <a:t>, развиваются процессы </a:t>
            </a:r>
            <a:r>
              <a:rPr lang="ru-RU" sz="2400" b="1" dirty="0">
                <a:solidFill>
                  <a:srgbClr val="006600"/>
                </a:solidFill>
                <a:latin typeface="Monotype Corsiva" pitchFamily="66" charset="0"/>
                <a:cs typeface="+mn-cs"/>
              </a:rPr>
              <a:t>кризисных явлений</a:t>
            </a:r>
            <a:r>
              <a:rPr lang="ru-RU" sz="2400" dirty="0">
                <a:solidFill>
                  <a:srgbClr val="006600"/>
                </a:solidFill>
                <a:latin typeface="Monotype Corsiva" pitchFamily="66" charset="0"/>
                <a:cs typeface="+mn-cs"/>
              </a:rPr>
              <a:t> </a:t>
            </a:r>
            <a:r>
              <a:rPr lang="ru-RU" sz="2400" dirty="0">
                <a:latin typeface="Monotype Corsiva" pitchFamily="66" charset="0"/>
                <a:cs typeface="+mn-cs"/>
              </a:rPr>
              <a:t>в семье, увеличивается число </a:t>
            </a:r>
            <a:r>
              <a:rPr lang="ru-RU" sz="2400" b="1" dirty="0">
                <a:solidFill>
                  <a:srgbClr val="006600"/>
                </a:solidFill>
                <a:latin typeface="Monotype Corsiva" pitchFamily="66" charset="0"/>
                <a:cs typeface="+mn-cs"/>
              </a:rPr>
              <a:t>конфликтных семей,</a:t>
            </a:r>
            <a:r>
              <a:rPr lang="ru-RU" sz="2400" dirty="0">
                <a:latin typeface="Monotype Corsiva" pitchFamily="66" charset="0"/>
                <a:cs typeface="+mn-cs"/>
              </a:rPr>
              <a:t> где разногласия родителей между собой отражаются на воспитании детей. Увеличивается разница между прожиточным минимумом </a:t>
            </a:r>
            <a:r>
              <a:rPr lang="ru-RU" sz="2400" b="1" dirty="0">
                <a:solidFill>
                  <a:srgbClr val="006600"/>
                </a:solidFill>
                <a:latin typeface="Monotype Corsiva" pitchFamily="66" charset="0"/>
                <a:cs typeface="+mn-cs"/>
              </a:rPr>
              <a:t>богатых и бедных</a:t>
            </a:r>
            <a:r>
              <a:rPr lang="ru-RU" sz="2400" dirty="0">
                <a:latin typeface="Monotype Corsiva" pitchFamily="66" charset="0"/>
                <a:cs typeface="+mn-cs"/>
              </a:rPr>
              <a:t>, часть населения оказалась на грани нищенства, чаще всего это многодетные семьи. </a:t>
            </a:r>
          </a:p>
          <a:p>
            <a:pPr indent="365125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Monotype Corsiva" pitchFamily="66" charset="0"/>
                <a:cs typeface="+mn-cs"/>
              </a:rPr>
              <a:t>В связи с таким положением появился термин </a:t>
            </a:r>
          </a:p>
          <a:p>
            <a:pPr indent="365125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6600"/>
                </a:solidFill>
                <a:latin typeface="Monotype Corsiva" pitchFamily="66" charset="0"/>
                <a:cs typeface="+mn-cs"/>
              </a:rPr>
              <a:t>«семьи группы риска»</a:t>
            </a:r>
            <a:r>
              <a:rPr lang="ru-RU" sz="2400" dirty="0">
                <a:latin typeface="Monotype Corsiva" pitchFamily="66" charset="0"/>
                <a:cs typeface="+mn-cs"/>
              </a:rPr>
              <a:t>, которые нуждаются в особой</a:t>
            </a:r>
          </a:p>
          <a:p>
            <a:pPr indent="365125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Monotype Corsiva" pitchFamily="66" charset="0"/>
                <a:cs typeface="+mn-cs"/>
              </a:rPr>
              <a:t> поддержке.</a:t>
            </a:r>
          </a:p>
          <a:p>
            <a:pPr indent="274638"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latin typeface="Monotype Corsiva" pitchFamily="66" charset="0"/>
              <a:cs typeface="+mn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88" y="214313"/>
            <a:ext cx="8572500" cy="6357937"/>
          </a:xfrm>
          <a:prstGeom prst="rect">
            <a:avLst/>
          </a:prstGeom>
          <a:noFill/>
          <a:ln>
            <a:solidFill>
              <a:srgbClr val="0066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0"/>
            <a:ext cx="8229600" cy="1143000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006600"/>
                </a:solidFill>
              </a:rPr>
              <a:t>Система работы с родителями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71500" y="1000125"/>
          <a:ext cx="8143932" cy="533400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286016"/>
                <a:gridCol w="3000396"/>
                <a:gridCol w="2857520"/>
              </a:tblGrid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Блоки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905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Основные задачи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Формы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 pitchFamily="18" charset="0"/>
                          <a:cs typeface="Times New Roman" pitchFamily="18" charset="0"/>
                        </a:rPr>
                        <a:t>Педагогическое просвещение родителей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9050"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Повышение педагогической грамотности родителей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Лекции, семинары, практические занятия, открытые занятия, конференции, работа творческих групп по интересам, педагогические советы, родительские собрания, консультации и др.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 pitchFamily="18" charset="0"/>
                          <a:cs typeface="Times New Roman" pitchFamily="18" charset="0"/>
                        </a:rPr>
                        <a:t>Включение родителей в деятельность ДОУ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9050" algn="just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 pitchFamily="18" charset="0"/>
                          <a:cs typeface="Times New Roman" pitchFamily="18" charset="0"/>
                        </a:rPr>
                        <a:t>Создание благоприятных условий для включения родителей в планирование, организацию и контроль за деятельностью дошкольного учреждения</a:t>
                      </a:r>
                      <a:endParaRPr lang="ru-RU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Соревнования, кружки, выпуск газет, конкурсы, викторины, работа кружков, совместные мероприятия и др.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57188" y="285750"/>
            <a:ext cx="8572500" cy="6215063"/>
          </a:xfrm>
          <a:prstGeom prst="rect">
            <a:avLst/>
          </a:prstGeom>
          <a:noFill/>
          <a:ln>
            <a:solidFill>
              <a:srgbClr val="0066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b="1" smtClean="0">
                <a:solidFill>
                  <a:srgbClr val="006600"/>
                </a:solidFill>
              </a:rPr>
              <a:t> Причины отсутствия взаимодействия ДОУ с семьей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недостаточное знание специфики семейного воспитания;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неумение анализировать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уровень педагогической 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культуры родителей 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и особенности воспитания  детей;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неумение планировать совместную работу с детьми и родителями. У отдельных, особенно молодых, воспитателей недостаточно развиты коммуникативные умения.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4" name="Рисунок 3" descr="1113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388" y="1857364"/>
            <a:ext cx="1928826" cy="2414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14313" y="214313"/>
            <a:ext cx="8643937" cy="6215062"/>
          </a:xfrm>
          <a:prstGeom prst="rect">
            <a:avLst/>
          </a:prstGeom>
          <a:noFill/>
          <a:ln>
            <a:solidFill>
              <a:srgbClr val="0066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med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000"/>
                            </p:stCondLst>
                            <p:childTnLst>
                              <p:par>
                                <p:cTn id="3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000"/>
                            </p:stCondLst>
                            <p:childTnLst>
                              <p:par>
                                <p:cTn id="3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rgbClr val="006600"/>
                </a:solidFill>
              </a:rPr>
              <a:t>Включение родителей в деятельность ДОУ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 rtlCol="0">
            <a:normAutofit fontScale="62500" lnSpcReduction="20000"/>
          </a:bodyPr>
          <a:lstStyle/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   </a:t>
            </a:r>
            <a:r>
              <a:rPr lang="ru-RU" sz="3400" u="sng" dirty="0" smtClean="0">
                <a:latin typeface="Times New Roman" pitchFamily="18" charset="0"/>
                <a:cs typeface="Times New Roman" pitchFamily="18" charset="0"/>
              </a:rPr>
              <a:t>Участие их в: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организации образовательного процесса;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создание творческих групп, которые активно делятся своим опытом;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организации современной социально – развивающей среды в группах;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оказания дополнительных услуг;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разработке планирования разных видов на всех уровнях:</a:t>
            </a:r>
          </a:p>
          <a:p>
            <a:pPr marL="514350" indent="-514350" algn="just" eaLnBrk="1" fontAlgn="auto" hangingPunct="1">
              <a:spcAft>
                <a:spcPts val="0"/>
              </a:spcAft>
              <a:buFont typeface="+mj-lt"/>
              <a:buAutoNum type="alphaLcParenR"/>
              <a:defRPr/>
            </a:pP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общедошкольных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планов;</a:t>
            </a:r>
          </a:p>
          <a:p>
            <a:pPr marL="514350" indent="-514350" algn="just" eaLnBrk="1" fontAlgn="auto" hangingPunct="1">
              <a:spcAft>
                <a:spcPts val="0"/>
              </a:spcAft>
              <a:buFont typeface="+mj-lt"/>
              <a:buAutoNum type="alphaLcParenR"/>
              <a:defRPr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самостоятельной деятельности детей;</a:t>
            </a:r>
          </a:p>
          <a:p>
            <a:pPr marL="514350" indent="-514350" algn="just" eaLnBrk="1" fontAlgn="auto" hangingPunct="1">
              <a:spcAft>
                <a:spcPts val="0"/>
              </a:spcAft>
              <a:buFont typeface="+mj-lt"/>
              <a:buAutoNum type="alphaLcParenR"/>
              <a:defRPr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совместной деятельности детей;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разработке собственных курсов, программ, планов для работы с родителями, детьми;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привлечение родителей к оценке и контролю за деятельностью ДОУ.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sp>
        <p:nvSpPr>
          <p:cNvPr id="4" name="Выгнутая вверх стрелка 3"/>
          <p:cNvSpPr/>
          <p:nvPr/>
        </p:nvSpPr>
        <p:spPr>
          <a:xfrm>
            <a:off x="3429000" y="5572125"/>
            <a:ext cx="2071688" cy="714375"/>
          </a:xfrm>
          <a:prstGeom prst="curvedDownArrow">
            <a:avLst>
              <a:gd name="adj1" fmla="val 25000"/>
              <a:gd name="adj2" fmla="val 105910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88" y="428625"/>
            <a:ext cx="8501062" cy="6143625"/>
          </a:xfrm>
          <a:prstGeom prst="rect">
            <a:avLst/>
          </a:prstGeom>
          <a:noFill/>
          <a:ln>
            <a:solidFill>
              <a:srgbClr val="0066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0"/>
                            </p:stCondLst>
                            <p:childTnLst>
                              <p:par>
                                <p:cTn id="4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1000"/>
                            </p:stCondLst>
                            <p:childTnLst>
                              <p:par>
                                <p:cTn id="4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2000"/>
                            </p:stCondLst>
                            <p:childTnLst>
                              <p:par>
                                <p:cTn id="53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813"/>
            <a:ext cx="8229600" cy="5340350"/>
          </a:xfrm>
        </p:spPr>
        <p:txBody>
          <a:bodyPr rtlCol="0">
            <a:normAutofit lnSpcReduction="10000"/>
          </a:bodyPr>
          <a:lstStyle/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       </a:t>
            </a:r>
            <a:r>
              <a:rPr lang="ru-RU" dirty="0" smtClean="0">
                <a:latin typeface="Monotype Corsiva" pitchFamily="66" charset="0"/>
              </a:rPr>
              <a:t>Мне очень хотелось бы, чтоб и воспитатели и родители всегда помнили, что семья для ребёнка – это </a:t>
            </a:r>
            <a:r>
              <a:rPr lang="ru-RU" b="1" dirty="0" smtClean="0">
                <a:solidFill>
                  <a:srgbClr val="006600"/>
                </a:solidFill>
                <a:latin typeface="Monotype Corsiva" pitchFamily="66" charset="0"/>
              </a:rPr>
              <a:t>источник общественного опыта</a:t>
            </a:r>
            <a:r>
              <a:rPr lang="ru-RU" dirty="0" smtClean="0">
                <a:latin typeface="Monotype Corsiva" pitchFamily="66" charset="0"/>
              </a:rPr>
              <a:t>. Здесь он 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Monotype Corsiva" pitchFamily="66" charset="0"/>
              </a:rPr>
              <a:t>                         находит примеры для подражания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Monotype Corsiva" pitchFamily="66" charset="0"/>
              </a:rPr>
              <a:t>                        и здесь происходит его социальное рождение. И если мы хотим вырастить </a:t>
            </a:r>
            <a:r>
              <a:rPr lang="ru-RU" b="1" dirty="0" smtClean="0">
                <a:solidFill>
                  <a:srgbClr val="006600"/>
                </a:solidFill>
                <a:latin typeface="Monotype Corsiva" pitchFamily="66" charset="0"/>
              </a:rPr>
              <a:t>нравственно здоровое поколение</a:t>
            </a:r>
            <a:r>
              <a:rPr lang="ru-RU" dirty="0" smtClean="0">
                <a:latin typeface="Monotype Corsiva" pitchFamily="66" charset="0"/>
              </a:rPr>
              <a:t>, 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Monotype Corsiva" pitchFamily="66" charset="0"/>
              </a:rPr>
              <a:t>    то должны решать эту проблему 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006600"/>
                </a:solidFill>
                <a:latin typeface="Monotype Corsiva" pitchFamily="66" charset="0"/>
              </a:rPr>
              <a:t>   «всем миром»</a:t>
            </a:r>
            <a:r>
              <a:rPr lang="ru-RU" dirty="0" smtClean="0">
                <a:latin typeface="Monotype Corsiva" pitchFamily="66" charset="0"/>
              </a:rPr>
              <a:t>: детский сад, семья, 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Monotype Corsiva" pitchFamily="66" charset="0"/>
              </a:rPr>
              <a:t>    общественность.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5" name="Рисунок 4" descr="929b958ca8d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81056" y="3643314"/>
            <a:ext cx="2772221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6600"/>
                </a:solidFill>
              </a:rPr>
              <a:t>Заключение</a:t>
            </a:r>
            <a:r>
              <a:rPr lang="ru-RU" dirty="0" smtClean="0">
                <a:solidFill>
                  <a:srgbClr val="006600"/>
                </a:solidFill>
              </a:rPr>
              <a:t/>
            </a:r>
            <a:br>
              <a:rPr lang="ru-RU" dirty="0" smtClean="0">
                <a:solidFill>
                  <a:srgbClr val="006600"/>
                </a:solidFill>
              </a:rPr>
            </a:br>
            <a:endParaRPr lang="ru-RU" dirty="0">
              <a:solidFill>
                <a:srgbClr val="006600"/>
              </a:solidFill>
            </a:endParaRPr>
          </a:p>
        </p:txBody>
      </p:sp>
      <p:pic>
        <p:nvPicPr>
          <p:cNvPr id="4" name="Рисунок 3" descr="695_big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472" y="2071678"/>
            <a:ext cx="2135174" cy="14212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428625" y="357188"/>
            <a:ext cx="8501063" cy="6215062"/>
          </a:xfrm>
          <a:prstGeom prst="rect">
            <a:avLst/>
          </a:prstGeom>
          <a:noFill/>
          <a:ln>
            <a:solidFill>
              <a:srgbClr val="0066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500"/>
                            </p:stCondLst>
                            <p:childTnLst>
                              <p:par>
                                <p:cTn id="3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500"/>
                            </p:stCondLst>
                            <p:childTnLst>
                              <p:par>
                                <p:cTn id="4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500"/>
                            </p:stCondLst>
                            <p:childTnLst>
                              <p:par>
                                <p:cTn id="5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12-012-Spasibo-za-vnimani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1538" y="2714620"/>
            <a:ext cx="7429552" cy="3857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285750" y="285750"/>
            <a:ext cx="8572500" cy="6357938"/>
          </a:xfrm>
          <a:prstGeom prst="rect">
            <a:avLst/>
          </a:prstGeom>
          <a:noFill/>
          <a:ln>
            <a:solidFill>
              <a:srgbClr val="0066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4" name="Рисунок 3" descr="70306090_1297005649_28948_200904102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488" y="428604"/>
            <a:ext cx="3143272" cy="25621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42938" y="3929063"/>
            <a:ext cx="8001000" cy="228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928688" y="4643438"/>
            <a:ext cx="7072312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latin typeface="Times New Roman" pitchFamily="18" charset="0"/>
                <a:cs typeface="Times New Roman" pitchFamily="18" charset="0"/>
              </a:rPr>
              <a:t>выявление методов и форм взаимодействия педагогов ДОУ с «семьями группы риска»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714625" y="3714750"/>
            <a:ext cx="3500438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85750" y="285750"/>
            <a:ext cx="8429625" cy="6215063"/>
          </a:xfrm>
          <a:prstGeom prst="rect">
            <a:avLst/>
          </a:prstGeom>
          <a:noFill/>
          <a:ln>
            <a:solidFill>
              <a:srgbClr val="0066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00063" y="500063"/>
            <a:ext cx="1785937" cy="1857375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14375" y="1500188"/>
            <a:ext cx="2000250" cy="221456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429000" y="428625"/>
            <a:ext cx="1785938" cy="1857375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143625" y="500063"/>
            <a:ext cx="1785938" cy="1857375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714750" y="1643063"/>
            <a:ext cx="1928813" cy="2071687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500813" y="1714500"/>
            <a:ext cx="1928812" cy="200025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>
            <a:off x="2500313" y="714375"/>
            <a:ext cx="714375" cy="500063"/>
          </a:xfrm>
          <a:prstGeom prst="rightArrow">
            <a:avLst/>
          </a:prstGeom>
          <a:solidFill>
            <a:srgbClr val="33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>
            <a:off x="5357813" y="714375"/>
            <a:ext cx="642937" cy="428625"/>
          </a:xfrm>
          <a:prstGeom prst="rightArrow">
            <a:avLst/>
          </a:prstGeom>
          <a:solidFill>
            <a:srgbClr val="33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571500" y="642938"/>
            <a:ext cx="15716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Проблема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785813" y="1500188"/>
            <a:ext cx="1857375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определение методов и форм эффективного взаимодействия педагогов ДОУ с семьями</a:t>
            </a:r>
            <a:endParaRPr lang="ru-RU" sz="2400" b="1">
              <a:ea typeface="Calibri" pitchFamily="34" charset="0"/>
              <a:cs typeface="Times New Roman" pitchFamily="18" charset="0"/>
            </a:endParaRPr>
          </a:p>
          <a:p>
            <a:endParaRPr lang="ru-RU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3500438" y="642938"/>
            <a:ext cx="15716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Объект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3857625" y="2000250"/>
            <a:ext cx="16430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Times New Roman" pitchFamily="18" charset="0"/>
                <a:cs typeface="Times New Roman" pitchFamily="18" charset="0"/>
              </a:rPr>
              <a:t>семья как система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6357938" y="714375"/>
            <a:ext cx="15001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Предмет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6715125" y="1928813"/>
            <a:ext cx="135731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Times New Roman" pitchFamily="18" charset="0"/>
                <a:cs typeface="Times New Roman" pitchFamily="18" charset="0"/>
              </a:rPr>
              <a:t>методы и формы</a:t>
            </a:r>
          </a:p>
        </p:txBody>
      </p:sp>
      <p:pic>
        <p:nvPicPr>
          <p:cNvPr id="25" name="Рисунок 24" descr="1193853260_dr04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86625" y="4572000"/>
            <a:ext cx="1285875" cy="1727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500"/>
                            </p:stCondLst>
                            <p:childTnLst>
                              <p:par>
                                <p:cTn id="32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00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500"/>
                            </p:stCondLst>
                            <p:childTnLst>
                              <p:par>
                                <p:cTn id="4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90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1000"/>
                            </p:stCondLst>
                            <p:childTnLst>
                              <p:par>
                                <p:cTn id="5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1500"/>
                            </p:stCondLst>
                            <p:childTnLst>
                              <p:par>
                                <p:cTn id="5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2000"/>
                            </p:stCondLst>
                            <p:childTnLst>
                              <p:par>
                                <p:cTn id="64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25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4500"/>
                            </p:stCondLst>
                            <p:childTnLst>
                              <p:par>
                                <p:cTn id="7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5500"/>
                            </p:stCondLst>
                            <p:childTnLst>
                              <p:par>
                                <p:cTn id="7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 animBg="1"/>
      <p:bldP spid="9" grpId="0" animBg="1"/>
      <p:bldP spid="12" grpId="0" animBg="1"/>
      <p:bldP spid="13" grpId="0" animBg="1"/>
      <p:bldP spid="10" grpId="0" animBg="1"/>
      <p:bldP spid="11" grpId="0" animBg="1"/>
      <p:bldP spid="14" grpId="0" animBg="1"/>
      <p:bldP spid="15" grpId="0" animBg="1"/>
      <p:bldP spid="16" grpId="0"/>
      <p:bldP spid="18" grpId="0"/>
      <p:bldP spid="21" grpId="0"/>
      <p:bldP spid="22" grpId="0"/>
      <p:bldP spid="23" grpId="0"/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63" y="214313"/>
            <a:ext cx="8229600" cy="1143000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006600"/>
                </a:solidFill>
              </a:rPr>
              <a:t>задачи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57188" y="1214438"/>
            <a:ext cx="8229600" cy="4525962"/>
          </a:xfrm>
        </p:spPr>
        <p:txBody>
          <a:bodyPr rtlCol="0">
            <a:normAutofit lnSpcReduction="10000"/>
          </a:bodyPr>
          <a:lstStyle/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дать </a:t>
            </a:r>
            <a:r>
              <a:rPr lang="ru-RU" b="1" dirty="0" smtClean="0">
                <a:solidFill>
                  <a:srgbClr val="006600"/>
                </a:solidFill>
              </a:rPr>
              <a:t>характеристику</a:t>
            </a:r>
            <a:r>
              <a:rPr lang="ru-RU" dirty="0" smtClean="0"/>
              <a:t> семье как педагогической системе;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 выявить </a:t>
            </a:r>
            <a:r>
              <a:rPr lang="ru-RU" b="1" dirty="0" smtClean="0">
                <a:solidFill>
                  <a:srgbClr val="006600"/>
                </a:solidFill>
              </a:rPr>
              <a:t>формы и методы</a:t>
            </a:r>
            <a:r>
              <a:rPr lang="ru-RU" dirty="0" smtClean="0"/>
              <a:t> социально – педагогического </a:t>
            </a:r>
            <a:r>
              <a:rPr lang="ru-RU" b="1" dirty="0" smtClean="0">
                <a:solidFill>
                  <a:srgbClr val="006600"/>
                </a:solidFill>
              </a:rPr>
              <a:t>взаимодействия</a:t>
            </a:r>
            <a:r>
              <a:rPr lang="ru-RU" dirty="0" smtClean="0"/>
              <a:t> педагогов ДОУ с семьями;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 охарактеризовать </a:t>
            </a:r>
            <a:r>
              <a:rPr lang="ru-RU" b="1" dirty="0" smtClean="0">
                <a:solidFill>
                  <a:srgbClr val="006600"/>
                </a:solidFill>
              </a:rPr>
              <a:t>основные подходы</a:t>
            </a:r>
            <a:r>
              <a:rPr lang="ru-RU" dirty="0" smtClean="0"/>
              <a:t> к определению и реализации роли родителей как субъектов дошкольного образования.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7" name="Рисунок 6" descr="190597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00892" y="4929198"/>
            <a:ext cx="1741713" cy="15239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285750" y="428625"/>
            <a:ext cx="8572500" cy="6072188"/>
          </a:xfrm>
          <a:prstGeom prst="rect">
            <a:avLst/>
          </a:prstGeom>
          <a:noFill/>
          <a:ln>
            <a:solidFill>
              <a:srgbClr val="0066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25737"/>
          </a:xfrm>
        </p:spPr>
        <p:txBody>
          <a:bodyPr/>
          <a:lstStyle/>
          <a:p>
            <a:pPr eaLnBrk="1" hangingPunct="1"/>
            <a:r>
              <a:rPr lang="ru-RU" sz="3600" b="1" i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Семейное воспитание </a:t>
            </a: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– общее название для процессов воздействия на детей со стороны родителей и других членов семьи с целью достижения желаемых результатов</a:t>
            </a:r>
          </a:p>
        </p:txBody>
      </p:sp>
      <p:pic>
        <p:nvPicPr>
          <p:cNvPr id="4" name="Содержимое 3" descr="semy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3108" y="3071810"/>
            <a:ext cx="4857784" cy="3222371"/>
          </a:xfrm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85750" y="285750"/>
            <a:ext cx="8572500" cy="6357938"/>
          </a:xfrm>
          <a:prstGeom prst="rect">
            <a:avLst/>
          </a:prstGeom>
          <a:noFill/>
          <a:ln>
            <a:solidFill>
              <a:srgbClr val="0066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с двумя скругленными противолежащими углами 12"/>
          <p:cNvSpPr/>
          <p:nvPr/>
        </p:nvSpPr>
        <p:spPr>
          <a:xfrm>
            <a:off x="4714875" y="2071688"/>
            <a:ext cx="3929063" cy="4143375"/>
          </a:xfrm>
          <a:prstGeom prst="round2DiagRect">
            <a:avLst>
              <a:gd name="adj1" fmla="val 0"/>
              <a:gd name="adj2" fmla="val 13576"/>
            </a:avLst>
          </a:prstGeom>
          <a:gradFill flip="none" rotWithShape="1">
            <a:gsLst>
              <a:gs pos="0">
                <a:srgbClr val="00CC00">
                  <a:tint val="66000"/>
                  <a:satMod val="160000"/>
                </a:srgbClr>
              </a:gs>
              <a:gs pos="50000">
                <a:srgbClr val="00CC00">
                  <a:tint val="44500"/>
                  <a:satMod val="160000"/>
                </a:srgbClr>
              </a:gs>
              <a:gs pos="100000">
                <a:srgbClr val="00CC00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428625" y="2071688"/>
            <a:ext cx="4000500" cy="4214812"/>
          </a:xfrm>
          <a:prstGeom prst="round2DiagRect">
            <a:avLst/>
          </a:prstGeom>
          <a:gradFill flip="none" rotWithShape="1">
            <a:gsLst>
              <a:gs pos="0">
                <a:srgbClr val="00CC00">
                  <a:tint val="66000"/>
                  <a:satMod val="160000"/>
                </a:srgbClr>
              </a:gs>
              <a:gs pos="50000">
                <a:srgbClr val="00CC00">
                  <a:tint val="44500"/>
                  <a:satMod val="160000"/>
                </a:srgbClr>
              </a:gs>
              <a:gs pos="100000">
                <a:srgbClr val="00CC00">
                  <a:tint val="23500"/>
                  <a:satMod val="160000"/>
                </a:srgbClr>
              </a:gs>
            </a:gsLst>
            <a:lin ang="135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Выноска со стрелкой вниз 9"/>
          <p:cNvSpPr/>
          <p:nvPr/>
        </p:nvSpPr>
        <p:spPr>
          <a:xfrm>
            <a:off x="4714875" y="1143000"/>
            <a:ext cx="3571875" cy="1000125"/>
          </a:xfrm>
          <a:prstGeom prst="downArrowCallou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Выноска со стрелкой вниз 8"/>
          <p:cNvSpPr/>
          <p:nvPr/>
        </p:nvSpPr>
        <p:spPr>
          <a:xfrm>
            <a:off x="714375" y="1143000"/>
            <a:ext cx="3429000" cy="1071563"/>
          </a:xfrm>
          <a:prstGeom prst="downArrowCallou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6600"/>
                </a:solidFill>
              </a:rPr>
              <a:t>Сущность понятия «</a:t>
            </a:r>
            <a:r>
              <a:rPr lang="ru-RU" b="1" i="1" dirty="0" smtClean="0">
                <a:solidFill>
                  <a:srgbClr val="006600"/>
                </a:solidFill>
              </a:rPr>
              <a:t>Семья</a:t>
            </a:r>
            <a:r>
              <a:rPr lang="ru-RU" b="1" dirty="0" smtClean="0">
                <a:solidFill>
                  <a:srgbClr val="006600"/>
                </a:solidFill>
              </a:rPr>
              <a:t>»</a:t>
            </a:r>
            <a:r>
              <a:rPr lang="ru-RU" dirty="0" smtClean="0">
                <a:solidFill>
                  <a:srgbClr val="006600"/>
                </a:solidFill>
              </a:rPr>
              <a:t/>
            </a:r>
            <a:br>
              <a:rPr lang="ru-RU" dirty="0" smtClean="0">
                <a:solidFill>
                  <a:srgbClr val="006600"/>
                </a:solidFill>
              </a:rPr>
            </a:br>
            <a:endParaRPr lang="ru-RU" dirty="0">
              <a:solidFill>
                <a:srgbClr val="0066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500063" y="1000125"/>
            <a:ext cx="3571875" cy="639763"/>
          </a:xfrm>
        </p:spPr>
        <p:txBody>
          <a:bodyPr/>
          <a:lstStyle/>
          <a:p>
            <a:pPr algn="ctr" eaLnBrk="1" hangingPunct="1"/>
            <a:r>
              <a:rPr lang="ru-RU" smtClean="0">
                <a:solidFill>
                  <a:schemeClr val="bg1"/>
                </a:solidFill>
              </a:rPr>
              <a:t>Юридическое понятие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900488" cy="3951288"/>
          </a:xfrm>
        </p:spPr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«Семья – объединение чаще всего совместно проживающих лиц, связанных взаимными правами и обязанностями, возникающими из брака, родства, усыновления или иной формы устройства детей на воспитание</a:t>
            </a:r>
          </a:p>
          <a:p>
            <a:pPr marL="0" indent="0" algn="ctr" eaLnBrk="1" hangingPunct="1">
              <a:buFont typeface="Arial" charset="0"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 в семье»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643438" y="1000125"/>
            <a:ext cx="3786187" cy="639763"/>
          </a:xfrm>
        </p:spPr>
        <p:txBody>
          <a:bodyPr/>
          <a:lstStyle/>
          <a:p>
            <a:pPr algn="ctr" eaLnBrk="1" hangingPunct="1"/>
            <a:r>
              <a:rPr lang="ru-RU" smtClean="0">
                <a:solidFill>
                  <a:schemeClr val="bg1"/>
                </a:solidFill>
              </a:rPr>
              <a:t>Социологическое понятие</a:t>
            </a:r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xfrm>
            <a:off x="4714875" y="2214563"/>
            <a:ext cx="3900488" cy="3951287"/>
          </a:xfrm>
        </p:spPr>
        <p:txBody>
          <a:bodyPr rtlCol="0">
            <a:normAutofit lnSpcReduction="10000"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«Семья – это малая социальная группа, связанная брачными отношениями, общностью быта и взаимной моральной ответственностью перед обществом за воспроизводство населения»</a:t>
            </a:r>
          </a:p>
          <a:p>
            <a:pPr marL="0" indent="0"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Харчев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А.Г.</a:t>
            </a:r>
          </a:p>
          <a:p>
            <a:pPr marL="0" indent="0"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российский социолог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14313" y="214313"/>
            <a:ext cx="8643937" cy="6357937"/>
          </a:xfrm>
          <a:prstGeom prst="rect">
            <a:avLst/>
          </a:prstGeom>
          <a:noFill/>
          <a:ln>
            <a:solidFill>
              <a:srgbClr val="0066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2" name="Рисунок 11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57620" y="5072074"/>
            <a:ext cx="1937725" cy="15001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35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350"/>
                            </p:stCondLst>
                            <p:childTnLst>
                              <p:par>
                                <p:cTn id="3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850"/>
                            </p:stCondLst>
                            <p:childTnLst>
                              <p:par>
                                <p:cTn id="3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350"/>
                            </p:stCondLst>
                            <p:childTnLst>
                              <p:par>
                                <p:cTn id="3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850"/>
                            </p:stCondLst>
                            <p:childTnLst>
                              <p:par>
                                <p:cTn id="4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89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9900"/>
                            </p:stCondLst>
                            <p:childTnLst>
                              <p:par>
                                <p:cTn id="5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400"/>
                            </p:stCondLst>
                            <p:childTnLst>
                              <p:par>
                                <p:cTn id="5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1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900"/>
                            </p:stCondLst>
                            <p:childTnLst>
                              <p:par>
                                <p:cTn id="6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5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1" grpId="0" animBg="1"/>
      <p:bldP spid="10" grpId="0" animBg="1"/>
      <p:bldP spid="9" grpId="0" animBg="1"/>
      <p:bldP spid="4" grpId="0"/>
      <p:bldP spid="5" grpId="0" build="p"/>
      <p:bldP spid="6" grpId="0" build="p"/>
      <p:bldP spid="7" grpId="0" build="p"/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006600"/>
                </a:solidFill>
              </a:rPr>
              <a:t>«семья социального риска»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eaLnBrk="1" hangingPunct="1">
              <a:buFont typeface="Arial" charset="0"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- семья, имеющая трудноразрешимые проблемы, ограничивающие её возможности в создании благоприятных условий для жизни и полноценного развития всех её членов</a:t>
            </a:r>
          </a:p>
          <a:p>
            <a:pPr marL="0" indent="0" algn="r" eaLnBrk="1" hangingPunct="1">
              <a:buFont typeface="Arial" charset="0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(Л. М. Шипицына</a:t>
            </a:r>
          </a:p>
          <a:p>
            <a:pPr marL="0" indent="0" algn="r" eaLnBrk="1" hangingPunct="1">
              <a:buFont typeface="Arial" charset="0"/>
              <a:buNone/>
            </a:pPr>
            <a:r>
              <a:rPr lang="ru-RU" sz="1800" i="1" smtClean="0">
                <a:latin typeface="Times New Roman" pitchFamily="18" charset="0"/>
                <a:cs typeface="Times New Roman" pitchFamily="18" charset="0"/>
              </a:rPr>
              <a:t>ректор Института</a:t>
            </a:r>
          </a:p>
          <a:p>
            <a:pPr marL="0" indent="0" algn="r" eaLnBrk="1" hangingPunct="1">
              <a:buFont typeface="Arial" charset="0"/>
              <a:buNone/>
            </a:pPr>
            <a:r>
              <a:rPr lang="ru-RU" sz="1800" i="1" smtClean="0">
                <a:latin typeface="Times New Roman" pitchFamily="18" charset="0"/>
                <a:cs typeface="Times New Roman" pitchFamily="18" charset="0"/>
              </a:rPr>
              <a:t> специальной педагогики</a:t>
            </a:r>
          </a:p>
          <a:p>
            <a:pPr marL="0" indent="0" algn="r" eaLnBrk="1" hangingPunct="1">
              <a:buFont typeface="Arial" charset="0"/>
              <a:buNone/>
            </a:pPr>
            <a:r>
              <a:rPr lang="ru-RU" sz="1800" i="1" smtClean="0">
                <a:latin typeface="Times New Roman" pitchFamily="18" charset="0"/>
                <a:cs typeface="Times New Roman" pitchFamily="18" charset="0"/>
              </a:rPr>
              <a:t> и психологии </a:t>
            </a:r>
            <a:r>
              <a:rPr lang="ru-RU" sz="1600" i="1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i="1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money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3714752"/>
            <a:ext cx="4381504" cy="2738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285750" y="214313"/>
            <a:ext cx="8572500" cy="6357937"/>
          </a:xfrm>
          <a:prstGeom prst="rect">
            <a:avLst/>
          </a:prstGeom>
          <a:noFill/>
          <a:ln>
            <a:solidFill>
              <a:srgbClr val="0066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500"/>
                            </p:stCondLst>
                            <p:childTnLst>
                              <p:par>
                                <p:cTn id="2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b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Семья – ведущий фактор развития личности ребенка, от которого во многом зависит дальнейшее человека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>семья обеспечивает физическое и эмоциональное развитие человека;</a:t>
            </a:r>
          </a:p>
          <a:p>
            <a:pPr algn="just" eaLnBrk="1" hangingPunct="1">
              <a:buFont typeface="Arial" charset="0"/>
              <a:buNone/>
            </a:pPr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>семья влияет на формирование психологического пола ребенка</a:t>
            </a:r>
          </a:p>
        </p:txBody>
      </p:sp>
      <p:pic>
        <p:nvPicPr>
          <p:cNvPr id="5" name="Рисунок 4" descr="f0576611319232e90dbc0405237dec8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72330" y="2357430"/>
            <a:ext cx="1500198" cy="15001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1241588249_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85852" y="4357694"/>
            <a:ext cx="2040479" cy="1785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e4f1fb27410b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86315" y="4357694"/>
            <a:ext cx="1618368" cy="185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357188" y="214313"/>
            <a:ext cx="8572500" cy="6357937"/>
          </a:xfrm>
          <a:prstGeom prst="rect">
            <a:avLst/>
          </a:prstGeom>
          <a:noFill/>
          <a:ln>
            <a:solidFill>
              <a:srgbClr val="0066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000"/>
                            </p:stCondLst>
                            <p:childTnLst>
                              <p:par>
                                <p:cTn id="3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25"/>
            <a:ext cx="8229600" cy="6143625"/>
          </a:xfrm>
        </p:spPr>
        <p:txBody>
          <a:bodyPr/>
          <a:lstStyle/>
          <a:p>
            <a:pPr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>семья играет ведущую роль в умственном развитии ребенка, а также влияет на отношение детей к учебе и во многом определяет ее успешность</a:t>
            </a:r>
          </a:p>
          <a:p>
            <a:pPr eaLnBrk="1" hangingPunct="1">
              <a:buFont typeface="Arial" charset="0"/>
              <a:buNone/>
            </a:pPr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>семья имеет важное значение </a:t>
            </a:r>
          </a:p>
          <a:p>
            <a:pPr eaLnBrk="1" hangingPunct="1">
              <a:buFont typeface="Arial" charset="0"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   в овладении человеком социальных</a:t>
            </a:r>
          </a:p>
          <a:p>
            <a:pPr eaLnBrk="1" hangingPunct="1">
              <a:buFont typeface="Arial" charset="0"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   норм, определяющих </a:t>
            </a:r>
          </a:p>
          <a:p>
            <a:pPr eaLnBrk="1" hangingPunct="1">
              <a:buFont typeface="Arial" charset="0"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   исполнение </a:t>
            </a:r>
          </a:p>
          <a:p>
            <a:pPr eaLnBrk="1" hangingPunct="1">
              <a:buFont typeface="Arial" charset="0"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   им семейных ролей</a:t>
            </a:r>
          </a:p>
        </p:txBody>
      </p:sp>
      <p:pic>
        <p:nvPicPr>
          <p:cNvPr id="4" name="Рисунок 3" descr="1372844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38" y="1785938"/>
            <a:ext cx="1898650" cy="213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736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57818" y="4054495"/>
            <a:ext cx="3214710" cy="23749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428625" y="357188"/>
            <a:ext cx="8358188" cy="6215062"/>
          </a:xfrm>
          <a:prstGeom prst="rect">
            <a:avLst/>
          </a:prstGeom>
          <a:noFill/>
          <a:ln>
            <a:solidFill>
              <a:srgbClr val="0066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35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1003</TotalTime>
  <Words>1202</Words>
  <Application>Microsoft Office PowerPoint</Application>
  <PresentationFormat>Экран (4:3)</PresentationFormat>
  <Paragraphs>169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9" baseType="lpstr">
      <vt:lpstr>Arial</vt:lpstr>
      <vt:lpstr>Calibri</vt:lpstr>
      <vt:lpstr>Monotype Corsiva</vt:lpstr>
      <vt:lpstr>Times New Roman</vt:lpstr>
      <vt:lpstr>Тема Office</vt:lpstr>
      <vt:lpstr>Взаимодействие ДОУ с семьей </vt:lpstr>
      <vt:lpstr>Слайд 2</vt:lpstr>
      <vt:lpstr>Слайд 3</vt:lpstr>
      <vt:lpstr>задачи</vt:lpstr>
      <vt:lpstr>Семейное воспитание – общее название для процессов воздействия на детей со стороны родителей и других членов семьи с целью достижения желаемых результатов</vt:lpstr>
      <vt:lpstr>Сущность понятия «Семья» </vt:lpstr>
      <vt:lpstr>«семья социального риска»</vt:lpstr>
      <vt:lpstr>Семья – ведущий фактор развития личности ребенка, от которого во многом зависит дальнейшее человека</vt:lpstr>
      <vt:lpstr>Слайд 9</vt:lpstr>
      <vt:lpstr>Слайд 10</vt:lpstr>
      <vt:lpstr>Условная классификация  современных родителей</vt:lpstr>
      <vt:lpstr>Слайд 12</vt:lpstr>
      <vt:lpstr>Слайд 13</vt:lpstr>
      <vt:lpstr>В планировании содержания работы с родителями играет роль и приоритетное направление ДОУ</vt:lpstr>
      <vt:lpstr>Формы общения педагога с родителями в ДОУ</vt:lpstr>
      <vt:lpstr>Нетрадиционные формы общения с родителями Автор Т.В. Кротова  (преподаватель факультета дошкольной педагогики МПГУ)</vt:lpstr>
      <vt:lpstr>Слайд 17</vt:lpstr>
      <vt:lpstr>Слайд 18</vt:lpstr>
      <vt:lpstr>Принципы взаимодействия педагога с родителями</vt:lpstr>
      <vt:lpstr>Система работы с родителями</vt:lpstr>
      <vt:lpstr> Причины отсутствия взаимодействия ДОУ с семьей</vt:lpstr>
      <vt:lpstr>Включение родителей в деятельность ДОУ</vt:lpstr>
      <vt:lpstr>Заключение </vt:lpstr>
      <vt:lpstr>Слайд 24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Взаимодействие ДОУ с семьей</dc:title>
  <dc:creator>11</dc:creator>
  <cp:lastModifiedBy>11</cp:lastModifiedBy>
  <cp:revision>101</cp:revision>
  <dcterms:created xsi:type="dcterms:W3CDTF">2011-08-25T15:32:02Z</dcterms:created>
  <dcterms:modified xsi:type="dcterms:W3CDTF">2012-02-28T17:06:49Z</dcterms:modified>
</cp:coreProperties>
</file>