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70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00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7C104-A99F-4749-B855-0C317A3750D6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E996-0497-4FEC-A08B-AF8868BCFC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612CD-2EFF-4C72-9585-52C651463963}" type="datetimeFigureOut">
              <a:rPr lang="ru-RU" smtClean="0"/>
              <a:pPr/>
              <a:t>27.02.2012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C552-4D0D-4EBE-98E3-3801D8165F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43636" y="428604"/>
            <a:ext cx="24288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66"/>
                </a:solidFill>
              </a:rPr>
              <a:t/>
            </a:r>
            <a:br>
              <a:rPr lang="ru-RU" sz="2000" dirty="0" smtClean="0">
                <a:solidFill>
                  <a:srgbClr val="000066"/>
                </a:solidFill>
              </a:rPr>
            </a:br>
            <a:endParaRPr lang="ru-RU" dirty="0"/>
          </a:p>
        </p:txBody>
      </p:sp>
      <p:pic>
        <p:nvPicPr>
          <p:cNvPr id="1026" name="Picture 2" descr="G:\Проект Россиия в 17 веке\картинки и карты 17 век\картинки 17 века\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5149806" cy="359781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929718" cy="1428761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993300"/>
                </a:solidFill>
              </a:rPr>
              <a:t>Тема учебного проекта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:  </a:t>
            </a:r>
            <a:r>
              <a:rPr lang="ru-RU" sz="3200" b="1" dirty="0" smtClean="0">
                <a:solidFill>
                  <a:srgbClr val="002060"/>
                </a:solidFill>
              </a:rPr>
              <a:t>«Россия в </a:t>
            </a:r>
            <a:r>
              <a:rPr lang="en-US" sz="3200" b="1" dirty="0" smtClean="0">
                <a:solidFill>
                  <a:srgbClr val="002060"/>
                </a:solidFill>
              </a:rPr>
              <a:t>XVII</a:t>
            </a:r>
            <a:r>
              <a:rPr lang="ru-RU" sz="3200" b="1" dirty="0" smtClean="0">
                <a:solidFill>
                  <a:srgbClr val="002060"/>
                </a:solidFill>
              </a:rPr>
              <a:t> веке»</a:t>
            </a:r>
            <a:r>
              <a:rPr lang="ru-RU" sz="3200" dirty="0" smtClean="0">
                <a:solidFill>
                  <a:srgbClr val="000066"/>
                </a:solidFill>
              </a:rPr>
              <a:t/>
            </a:r>
            <a:br>
              <a:rPr lang="ru-RU" sz="3200" dirty="0" smtClean="0">
                <a:solidFill>
                  <a:srgbClr val="000066"/>
                </a:solidFill>
              </a:rPr>
            </a:br>
            <a:r>
              <a:rPr lang="ru-RU" sz="3200" b="1" dirty="0" smtClean="0">
                <a:solidFill>
                  <a:srgbClr val="993300"/>
                </a:solidFill>
              </a:rPr>
              <a:t>Творческое название проекта</a:t>
            </a:r>
            <a:r>
              <a:rPr lang="ru-RU" sz="3200" dirty="0" smtClean="0">
                <a:solidFill>
                  <a:srgbClr val="002060"/>
                </a:solidFill>
              </a:rPr>
              <a:t>: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«Святая Русь воскреснет»!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429256" y="4000504"/>
            <a:ext cx="3500462" cy="264320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993300"/>
                </a:solidFill>
              </a:rPr>
              <a:t>Автор: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800080"/>
                </a:solidFill>
              </a:rPr>
              <a:t>Кислова Ольга Петровна, учитель высшей категории по истории, м</a:t>
            </a:r>
            <a:r>
              <a:rPr lang="ru-RU" sz="2400" b="1" dirty="0" smtClean="0">
                <a:solidFill>
                  <a:srgbClr val="800080"/>
                </a:solidFill>
              </a:rPr>
              <a:t>Б</a:t>
            </a:r>
            <a:r>
              <a:rPr lang="ru-RU" b="1" dirty="0" smtClean="0">
                <a:solidFill>
                  <a:srgbClr val="800080"/>
                </a:solidFill>
              </a:rPr>
              <a:t>оу </a:t>
            </a:r>
            <a:r>
              <a:rPr lang="ru-RU" b="1" dirty="0" err="1" smtClean="0">
                <a:solidFill>
                  <a:srgbClr val="800080"/>
                </a:solidFill>
              </a:rPr>
              <a:t>сош</a:t>
            </a:r>
            <a:r>
              <a:rPr lang="ru-RU" b="1" dirty="0" smtClean="0">
                <a:solidFill>
                  <a:srgbClr val="800080"/>
                </a:solidFill>
              </a:rPr>
              <a:t> №7 г. Сальска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Деятельность группы «Журналисты»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99"/>
                </a:solidFill>
              </a:rPr>
              <a:t>Цель: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7A0000"/>
                </a:solidFill>
              </a:rPr>
              <a:t>Изучить тему «Культурное развитие России в </a:t>
            </a:r>
            <a:r>
              <a:rPr lang="en-US" sz="2400" b="1" i="1" dirty="0" smtClean="0">
                <a:solidFill>
                  <a:srgbClr val="7A0000"/>
                </a:solidFill>
              </a:rPr>
              <a:t>XVII</a:t>
            </a:r>
            <a:r>
              <a:rPr lang="ru-RU" sz="2400" b="1" i="1" dirty="0" smtClean="0">
                <a:solidFill>
                  <a:srgbClr val="7A0000"/>
                </a:solidFill>
              </a:rPr>
              <a:t> веке»;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7A0000"/>
                </a:solidFill>
              </a:rPr>
              <a:t>Выделить характерные черты российской культуры;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7A0000"/>
                </a:solidFill>
              </a:rPr>
              <a:t> создать презентацию и публикацию по данной теме.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99"/>
                </a:solidFill>
              </a:rPr>
              <a:t>Предполагаемые результаты: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7A0000"/>
                </a:solidFill>
              </a:rPr>
              <a:t>В презентации отображаются основные стили архитектуры и искусства, характерные черты обычаев и нравов. Общие идеи у произведений различных видов искусства.</a:t>
            </a:r>
          </a:p>
          <a:p>
            <a:pPr>
              <a:buFont typeface="Wingdings" pitchFamily="2" charset="2"/>
              <a:buChar char="§"/>
            </a:pPr>
            <a:r>
              <a:rPr lang="ru-RU" sz="2400" b="1" i="1" dirty="0" smtClean="0">
                <a:solidFill>
                  <a:srgbClr val="7A0000"/>
                </a:solidFill>
              </a:rPr>
              <a:t>В буклете отражены </a:t>
            </a:r>
            <a:r>
              <a:rPr lang="ru-RU" sz="2400" b="1" i="1" dirty="0" smtClean="0">
                <a:solidFill>
                  <a:srgbClr val="7A0000"/>
                </a:solidFill>
              </a:rPr>
              <a:t>литературные</a:t>
            </a:r>
            <a:r>
              <a:rPr lang="ru-RU" sz="2400" b="1" i="1" dirty="0" smtClean="0">
                <a:solidFill>
                  <a:srgbClr val="7A0000"/>
                </a:solidFill>
              </a:rPr>
              <a:t>, а</a:t>
            </a:r>
            <a:r>
              <a:rPr lang="ru-RU" sz="2400" b="1" i="1" dirty="0" smtClean="0">
                <a:solidFill>
                  <a:srgbClr val="7A0000"/>
                </a:solidFill>
              </a:rPr>
              <a:t>рхитектурные </a:t>
            </a:r>
            <a:r>
              <a:rPr lang="ru-RU" sz="2400" b="1" i="1" dirty="0" smtClean="0">
                <a:solidFill>
                  <a:srgbClr val="7A0000"/>
                </a:solidFill>
              </a:rPr>
              <a:t>и живописные шедевры.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Завершение </a:t>
            </a:r>
            <a:r>
              <a:rPr lang="ru-RU" b="1" dirty="0" smtClean="0">
                <a:solidFill>
                  <a:srgbClr val="990000"/>
                </a:solidFill>
              </a:rPr>
              <a:t>темы: возвращение к вопросам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85926"/>
            <a:ext cx="8929718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1.Что такое  Смута  и каковы её последствия?</a:t>
            </a:r>
          </a:p>
          <a:p>
            <a:pPr marL="609600" indent="-609600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2.Какую роль в судьбе России сыграл  «Бунташный век»? </a:t>
            </a:r>
          </a:p>
          <a:p>
            <a:pPr marL="609600" indent="-609600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3.Россия в </a:t>
            </a:r>
            <a:r>
              <a:rPr lang="en-US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веке европейское государство или азиатское?</a:t>
            </a:r>
          </a:p>
          <a:p>
            <a:pPr marL="609600" indent="-609600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4.  Как  события </a:t>
            </a:r>
            <a:r>
              <a:rPr lang="en-US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3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века отражены в литературных произведениях?</a:t>
            </a:r>
            <a:endParaRPr lang="ru-RU" sz="32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A0000"/>
                </a:solidFill>
              </a:rPr>
              <a:t>Итог проекта.</a:t>
            </a:r>
            <a:endParaRPr lang="ru-RU" b="1" dirty="0">
              <a:solidFill>
                <a:srgbClr val="7A0000"/>
              </a:solidFill>
            </a:endParaRPr>
          </a:p>
        </p:txBody>
      </p:sp>
      <p:pic>
        <p:nvPicPr>
          <p:cNvPr id="1029" name="Picture 5" descr="G:\Проект Россиия в 17 веке\картинки и карты 17 век\картинки 17 века\Avvakum_by_Myasoyedov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6234" y="1857364"/>
            <a:ext cx="5585423" cy="42862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929322" y="1600200"/>
            <a:ext cx="2757478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7A0000"/>
                </a:solidFill>
              </a:rPr>
              <a:t>Зачет в форме теста.</a:t>
            </a:r>
            <a:endParaRPr lang="ru-RU" b="1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Основной вопрос проекта</a:t>
            </a:r>
            <a:r>
              <a:rPr lang="ru-RU" sz="3200" dirty="0" smtClean="0">
                <a:solidFill>
                  <a:srgbClr val="990000"/>
                </a:solidFill>
              </a:rPr>
              <a:t>: </a:t>
            </a:r>
            <a:r>
              <a:rPr lang="ru-RU" sz="3200" dirty="0" smtClean="0">
                <a:solidFill>
                  <a:srgbClr val="002060"/>
                </a:solidFill>
              </a:rPr>
              <a:t>«</a:t>
            </a:r>
            <a:r>
              <a:rPr lang="ru-RU" sz="3200" b="1" i="1" dirty="0" smtClean="0">
                <a:solidFill>
                  <a:srgbClr val="002060"/>
                </a:solidFill>
              </a:rPr>
              <a:t>Российское государство в </a:t>
            </a:r>
            <a:r>
              <a:rPr lang="en-US" sz="3200" b="1" i="1" dirty="0" smtClean="0">
                <a:solidFill>
                  <a:srgbClr val="002060"/>
                </a:solidFill>
              </a:rPr>
              <a:t>XVII</a:t>
            </a:r>
            <a:r>
              <a:rPr lang="ru-RU" sz="3200" b="1" i="1" dirty="0" smtClean="0">
                <a:solidFill>
                  <a:srgbClr val="002060"/>
                </a:solidFill>
              </a:rPr>
              <a:t>веке сословно-представительная или абсолютная монархия?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2285992"/>
            <a:ext cx="5000628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80000"/>
              </a:lnSpc>
            </a:pPr>
            <a:r>
              <a:rPr lang="ru-RU" sz="2800" b="1" i="1" dirty="0" smtClean="0">
                <a:solidFill>
                  <a:srgbClr val="990000"/>
                </a:solidFill>
              </a:rPr>
              <a:t>Вопросы учебного </a:t>
            </a:r>
            <a:r>
              <a:rPr lang="ru-RU" sz="2800" b="1" i="1" dirty="0" smtClean="0">
                <a:solidFill>
                  <a:srgbClr val="990000"/>
                </a:solidFill>
              </a:rPr>
              <a:t>проекта</a:t>
            </a:r>
            <a:r>
              <a:rPr lang="ru-RU" sz="2800" b="1" i="1" dirty="0" smtClean="0">
                <a:solidFill>
                  <a:srgbClr val="990000"/>
                </a:solidFill>
              </a:rPr>
              <a:t>: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1.Что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такое  Смута  и каковы её последствия?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2.Какую роль в судьбе России сыграл  «Бунташный век»? 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3.Россия в </a:t>
            </a:r>
            <a:r>
              <a:rPr lang="en-US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веке европейское государство или азиатское?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4.  Как  события </a:t>
            </a:r>
            <a:r>
              <a:rPr lang="en-US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века отражены в литературных произведениях?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Учебные предметы: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стория,(межпредметная  связь с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литературой)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учащиеся 10 класса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 - 12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часов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Информационные  ресурсы: </a:t>
            </a:r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ссылки на мультимедиа и Интернет-ресурсы</a:t>
            </a:r>
            <a:endParaRPr lang="ru-RU" sz="20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Проект Россиия в 17 веке\картинки и карты 17 век\картинки 17 века\0_2b011_f9c0b73d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4115145" cy="423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26380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Дидактические цели проекта</a:t>
            </a:r>
            <a:r>
              <a:rPr lang="ru-RU" sz="2400" dirty="0" smtClean="0">
                <a:solidFill>
                  <a:srgbClr val="990000"/>
                </a:solidFill>
              </a:rPr>
              <a:t>:</a:t>
            </a:r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rgbClr val="660066"/>
                </a:solidFill>
              </a:rPr>
              <a:t>формирование </a:t>
            </a:r>
            <a:r>
              <a:rPr lang="ru-RU" sz="2400" b="1" i="1" dirty="0" smtClean="0">
                <a:solidFill>
                  <a:srgbClr val="660066"/>
                </a:solidFill>
              </a:rPr>
              <a:t> основных компетенций </a:t>
            </a:r>
            <a:r>
              <a:rPr lang="ru-RU" sz="2400" b="1" i="1" dirty="0" smtClean="0">
                <a:solidFill>
                  <a:srgbClr val="660066"/>
                </a:solidFill>
              </a:rPr>
              <a:t>в сфере самостоятельной познавательной деятельности, критического мышления, навыков работы в команде, умений увидеть проблему и наметить пути ее решения</a:t>
            </a:r>
            <a:endParaRPr lang="ru-RU" sz="24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79512" y="2852936"/>
            <a:ext cx="8712968" cy="381642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4100" b="1" dirty="0" smtClean="0">
                <a:solidFill>
                  <a:srgbClr val="660066"/>
                </a:solidFill>
              </a:rPr>
              <a:t>Методические задачи:</a:t>
            </a:r>
            <a:r>
              <a:rPr lang="ru-RU" sz="4100" dirty="0" smtClean="0"/>
              <a:t> </a:t>
            </a:r>
          </a:p>
          <a:p>
            <a:pPr algn="l">
              <a:buFont typeface="Wingdings" pitchFamily="2" charset="2"/>
              <a:buChar char="Ø"/>
            </a:pPr>
            <a:r>
              <a:rPr lang="ru-RU" sz="3400" b="1" i="1" dirty="0" smtClean="0">
                <a:solidFill>
                  <a:srgbClr val="000099"/>
                </a:solidFill>
              </a:rPr>
              <a:t>У</a:t>
            </a:r>
            <a:r>
              <a:rPr lang="ru-RU" sz="3400" b="1" i="1" dirty="0" smtClean="0">
                <a:solidFill>
                  <a:srgbClr val="000099"/>
                </a:solidFill>
              </a:rPr>
              <a:t>своить знания учащимися по теме «История России в </a:t>
            </a:r>
            <a:r>
              <a:rPr lang="en-US" sz="3400" b="1" i="1" dirty="0" smtClean="0">
                <a:solidFill>
                  <a:srgbClr val="000099"/>
                </a:solidFill>
              </a:rPr>
              <a:t>XVII</a:t>
            </a:r>
            <a:r>
              <a:rPr lang="ru-RU" sz="3400" b="1" i="1" dirty="0" smtClean="0">
                <a:solidFill>
                  <a:srgbClr val="000099"/>
                </a:solidFill>
              </a:rPr>
              <a:t> веке»;</a:t>
            </a:r>
          </a:p>
          <a:p>
            <a:pPr algn="l">
              <a:buFont typeface="Wingdings" pitchFamily="2" charset="2"/>
              <a:buChar char="Ø"/>
            </a:pPr>
            <a:r>
              <a:rPr lang="ru-RU" sz="3400" b="1" i="1" dirty="0" smtClean="0">
                <a:solidFill>
                  <a:srgbClr val="000099"/>
                </a:solidFill>
              </a:rPr>
              <a:t> Выделить причины, итоги </a:t>
            </a:r>
            <a:r>
              <a:rPr lang="ru-RU" sz="3400" b="1" i="1" dirty="0" smtClean="0">
                <a:solidFill>
                  <a:srgbClr val="000099"/>
                </a:solidFill>
              </a:rPr>
              <a:t>и последствия смуты и бунтов ;</a:t>
            </a:r>
          </a:p>
          <a:p>
            <a:pPr algn="l">
              <a:buFont typeface="Wingdings" pitchFamily="2" charset="2"/>
              <a:buChar char="Ø"/>
            </a:pPr>
            <a:r>
              <a:rPr lang="ru-RU" sz="3400" b="1" i="1" dirty="0" smtClean="0">
                <a:solidFill>
                  <a:srgbClr val="000099"/>
                </a:solidFill>
              </a:rPr>
              <a:t>О</a:t>
            </a:r>
            <a:r>
              <a:rPr lang="ru-RU" sz="3400" b="1" i="1" dirty="0" smtClean="0">
                <a:solidFill>
                  <a:srgbClr val="000099"/>
                </a:solidFill>
              </a:rPr>
              <a:t>пределить  особенности политического и социально-экономического развития </a:t>
            </a:r>
            <a:r>
              <a:rPr lang="ru-RU" sz="3400" b="1" i="1" dirty="0" smtClean="0">
                <a:solidFill>
                  <a:srgbClr val="000099"/>
                </a:solidFill>
              </a:rPr>
              <a:t>государства на данном  этапе</a:t>
            </a:r>
            <a:r>
              <a:rPr lang="ru-RU" sz="3400" b="1" i="1" dirty="0" smtClean="0">
                <a:solidFill>
                  <a:srgbClr val="000099"/>
                </a:solidFill>
              </a:rPr>
              <a:t>;</a:t>
            </a:r>
          </a:p>
          <a:p>
            <a:pPr algn="l">
              <a:buFont typeface="Wingdings" pitchFamily="2" charset="2"/>
              <a:buChar char="Ø"/>
            </a:pPr>
            <a:r>
              <a:rPr lang="ru-RU" sz="3400" b="1" i="1" dirty="0" smtClean="0">
                <a:solidFill>
                  <a:srgbClr val="000099"/>
                </a:solidFill>
              </a:rPr>
              <a:t>Проследить </a:t>
            </a:r>
            <a:r>
              <a:rPr lang="ru-RU" sz="3400" b="1" i="1" dirty="0" smtClean="0">
                <a:solidFill>
                  <a:srgbClr val="000099"/>
                </a:solidFill>
              </a:rPr>
              <a:t>прирост территорий к российскому государству в </a:t>
            </a:r>
            <a:r>
              <a:rPr lang="en-US" sz="3400" b="1" i="1" dirty="0" smtClean="0">
                <a:solidFill>
                  <a:srgbClr val="000099"/>
                </a:solidFill>
              </a:rPr>
              <a:t>XVII</a:t>
            </a:r>
            <a:r>
              <a:rPr lang="ru-RU" sz="3400" b="1" i="1" dirty="0" smtClean="0">
                <a:solidFill>
                  <a:srgbClr val="000099"/>
                </a:solidFill>
              </a:rPr>
              <a:t> веке.</a:t>
            </a:r>
            <a:endParaRPr lang="ru-RU" sz="3400" b="1" i="1" dirty="0" smtClean="0">
              <a:solidFill>
                <a:srgbClr val="000099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3400" b="1" i="1" dirty="0" smtClean="0">
                <a:solidFill>
                  <a:srgbClr val="000099"/>
                </a:solidFill>
              </a:rPr>
              <a:t>Выявить уровень </a:t>
            </a:r>
            <a:r>
              <a:rPr lang="ru-RU" sz="3400" b="1" i="1" dirty="0" smtClean="0">
                <a:solidFill>
                  <a:srgbClr val="000099"/>
                </a:solidFill>
              </a:rPr>
              <a:t>развития культуры России в </a:t>
            </a:r>
            <a:r>
              <a:rPr lang="en-US" sz="3400" b="1" i="1" dirty="0" smtClean="0">
                <a:solidFill>
                  <a:srgbClr val="000099"/>
                </a:solidFill>
              </a:rPr>
              <a:t>XVII</a:t>
            </a:r>
            <a:r>
              <a:rPr lang="ru-RU" sz="3400" b="1" i="1" dirty="0" smtClean="0">
                <a:solidFill>
                  <a:srgbClr val="000099"/>
                </a:solidFill>
              </a:rPr>
              <a:t> веке;</a:t>
            </a:r>
          </a:p>
          <a:p>
            <a:pPr algn="l">
              <a:buFont typeface="Wingdings" pitchFamily="2" charset="2"/>
              <a:buChar char="Ø"/>
            </a:pPr>
            <a:r>
              <a:rPr lang="ru-RU" sz="3400" b="1" i="1" dirty="0" smtClean="0">
                <a:solidFill>
                  <a:srgbClr val="000099"/>
                </a:solidFill>
              </a:rPr>
              <a:t> </a:t>
            </a:r>
            <a:r>
              <a:rPr lang="ru-RU" sz="3400" b="1" i="1" dirty="0" smtClean="0">
                <a:solidFill>
                  <a:srgbClr val="000099"/>
                </a:solidFill>
              </a:rPr>
              <a:t>Освоить </a:t>
            </a:r>
            <a:r>
              <a:rPr lang="ru-RU" sz="3400" b="1" i="1" dirty="0" smtClean="0">
                <a:solidFill>
                  <a:srgbClr val="000099"/>
                </a:solidFill>
              </a:rPr>
              <a:t>понятия:</a:t>
            </a:r>
          </a:p>
          <a:p>
            <a:pPr algn="l"/>
            <a:r>
              <a:rPr lang="ru-RU" sz="3400" b="1" i="1" dirty="0" smtClean="0">
                <a:solidFill>
                  <a:srgbClr val="000099"/>
                </a:solidFill>
              </a:rPr>
              <a:t>  гражданская война, интервенция, смута, народное ополчение, самозванство, семибоярщина, крепостное </a:t>
            </a:r>
            <a:r>
              <a:rPr lang="ru-RU" b="1" i="1" dirty="0" smtClean="0">
                <a:solidFill>
                  <a:srgbClr val="000099"/>
                </a:solidFill>
              </a:rPr>
              <a:t>право, всероссийский рынок, мануфактура, ярмарка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387444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990000"/>
                </a:solidFill>
              </a:rPr>
              <a:t>Проблемы (темы) самостоятельного исследования</a:t>
            </a:r>
            <a:r>
              <a:rPr lang="ru-RU" sz="3200" dirty="0" smtClean="0">
                <a:solidFill>
                  <a:srgbClr val="990000"/>
                </a:solidFill>
              </a:rPr>
              <a:t>:</a:t>
            </a:r>
            <a:r>
              <a:rPr lang="ru-RU" sz="3200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7030A0"/>
                </a:solidFill>
              </a:rPr>
              <a:t>-</a:t>
            </a:r>
            <a:r>
              <a:rPr lang="ru-RU" sz="3200" dirty="0" smtClean="0"/>
              <a:t> </a:t>
            </a:r>
            <a:r>
              <a:rPr lang="ru-RU" sz="2400" dirty="0" smtClean="0">
                <a:solidFill>
                  <a:srgbClr val="660066"/>
                </a:solidFill>
              </a:rPr>
              <a:t>«</a:t>
            </a:r>
            <a:r>
              <a:rPr lang="ru-RU" sz="2400" b="1" i="1" dirty="0" smtClean="0">
                <a:solidFill>
                  <a:srgbClr val="660066"/>
                </a:solidFill>
              </a:rPr>
              <a:t>Что такое  Смута и Бунт? Что в них общего и в чем разница», </a:t>
            </a:r>
            <a:br>
              <a:rPr lang="ru-RU" sz="2400" b="1" i="1" dirty="0" smtClean="0">
                <a:solidFill>
                  <a:srgbClr val="660066"/>
                </a:solidFill>
              </a:rPr>
            </a:br>
            <a:r>
              <a:rPr lang="ru-RU" sz="2400" b="1" i="1" dirty="0" smtClean="0">
                <a:solidFill>
                  <a:srgbClr val="660066"/>
                </a:solidFill>
              </a:rPr>
              <a:t>- «</a:t>
            </a:r>
            <a:r>
              <a:rPr lang="ru-RU" sz="2400" b="1" i="1" dirty="0" smtClean="0">
                <a:solidFill>
                  <a:srgbClr val="660066"/>
                </a:solidFill>
              </a:rPr>
              <a:t>Какую роль в судьбе  России </a:t>
            </a:r>
            <a:r>
              <a:rPr lang="en-US" sz="2400" b="1" i="1" dirty="0" smtClean="0">
                <a:solidFill>
                  <a:srgbClr val="660066"/>
                </a:solidFill>
              </a:rPr>
              <a:t>XVII</a:t>
            </a:r>
            <a:r>
              <a:rPr lang="ru-RU" sz="2400" b="1" i="1" dirty="0" smtClean="0">
                <a:solidFill>
                  <a:srgbClr val="660066"/>
                </a:solidFill>
              </a:rPr>
              <a:t> века</a:t>
            </a:r>
            <a:r>
              <a:rPr lang="en-US" sz="2400" b="1" i="1" dirty="0" smtClean="0">
                <a:solidFill>
                  <a:srgbClr val="660066"/>
                </a:solidFill>
              </a:rPr>
              <a:t> </a:t>
            </a:r>
            <a:r>
              <a:rPr lang="ru-RU" sz="2400" b="1" i="1" dirty="0" smtClean="0">
                <a:solidFill>
                  <a:srgbClr val="660066"/>
                </a:solidFill>
              </a:rPr>
              <a:t> сыграл  простой народ», </a:t>
            </a:r>
            <a:br>
              <a:rPr lang="ru-RU" sz="2400" b="1" i="1" dirty="0" smtClean="0">
                <a:solidFill>
                  <a:srgbClr val="660066"/>
                </a:solidFill>
              </a:rPr>
            </a:br>
            <a:r>
              <a:rPr lang="ru-RU" sz="2400" b="1" i="1" dirty="0" smtClean="0">
                <a:solidFill>
                  <a:srgbClr val="660066"/>
                </a:solidFill>
              </a:rPr>
              <a:t>- «</a:t>
            </a: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Российское государство в </a:t>
            </a:r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</a:rPr>
              <a:t>XVII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веке оставалась традиционным или модернизированным».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-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2400" b="1" i="1" dirty="0" smtClean="0">
                <a:solidFill>
                  <a:srgbClr val="660066"/>
                </a:solidFill>
              </a:rPr>
              <a:t> </a:t>
            </a:r>
            <a:r>
              <a:rPr lang="ru-RU" sz="2400" b="1" i="1" dirty="0" smtClean="0">
                <a:solidFill>
                  <a:srgbClr val="660066"/>
                </a:solidFill>
              </a:rPr>
              <a:t>Как  история </a:t>
            </a:r>
            <a:r>
              <a:rPr lang="en-US" sz="2400" b="1" i="1" dirty="0" smtClean="0">
                <a:solidFill>
                  <a:srgbClr val="660066"/>
                </a:solidFill>
              </a:rPr>
              <a:t>XVII </a:t>
            </a:r>
            <a:r>
              <a:rPr lang="ru-RU" sz="2400" b="1" i="1" dirty="0" smtClean="0">
                <a:solidFill>
                  <a:srgbClr val="660066"/>
                </a:solidFill>
              </a:rPr>
              <a:t> века отражена в литературных произведениях».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448272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rgbClr val="990000"/>
                </a:solidFill>
              </a:rPr>
              <a:t>Результаты представления исследований</a:t>
            </a:r>
            <a:r>
              <a:rPr lang="ru-RU" dirty="0" smtClean="0">
                <a:solidFill>
                  <a:srgbClr val="990000"/>
                </a:solidFill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00CC"/>
                </a:solidFill>
              </a:rPr>
              <a:t>информационные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00FF"/>
                </a:solidFill>
              </a:rPr>
              <a:t>презентации;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err="1" smtClean="0">
                <a:solidFill>
                  <a:srgbClr val="0000FF"/>
                </a:solidFill>
              </a:rPr>
              <a:t>веб-сайт</a:t>
            </a:r>
            <a:r>
              <a:rPr lang="ru-RU" b="1" i="1" dirty="0" smtClean="0">
                <a:solidFill>
                  <a:srgbClr val="0000FF"/>
                </a:solidFill>
              </a:rPr>
              <a:t> «Внешняя стратегия России в </a:t>
            </a:r>
            <a:r>
              <a:rPr lang="en-US" b="1" i="1" dirty="0" smtClean="0">
                <a:solidFill>
                  <a:srgbClr val="0000FF"/>
                </a:solidFill>
              </a:rPr>
              <a:t>XVII </a:t>
            </a:r>
            <a:r>
              <a:rPr lang="ru-RU" b="1" i="1" dirty="0" smtClean="0">
                <a:solidFill>
                  <a:srgbClr val="0000FF"/>
                </a:solidFill>
              </a:rPr>
              <a:t>века»,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00FF"/>
                </a:solidFill>
              </a:rPr>
              <a:t> публикация </a:t>
            </a:r>
            <a:r>
              <a:rPr lang="ru-RU" b="1" i="1" dirty="0" smtClean="0">
                <a:solidFill>
                  <a:srgbClr val="0000FF"/>
                </a:solidFill>
              </a:rPr>
              <a:t>«</a:t>
            </a:r>
            <a:r>
              <a:rPr lang="ru-RU" b="1" i="1" dirty="0" smtClean="0">
                <a:solidFill>
                  <a:srgbClr val="0000FF"/>
                </a:solidFill>
              </a:rPr>
              <a:t>Смута в умах и сердцах »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00FF"/>
                </a:solidFill>
              </a:rPr>
              <a:t>Публикация «Культура России в </a:t>
            </a:r>
            <a:r>
              <a:rPr lang="en-US" b="1" i="1" dirty="0" smtClean="0">
                <a:solidFill>
                  <a:srgbClr val="0000FF"/>
                </a:solidFill>
              </a:rPr>
              <a:t>XVII</a:t>
            </a:r>
            <a:r>
              <a:rPr lang="ru-RU" b="1" i="1" dirty="0" smtClean="0">
                <a:solidFill>
                  <a:srgbClr val="0000FF"/>
                </a:solidFill>
              </a:rPr>
              <a:t> веке».</a:t>
            </a:r>
            <a:endParaRPr lang="ru-RU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Этапы и сроки проведения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i="1" dirty="0" smtClean="0">
                <a:solidFill>
                  <a:srgbClr val="800080"/>
                </a:solidFill>
              </a:rPr>
              <a:t>Учащиеся подразделяются на  4 творческие группы :</a:t>
            </a:r>
          </a:p>
          <a:p>
            <a:pPr>
              <a:lnSpc>
                <a:spcPct val="80000"/>
              </a:lnSpc>
            </a:pPr>
            <a:r>
              <a:rPr lang="ru-RU" sz="4800" b="1" i="1" dirty="0" smtClean="0">
                <a:solidFill>
                  <a:srgbClr val="000099"/>
                </a:solidFill>
              </a:rPr>
              <a:t>1 -  «Исследователи»;  </a:t>
            </a:r>
          </a:p>
          <a:p>
            <a:pPr>
              <a:lnSpc>
                <a:spcPct val="80000"/>
              </a:lnSpc>
            </a:pPr>
            <a:r>
              <a:rPr lang="ru-RU" sz="4800" b="1" i="1" dirty="0" smtClean="0">
                <a:solidFill>
                  <a:srgbClr val="000099"/>
                </a:solidFill>
              </a:rPr>
              <a:t>2 - «Хронисты»;   </a:t>
            </a:r>
          </a:p>
          <a:p>
            <a:pPr>
              <a:lnSpc>
                <a:spcPct val="80000"/>
              </a:lnSpc>
            </a:pPr>
            <a:r>
              <a:rPr lang="ru-RU" sz="4800" b="1" i="1" dirty="0" smtClean="0">
                <a:solidFill>
                  <a:srgbClr val="000099"/>
                </a:solidFill>
              </a:rPr>
              <a:t>3 – «Стратеги»;</a:t>
            </a:r>
          </a:p>
          <a:p>
            <a:pPr>
              <a:lnSpc>
                <a:spcPct val="80000"/>
              </a:lnSpc>
            </a:pPr>
            <a:r>
              <a:rPr lang="ru-RU" sz="4800" b="1" i="1" dirty="0" smtClean="0">
                <a:solidFill>
                  <a:srgbClr val="000099"/>
                </a:solidFill>
              </a:rPr>
              <a:t>4 -  «Журналисты».</a:t>
            </a: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Этапы и сроки проведения проекта</a:t>
            </a:r>
            <a:r>
              <a:rPr lang="ru-RU" dirty="0" smtClean="0">
                <a:solidFill>
                  <a:srgbClr val="990000"/>
                </a:solidFill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5141168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0000CC"/>
                </a:solidFill>
              </a:rPr>
              <a:t>- 1 -3 урок -общее знакомство учащихся с новой темой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- формирование групп для проведения исследований, выдвижение предположений решения проблем; 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- обсуждение плана работы учащихся в группах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- выбор творческого названия проекта (совместно с учащимися)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4- 5 урок «Смутное время» (Презентация учащихся с объяснением темы и публикация).    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6- 7 урок « </a:t>
            </a:r>
            <a:r>
              <a:rPr lang="ru-RU" b="1" i="1" dirty="0" err="1" smtClean="0">
                <a:solidFill>
                  <a:srgbClr val="0000CC"/>
                </a:solidFill>
              </a:rPr>
              <a:t>Бунташный</a:t>
            </a:r>
            <a:r>
              <a:rPr lang="ru-RU" b="1" i="1" dirty="0" smtClean="0">
                <a:solidFill>
                  <a:srgbClr val="0000CC"/>
                </a:solidFill>
              </a:rPr>
              <a:t> век. Правление Романовых.»(Презентация учащихся)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8- 9  урок – «Внешняя политика России в </a:t>
            </a:r>
            <a:r>
              <a:rPr lang="en-US" b="1" i="1" dirty="0" smtClean="0">
                <a:solidFill>
                  <a:srgbClr val="0000CC"/>
                </a:solidFill>
              </a:rPr>
              <a:t>XVII</a:t>
            </a:r>
            <a:r>
              <a:rPr lang="ru-RU" b="1" i="1" dirty="0" smtClean="0">
                <a:solidFill>
                  <a:srgbClr val="0000CC"/>
                </a:solidFill>
              </a:rPr>
              <a:t> веке» ( представление </a:t>
            </a:r>
            <a:r>
              <a:rPr lang="ru-RU" b="1" i="1" dirty="0" err="1" smtClean="0">
                <a:solidFill>
                  <a:srgbClr val="0000CC"/>
                </a:solidFill>
              </a:rPr>
              <a:t>Веб-Сайта</a:t>
            </a:r>
            <a:r>
              <a:rPr lang="ru-RU" b="1" i="1" dirty="0" smtClean="0">
                <a:solidFill>
                  <a:srgbClr val="0000CC"/>
                </a:solidFill>
              </a:rPr>
              <a:t>).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 10- 11 урок – «Культура России в </a:t>
            </a:r>
            <a:r>
              <a:rPr lang="en-US" b="1" i="1" dirty="0" smtClean="0">
                <a:solidFill>
                  <a:srgbClr val="0000CC"/>
                </a:solidFill>
              </a:rPr>
              <a:t>XVII</a:t>
            </a:r>
            <a:r>
              <a:rPr lang="ru-RU" b="1" i="1" dirty="0" smtClean="0">
                <a:solidFill>
                  <a:srgbClr val="0000CC"/>
                </a:solidFill>
              </a:rPr>
              <a:t> веке» (защита презентации и представление  Буклета).</a:t>
            </a:r>
          </a:p>
          <a:p>
            <a:r>
              <a:rPr lang="ru-RU" b="1" i="1" dirty="0" smtClean="0">
                <a:solidFill>
                  <a:srgbClr val="0000CC"/>
                </a:solidFill>
              </a:rPr>
              <a:t>12 урок – Зачет по теме « Россия в </a:t>
            </a:r>
            <a:r>
              <a:rPr lang="en-US" b="1" i="1" dirty="0" smtClean="0">
                <a:solidFill>
                  <a:srgbClr val="0000CC"/>
                </a:solidFill>
              </a:rPr>
              <a:t>XVII</a:t>
            </a:r>
            <a:r>
              <a:rPr lang="ru-RU" b="1" i="1" dirty="0" smtClean="0">
                <a:solidFill>
                  <a:srgbClr val="0000CC"/>
                </a:solidFill>
              </a:rPr>
              <a:t> веке».</a:t>
            </a:r>
            <a:endParaRPr lang="ru-RU" b="1" i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Деятельность группы «</a:t>
            </a:r>
            <a:r>
              <a:rPr lang="ru-RU" b="1" i="1" dirty="0" smtClean="0">
                <a:solidFill>
                  <a:srgbClr val="7A0000"/>
                </a:solidFill>
              </a:rPr>
              <a:t>исследователи</a:t>
            </a:r>
            <a:r>
              <a:rPr lang="ru-RU" b="1" dirty="0" smtClean="0">
                <a:solidFill>
                  <a:srgbClr val="990000"/>
                </a:solidFill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55000" lnSpcReduction="20000"/>
          </a:bodyPr>
          <a:lstStyle/>
          <a:p>
            <a:r>
              <a:rPr lang="ru-RU" sz="4100" b="1" dirty="0" smtClean="0">
                <a:solidFill>
                  <a:srgbClr val="0000CC"/>
                </a:solidFill>
              </a:rPr>
              <a:t>Цель:</a:t>
            </a:r>
          </a:p>
          <a:p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Изучить тему « Смута в России  - </a:t>
            </a:r>
            <a:r>
              <a:rPr lang="en-US" sz="5100" b="1" dirty="0" smtClean="0">
                <a:solidFill>
                  <a:schemeClr val="accent2">
                    <a:lumMod val="50000"/>
                  </a:schemeClr>
                </a:solidFill>
              </a:rPr>
              <a:t>XVII </a:t>
            </a:r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век»;</a:t>
            </a:r>
          </a:p>
          <a:p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 создать презентацию « Смута  в российском государстве </a:t>
            </a:r>
            <a:r>
              <a:rPr lang="en-US" sz="5100" b="1" dirty="0" smtClean="0">
                <a:solidFill>
                  <a:schemeClr val="accent2">
                    <a:lumMod val="50000"/>
                  </a:schemeClr>
                </a:solidFill>
              </a:rPr>
              <a:t>XVII </a:t>
            </a:r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века», Буклет</a:t>
            </a:r>
            <a:r>
              <a:rPr lang="ru-RU" sz="5100" b="1" i="1" dirty="0" smtClean="0">
                <a:solidFill>
                  <a:schemeClr val="accent2">
                    <a:lumMod val="50000"/>
                  </a:schemeClr>
                </a:solidFill>
              </a:rPr>
              <a:t> «Смута в умах и сердцах »</a:t>
            </a:r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 ;</a:t>
            </a:r>
          </a:p>
          <a:p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 выделить самостоятельно основные понятия, причины, основные события и последствия смуты; </a:t>
            </a:r>
          </a:p>
          <a:p>
            <a:r>
              <a:rPr lang="ru-RU" sz="4100" b="1" dirty="0" smtClean="0">
                <a:solidFill>
                  <a:srgbClr val="0000CC"/>
                </a:solidFill>
              </a:rPr>
              <a:t>Предполагаемый итог работы: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660066"/>
                </a:solidFill>
              </a:rPr>
              <a:t>учащиеся  создают слайды  презентации с картами и схемами  основных событий смуты.</a:t>
            </a:r>
          </a:p>
          <a:p>
            <a:pPr lvl="1"/>
            <a:r>
              <a:rPr lang="ru-RU" sz="4400" b="1" dirty="0" smtClean="0">
                <a:solidFill>
                  <a:srgbClr val="660066"/>
                </a:solidFill>
              </a:rPr>
              <a:t>Выделяют основные понятия темы;</a:t>
            </a:r>
          </a:p>
          <a:p>
            <a:pPr lvl="1"/>
            <a:r>
              <a:rPr lang="ru-RU" sz="4400" b="1" dirty="0" smtClean="0">
                <a:solidFill>
                  <a:srgbClr val="660066"/>
                </a:solidFill>
              </a:rPr>
              <a:t>Наиболее яркие события этого периода;</a:t>
            </a:r>
          </a:p>
          <a:p>
            <a:pPr lvl="1"/>
            <a:r>
              <a:rPr lang="ru-RU" sz="4400" b="1" dirty="0" smtClean="0">
                <a:solidFill>
                  <a:srgbClr val="660066"/>
                </a:solidFill>
              </a:rPr>
              <a:t>Формулируют понятие-  «патриотизм», «Бунт» на примере народного ополчения и крестьянских восстаний.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Деятельность группы  « Хронисты»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726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4800" b="1" dirty="0" smtClean="0">
                <a:solidFill>
                  <a:srgbClr val="0000CC"/>
                </a:solidFill>
              </a:rPr>
              <a:t>Цель: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rgbClr val="660066"/>
                </a:solidFill>
              </a:rPr>
              <a:t>изучить тему «Внутренняя политика царей Романовых в </a:t>
            </a:r>
            <a:r>
              <a:rPr lang="en-US" b="1" i="1" dirty="0" smtClean="0">
                <a:solidFill>
                  <a:srgbClr val="660066"/>
                </a:solidFill>
              </a:rPr>
              <a:t>XVII</a:t>
            </a:r>
            <a:r>
              <a:rPr lang="ru-RU" b="1" i="1" dirty="0" smtClean="0">
                <a:solidFill>
                  <a:srgbClr val="660066"/>
                </a:solidFill>
              </a:rPr>
              <a:t>веке».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rgbClr val="660066"/>
                </a:solidFill>
              </a:rPr>
              <a:t>создать презентацию основных событий внутренней политики Романовых в </a:t>
            </a:r>
            <a:r>
              <a:rPr lang="en-US" b="1" i="1" dirty="0" smtClean="0">
                <a:solidFill>
                  <a:srgbClr val="660066"/>
                </a:solidFill>
              </a:rPr>
              <a:t>XVII</a:t>
            </a:r>
            <a:r>
              <a:rPr lang="ru-RU" b="1" i="1" dirty="0" smtClean="0">
                <a:solidFill>
                  <a:srgbClr val="660066"/>
                </a:solidFill>
              </a:rPr>
              <a:t> веке.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rgbClr val="660066"/>
                </a:solidFill>
              </a:rPr>
              <a:t> Отследить, выделить, извлечь из основных событий причины и следствия русских бунтов этого периода.</a:t>
            </a:r>
          </a:p>
          <a:p>
            <a:pPr>
              <a:lnSpc>
                <a:spcPct val="90000"/>
              </a:lnSpc>
            </a:pPr>
            <a:r>
              <a:rPr lang="ru-RU" sz="4800" b="1" dirty="0" smtClean="0">
                <a:solidFill>
                  <a:srgbClr val="0000CC"/>
                </a:solidFill>
              </a:rPr>
              <a:t>Предполагаемый результат: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solidFill>
                  <a:srgbClr val="008000"/>
                </a:solidFill>
              </a:rPr>
              <a:t> </a:t>
            </a:r>
            <a:r>
              <a:rPr lang="ru-RU" b="1" i="1" dirty="0" smtClean="0">
                <a:solidFill>
                  <a:srgbClr val="660066"/>
                </a:solidFill>
              </a:rPr>
              <a:t>учащиеся создают  презентацию об основных направлениях внутренней политики России </a:t>
            </a:r>
            <a:r>
              <a:rPr lang="en-US" b="1" i="1" dirty="0" smtClean="0">
                <a:solidFill>
                  <a:srgbClr val="660066"/>
                </a:solidFill>
              </a:rPr>
              <a:t>XVII</a:t>
            </a:r>
            <a:r>
              <a:rPr lang="ru-RU" b="1" i="1" dirty="0" smtClean="0">
                <a:solidFill>
                  <a:srgbClr val="660066"/>
                </a:solidFill>
              </a:rPr>
              <a:t> века.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rgbClr val="660066"/>
                </a:solidFill>
              </a:rPr>
              <a:t>Самостоятельно выводят понятие «Бунт» и соотносят его с выводом первой группы. При </a:t>
            </a:r>
            <a:r>
              <a:rPr lang="ru-RU" b="1" i="1" dirty="0" smtClean="0">
                <a:solidFill>
                  <a:srgbClr val="660066"/>
                </a:solidFill>
              </a:rPr>
              <a:t>создании  </a:t>
            </a:r>
            <a:r>
              <a:rPr lang="ru-RU" b="1" i="1" dirty="0" smtClean="0">
                <a:solidFill>
                  <a:srgbClr val="660066"/>
                </a:solidFill>
              </a:rPr>
              <a:t>презентации учащиеся используют ресурсы Интернет, мультимедиа средства, хрестоматийные и дидактические материалы.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Деятельность группы « Стратеги»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rgbClr val="000099"/>
                </a:solidFill>
              </a:rPr>
              <a:t>Цель:</a:t>
            </a:r>
          </a:p>
          <a:p>
            <a:pPr>
              <a:lnSpc>
                <a:spcPct val="90000"/>
              </a:lnSpc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Изучить тему «Внешняя политика России в </a:t>
            </a:r>
            <a:r>
              <a:rPr lang="en-US" sz="3100" b="1" i="1" dirty="0" smtClean="0">
                <a:solidFill>
                  <a:schemeClr val="tx2">
                    <a:lumMod val="50000"/>
                  </a:schemeClr>
                </a:solidFill>
              </a:rPr>
              <a:t> XVII </a:t>
            </a: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века» </a:t>
            </a:r>
          </a:p>
          <a:p>
            <a:pPr>
              <a:lnSpc>
                <a:spcPct val="90000"/>
              </a:lnSpc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создать  презентацию и  </a:t>
            </a:r>
            <a:r>
              <a:rPr lang="ru-RU" sz="3100" b="1" i="1" dirty="0" err="1" smtClean="0">
                <a:solidFill>
                  <a:schemeClr val="tx2">
                    <a:lumMod val="50000"/>
                  </a:schemeClr>
                </a:solidFill>
              </a:rPr>
              <a:t>Веб</a:t>
            </a: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 -Сайт «Внешняя политика России в </a:t>
            </a:r>
            <a:r>
              <a:rPr lang="en-US" sz="3100" b="1" i="1" dirty="0" smtClean="0">
                <a:solidFill>
                  <a:schemeClr val="tx2">
                    <a:lumMod val="50000"/>
                  </a:schemeClr>
                </a:solidFill>
              </a:rPr>
              <a:t>XVII</a:t>
            </a: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 веке».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</a:rPr>
              <a:t>   Отследить и объяснить  основные события.</a:t>
            </a:r>
          </a:p>
          <a:p>
            <a:pPr>
              <a:lnSpc>
                <a:spcPct val="90000"/>
              </a:lnSpc>
            </a:pPr>
            <a:r>
              <a:rPr lang="ru-RU" sz="3100" b="1" i="1" dirty="0" smtClean="0">
                <a:solidFill>
                  <a:srgbClr val="000099"/>
                </a:solidFill>
              </a:rPr>
              <a:t>П</a:t>
            </a:r>
            <a:r>
              <a:rPr lang="ru-RU" sz="4000" b="1" dirty="0" smtClean="0">
                <a:solidFill>
                  <a:srgbClr val="000099"/>
                </a:solidFill>
              </a:rPr>
              <a:t>редполагаемые результаты</a:t>
            </a:r>
            <a:r>
              <a:rPr lang="ru-RU" dirty="0" smtClean="0">
                <a:solidFill>
                  <a:srgbClr val="000099"/>
                </a:solidFill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 презентации выделить основные направления  и события внешней политики </a:t>
            </a:r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</a:rPr>
              <a:t>XVII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века.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</a:rPr>
              <a:t>Веб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– Сайте отобразить прирост территорий российского государства в данный период. Отразить добровольно – принудительное присоединение восточных территорий к России.</a:t>
            </a:r>
          </a:p>
          <a:p>
            <a:pPr>
              <a:lnSpc>
                <a:spcPct val="90000"/>
              </a:lnSpc>
              <a:buNone/>
            </a:pPr>
            <a:endParaRPr lang="ru-RU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815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Тема учебного проекта :  «Россия в XVII веке» Творческое название проекта:  «Святая Русь воскреснет»!</vt:lpstr>
      <vt:lpstr>Слайд 2</vt:lpstr>
      <vt:lpstr>Дидактические цели проекта: формирование  основных компетенций в сфере самостоятельной познавательной деятельности, критического мышления, навыков работы в команде, умений увидеть проблему и наметить пути ее решения</vt:lpstr>
      <vt:lpstr>Проблемы (темы) самостоятельного исследования:  - «Что такое  Смута и Бунт? Что в них общего и в чем разница»,  - «Какую роль в судьбе  России XVII века  сыграл  простой народ»,  - « Российское государство в XVIIвеке оставалась традиционным или модернизированным». - « Как  история XVII  века отражена в литературных произведениях».</vt:lpstr>
      <vt:lpstr>Этапы и сроки проведения проекта:</vt:lpstr>
      <vt:lpstr>Этапы и сроки проведения проекта:</vt:lpstr>
      <vt:lpstr>Деятельность группы «исследователи»</vt:lpstr>
      <vt:lpstr>Деятельность группы  « Хронисты»</vt:lpstr>
      <vt:lpstr>Деятельность группы « Стратеги»</vt:lpstr>
      <vt:lpstr>Деятельность группы «Журналисты»</vt:lpstr>
      <vt:lpstr>Завершение темы: возвращение к вопросам проекта.</vt:lpstr>
      <vt:lpstr>Итог проекта.</vt:lpstr>
    </vt:vector>
  </TitlesOfParts>
  <Company>shkola 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№1_kab101</dc:creator>
  <cp:lastModifiedBy>101</cp:lastModifiedBy>
  <cp:revision>64</cp:revision>
  <dcterms:created xsi:type="dcterms:W3CDTF">2012-02-13T06:04:09Z</dcterms:created>
  <dcterms:modified xsi:type="dcterms:W3CDTF">2012-02-27T19:01:12Z</dcterms:modified>
</cp:coreProperties>
</file>