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82" r:id="rId5"/>
    <p:sldId id="287" r:id="rId6"/>
    <p:sldId id="283" r:id="rId7"/>
    <p:sldId id="284" r:id="rId8"/>
    <p:sldId id="285" r:id="rId9"/>
    <p:sldId id="286" r:id="rId10"/>
    <p:sldId id="281" r:id="rId11"/>
    <p:sldId id="262" r:id="rId12"/>
    <p:sldId id="263" r:id="rId13"/>
    <p:sldId id="264" r:id="rId14"/>
    <p:sldId id="265" r:id="rId15"/>
    <p:sldId id="258" r:id="rId16"/>
    <p:sldId id="268" r:id="rId17"/>
    <p:sldId id="266" r:id="rId18"/>
    <p:sldId id="270" r:id="rId19"/>
    <p:sldId id="269" r:id="rId20"/>
    <p:sldId id="274" r:id="rId21"/>
    <p:sldId id="267" r:id="rId22"/>
    <p:sldId id="271" r:id="rId23"/>
    <p:sldId id="275" r:id="rId24"/>
    <p:sldId id="259" r:id="rId25"/>
    <p:sldId id="276" r:id="rId26"/>
    <p:sldId id="278" r:id="rId27"/>
    <p:sldId id="277" r:id="rId28"/>
    <p:sldId id="280" r:id="rId29"/>
    <p:sldId id="288" r:id="rId30"/>
    <p:sldId id="289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D4D4D"/>
    <a:srgbClr val="7777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D6BCF-027C-4DF3-95D2-56FD7C354C9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8FF023-BACA-4EFE-A0C8-15D3FA8C90F1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Дания 121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DD54A65E-D827-4840-8DD1-19901BD9452B}" type="parTrans" cxnId="{23FC3A03-5386-435C-8C80-872C28A59A46}">
      <dgm:prSet/>
      <dgm:spPr/>
      <dgm:t>
        <a:bodyPr/>
        <a:lstStyle/>
        <a:p>
          <a:endParaRPr lang="ru-RU"/>
        </a:p>
      </dgm:t>
    </dgm:pt>
    <dgm:pt modelId="{D20334E3-E3AF-4F8F-98C1-800A9500D2AF}" type="sibTrans" cxnId="{23FC3A03-5386-435C-8C80-872C28A59A46}">
      <dgm:prSet/>
      <dgm:spPr/>
      <dgm:t>
        <a:bodyPr/>
        <a:lstStyle/>
        <a:p>
          <a:endParaRPr lang="ru-RU"/>
        </a:p>
      </dgm:t>
    </dgm:pt>
    <dgm:pt modelId="{609266E7-39CA-43ED-9288-7000D593A49C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Швеция 19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9B7A045E-6C8F-4477-9764-FC52EDE5F75D}" type="parTrans" cxnId="{6FC67455-B56C-433B-B4B9-C3A5D51F12A1}">
      <dgm:prSet/>
      <dgm:spPr/>
      <dgm:t>
        <a:bodyPr/>
        <a:lstStyle/>
        <a:p>
          <a:endParaRPr lang="ru-RU"/>
        </a:p>
      </dgm:t>
    </dgm:pt>
    <dgm:pt modelId="{0C14B546-FBE6-4B12-A5EA-3DC45754C4FB}" type="sibTrans" cxnId="{6FC67455-B56C-433B-B4B9-C3A5D51F12A1}">
      <dgm:prSet/>
      <dgm:spPr/>
      <dgm:t>
        <a:bodyPr/>
        <a:lstStyle/>
        <a:p>
          <a:endParaRPr lang="ru-RU"/>
        </a:p>
      </dgm:t>
    </dgm:pt>
    <dgm:pt modelId="{C828344E-AA03-4975-B28A-12E39AA2842F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Финляндия 15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0963AAC5-CDC2-469E-B9B9-E9ED741F4CE1}" type="parTrans" cxnId="{E49C810C-9902-4252-A9E9-6A93F342A683}">
      <dgm:prSet/>
      <dgm:spPr/>
      <dgm:t>
        <a:bodyPr/>
        <a:lstStyle/>
        <a:p>
          <a:endParaRPr lang="ru-RU"/>
        </a:p>
      </dgm:t>
    </dgm:pt>
    <dgm:pt modelId="{542F3FB9-8418-459E-8A7B-2FE39216B0D1}" type="sibTrans" cxnId="{E49C810C-9902-4252-A9E9-6A93F342A683}">
      <dgm:prSet/>
      <dgm:spPr/>
      <dgm:t>
        <a:bodyPr/>
        <a:lstStyle/>
        <a:p>
          <a:endParaRPr lang="ru-RU"/>
        </a:p>
      </dgm:t>
    </dgm:pt>
    <dgm:pt modelId="{DE810AF1-4FC0-4086-BE96-BFBC88AD7507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Норвегия 13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3E37CE79-7EDD-4E72-984D-818095B5E956}" type="parTrans" cxnId="{FD8946DF-C59C-4CB3-9CD1-F8CC30B6B12D}">
      <dgm:prSet/>
      <dgm:spPr/>
      <dgm:t>
        <a:bodyPr/>
        <a:lstStyle/>
        <a:p>
          <a:endParaRPr lang="ru-RU"/>
        </a:p>
      </dgm:t>
    </dgm:pt>
    <dgm:pt modelId="{9C905B19-46E9-4BD9-9805-1470FBEA4F19}" type="sibTrans" cxnId="{FD8946DF-C59C-4CB3-9CD1-F8CC30B6B12D}">
      <dgm:prSet/>
      <dgm:spPr/>
      <dgm:t>
        <a:bodyPr/>
        <a:lstStyle/>
        <a:p>
          <a:endParaRPr lang="ru-RU"/>
        </a:p>
      </dgm:t>
    </dgm:pt>
    <dgm:pt modelId="{423BAF1B-ED40-45A3-9E50-BA56CF8098D1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Исландия 2-3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93C1996A-5B4D-45C1-9276-62C455BB893B}" type="parTrans" cxnId="{45A526D9-0215-41A6-8A63-91C095DF0102}">
      <dgm:prSet/>
      <dgm:spPr/>
      <dgm:t>
        <a:bodyPr/>
        <a:lstStyle/>
        <a:p>
          <a:endParaRPr lang="ru-RU"/>
        </a:p>
      </dgm:t>
    </dgm:pt>
    <dgm:pt modelId="{E5753770-D147-4BE5-8FEF-2DDB75D11309}" type="sibTrans" cxnId="{45A526D9-0215-41A6-8A63-91C095DF0102}">
      <dgm:prSet/>
      <dgm:spPr/>
      <dgm:t>
        <a:bodyPr/>
        <a:lstStyle/>
        <a:p>
          <a:endParaRPr lang="ru-RU"/>
        </a:p>
      </dgm:t>
    </dgm:pt>
    <dgm:pt modelId="{B04175CD-200B-4110-A7B1-6C05539D1531}" type="pres">
      <dgm:prSet presAssocID="{04AD6BCF-027C-4DF3-95D2-56FD7C354C9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F22CBF-D5CE-4EA2-B4E6-42AE1E6F36B8}" type="pres">
      <dgm:prSet presAssocID="{A38FF023-BACA-4EFE-A0C8-15D3FA8C90F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1768A5-4667-49E0-9495-99F767949E3D}" type="pres">
      <dgm:prSet presAssocID="{D20334E3-E3AF-4F8F-98C1-800A9500D2AF}" presName="sibTrans" presStyleCnt="0"/>
      <dgm:spPr/>
    </dgm:pt>
    <dgm:pt modelId="{3FA3B129-AB8B-4F3B-950F-DB261FC3E294}" type="pres">
      <dgm:prSet presAssocID="{609266E7-39CA-43ED-9288-7000D593A49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2E3BB-2347-4CFC-9292-B57A9094B51B}" type="pres">
      <dgm:prSet presAssocID="{0C14B546-FBE6-4B12-A5EA-3DC45754C4FB}" presName="sibTrans" presStyleCnt="0"/>
      <dgm:spPr/>
    </dgm:pt>
    <dgm:pt modelId="{F46EE5FC-B0A0-42FF-8F15-90663CE3A03C}" type="pres">
      <dgm:prSet presAssocID="{C828344E-AA03-4975-B28A-12E39AA2842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11B4B0-33A8-42D2-9CF2-9A2657651A8C}" type="pres">
      <dgm:prSet presAssocID="{542F3FB9-8418-459E-8A7B-2FE39216B0D1}" presName="sibTrans" presStyleCnt="0"/>
      <dgm:spPr/>
    </dgm:pt>
    <dgm:pt modelId="{55C65ECE-BA85-4F9E-BA80-85EE01E4B9A6}" type="pres">
      <dgm:prSet presAssocID="{DE810AF1-4FC0-4086-BE96-BFBC88AD750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328A3-4BDE-4672-81DA-305DA6309800}" type="pres">
      <dgm:prSet presAssocID="{9C905B19-46E9-4BD9-9805-1470FBEA4F19}" presName="sibTrans" presStyleCnt="0"/>
      <dgm:spPr/>
    </dgm:pt>
    <dgm:pt modelId="{E593E6DB-D975-4B98-A58C-92EDB1134AEC}" type="pres">
      <dgm:prSet presAssocID="{423BAF1B-ED40-45A3-9E50-BA56CF8098D1}" presName="node" presStyleLbl="node1" presStyleIdx="4" presStyleCnt="5" custLinFactNeighborX="-1194" custLinFactNeighborY="-30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9C810C-9902-4252-A9E9-6A93F342A683}" srcId="{04AD6BCF-027C-4DF3-95D2-56FD7C354C93}" destId="{C828344E-AA03-4975-B28A-12E39AA2842F}" srcOrd="2" destOrd="0" parTransId="{0963AAC5-CDC2-469E-B9B9-E9ED741F4CE1}" sibTransId="{542F3FB9-8418-459E-8A7B-2FE39216B0D1}"/>
    <dgm:cxn modelId="{2738E53C-7454-4080-A643-BE6034BC84A8}" type="presOf" srcId="{A38FF023-BACA-4EFE-A0C8-15D3FA8C90F1}" destId="{6BF22CBF-D5CE-4EA2-B4E6-42AE1E6F36B8}" srcOrd="0" destOrd="0" presId="urn:microsoft.com/office/officeart/2005/8/layout/default"/>
    <dgm:cxn modelId="{B48A58DD-9F2E-47B9-A858-2FCE46809185}" type="presOf" srcId="{C828344E-AA03-4975-B28A-12E39AA2842F}" destId="{F46EE5FC-B0A0-42FF-8F15-90663CE3A03C}" srcOrd="0" destOrd="0" presId="urn:microsoft.com/office/officeart/2005/8/layout/default"/>
    <dgm:cxn modelId="{23FC3A03-5386-435C-8C80-872C28A59A46}" srcId="{04AD6BCF-027C-4DF3-95D2-56FD7C354C93}" destId="{A38FF023-BACA-4EFE-A0C8-15D3FA8C90F1}" srcOrd="0" destOrd="0" parTransId="{DD54A65E-D827-4840-8DD1-19901BD9452B}" sibTransId="{D20334E3-E3AF-4F8F-98C1-800A9500D2AF}"/>
    <dgm:cxn modelId="{4BCEE42E-5FA6-4F6A-A1A2-A3416A200EEF}" type="presOf" srcId="{DE810AF1-4FC0-4086-BE96-BFBC88AD7507}" destId="{55C65ECE-BA85-4F9E-BA80-85EE01E4B9A6}" srcOrd="0" destOrd="0" presId="urn:microsoft.com/office/officeart/2005/8/layout/default"/>
    <dgm:cxn modelId="{FD8946DF-C59C-4CB3-9CD1-F8CC30B6B12D}" srcId="{04AD6BCF-027C-4DF3-95D2-56FD7C354C93}" destId="{DE810AF1-4FC0-4086-BE96-BFBC88AD7507}" srcOrd="3" destOrd="0" parTransId="{3E37CE79-7EDD-4E72-984D-818095B5E956}" sibTransId="{9C905B19-46E9-4BD9-9805-1470FBEA4F19}"/>
    <dgm:cxn modelId="{6FC67455-B56C-433B-B4B9-C3A5D51F12A1}" srcId="{04AD6BCF-027C-4DF3-95D2-56FD7C354C93}" destId="{609266E7-39CA-43ED-9288-7000D593A49C}" srcOrd="1" destOrd="0" parTransId="{9B7A045E-6C8F-4477-9764-FC52EDE5F75D}" sibTransId="{0C14B546-FBE6-4B12-A5EA-3DC45754C4FB}"/>
    <dgm:cxn modelId="{D468C520-D23E-4207-B004-24656B221C1E}" type="presOf" srcId="{423BAF1B-ED40-45A3-9E50-BA56CF8098D1}" destId="{E593E6DB-D975-4B98-A58C-92EDB1134AEC}" srcOrd="0" destOrd="0" presId="urn:microsoft.com/office/officeart/2005/8/layout/default"/>
    <dgm:cxn modelId="{C653B0CE-3F9F-429D-BB56-AE231667F793}" type="presOf" srcId="{609266E7-39CA-43ED-9288-7000D593A49C}" destId="{3FA3B129-AB8B-4F3B-950F-DB261FC3E294}" srcOrd="0" destOrd="0" presId="urn:microsoft.com/office/officeart/2005/8/layout/default"/>
    <dgm:cxn modelId="{45A526D9-0215-41A6-8A63-91C095DF0102}" srcId="{04AD6BCF-027C-4DF3-95D2-56FD7C354C93}" destId="{423BAF1B-ED40-45A3-9E50-BA56CF8098D1}" srcOrd="4" destOrd="0" parTransId="{93C1996A-5B4D-45C1-9276-62C455BB893B}" sibTransId="{E5753770-D147-4BE5-8FEF-2DDB75D11309}"/>
    <dgm:cxn modelId="{0D2FDEEE-30C6-486F-B273-B7435598DEF6}" type="presOf" srcId="{04AD6BCF-027C-4DF3-95D2-56FD7C354C93}" destId="{B04175CD-200B-4110-A7B1-6C05539D1531}" srcOrd="0" destOrd="0" presId="urn:microsoft.com/office/officeart/2005/8/layout/default"/>
    <dgm:cxn modelId="{A9759316-D507-45B1-BD23-3BAE113079FB}" type="presParOf" srcId="{B04175CD-200B-4110-A7B1-6C05539D1531}" destId="{6BF22CBF-D5CE-4EA2-B4E6-42AE1E6F36B8}" srcOrd="0" destOrd="0" presId="urn:microsoft.com/office/officeart/2005/8/layout/default"/>
    <dgm:cxn modelId="{78F63394-F85D-4E89-943C-76EA4FE90778}" type="presParOf" srcId="{B04175CD-200B-4110-A7B1-6C05539D1531}" destId="{9E1768A5-4667-49E0-9495-99F767949E3D}" srcOrd="1" destOrd="0" presId="urn:microsoft.com/office/officeart/2005/8/layout/default"/>
    <dgm:cxn modelId="{F9A09E7A-6A16-44E1-854C-ACF3CEBC1395}" type="presParOf" srcId="{B04175CD-200B-4110-A7B1-6C05539D1531}" destId="{3FA3B129-AB8B-4F3B-950F-DB261FC3E294}" srcOrd="2" destOrd="0" presId="urn:microsoft.com/office/officeart/2005/8/layout/default"/>
    <dgm:cxn modelId="{FC1C15BC-45A2-4C76-AFB0-09CB70BE3777}" type="presParOf" srcId="{B04175CD-200B-4110-A7B1-6C05539D1531}" destId="{42A2E3BB-2347-4CFC-9292-B57A9094B51B}" srcOrd="3" destOrd="0" presId="urn:microsoft.com/office/officeart/2005/8/layout/default"/>
    <dgm:cxn modelId="{BA2AC208-0133-41FD-8CC0-F63AD732C447}" type="presParOf" srcId="{B04175CD-200B-4110-A7B1-6C05539D1531}" destId="{F46EE5FC-B0A0-42FF-8F15-90663CE3A03C}" srcOrd="4" destOrd="0" presId="urn:microsoft.com/office/officeart/2005/8/layout/default"/>
    <dgm:cxn modelId="{ACED57C8-15E2-4989-B572-3DC1D1C8BF9E}" type="presParOf" srcId="{B04175CD-200B-4110-A7B1-6C05539D1531}" destId="{EA11B4B0-33A8-42D2-9CF2-9A2657651A8C}" srcOrd="5" destOrd="0" presId="urn:microsoft.com/office/officeart/2005/8/layout/default"/>
    <dgm:cxn modelId="{BBE1CAED-4EB7-4773-8E88-B654753E402A}" type="presParOf" srcId="{B04175CD-200B-4110-A7B1-6C05539D1531}" destId="{55C65ECE-BA85-4F9E-BA80-85EE01E4B9A6}" srcOrd="6" destOrd="0" presId="urn:microsoft.com/office/officeart/2005/8/layout/default"/>
    <dgm:cxn modelId="{EF9EF0D1-B3AF-4ED5-A31E-AE57FEA7667F}" type="presParOf" srcId="{B04175CD-200B-4110-A7B1-6C05539D1531}" destId="{CAA328A3-4BDE-4672-81DA-305DA6309800}" srcOrd="7" destOrd="0" presId="urn:microsoft.com/office/officeart/2005/8/layout/default"/>
    <dgm:cxn modelId="{1F580E29-4BDC-431F-B329-9DBF1EF11546}" type="presParOf" srcId="{B04175CD-200B-4110-A7B1-6C05539D1531}" destId="{E593E6DB-D975-4B98-A58C-92EDB1134AEC}" srcOrd="8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014CFC-38D7-4EC4-BD64-34807378895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D73DB1-89CC-4125-98C6-EE3F56879C7E}">
      <dgm:prSet phldrT="[Текст]" custT="1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ru-RU" sz="2000" dirty="0" err="1" smtClean="0"/>
            <a:t>Пило-материалы</a:t>
          </a:r>
          <a:endParaRPr lang="ru-RU" sz="2000" dirty="0"/>
        </a:p>
      </dgm:t>
    </dgm:pt>
    <dgm:pt modelId="{89CDDA14-CF99-4786-BC53-56FD64E313F1}" type="parTrans" cxnId="{B56CE148-8F14-4098-8F2F-5DD9DF48A785}">
      <dgm:prSet/>
      <dgm:spPr/>
      <dgm:t>
        <a:bodyPr/>
        <a:lstStyle/>
        <a:p>
          <a:endParaRPr lang="ru-RU"/>
        </a:p>
      </dgm:t>
    </dgm:pt>
    <dgm:pt modelId="{8B32D7BD-55D4-4069-923B-BB3EAADAC26A}" type="sibTrans" cxnId="{B56CE148-8F14-4098-8F2F-5DD9DF48A785}">
      <dgm:prSet/>
      <dgm:spPr/>
      <dgm:t>
        <a:bodyPr/>
        <a:lstStyle/>
        <a:p>
          <a:endParaRPr lang="ru-RU"/>
        </a:p>
      </dgm:t>
    </dgm:pt>
    <dgm:pt modelId="{6AB66CA5-7794-406C-B4A0-B3D3FA9BA221}">
      <dgm:prSet phldrT="[Текст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ru-RU" dirty="0" smtClean="0"/>
            <a:t>Мебель</a:t>
          </a:r>
          <a:endParaRPr lang="ru-RU" dirty="0"/>
        </a:p>
      </dgm:t>
    </dgm:pt>
    <dgm:pt modelId="{F026B4BF-031E-4E92-83FC-3CD7118AFF1B}" type="parTrans" cxnId="{8EED31BE-B394-48F1-867D-953689638875}">
      <dgm:prSet/>
      <dgm:spPr/>
      <dgm:t>
        <a:bodyPr/>
        <a:lstStyle/>
        <a:p>
          <a:endParaRPr lang="ru-RU"/>
        </a:p>
      </dgm:t>
    </dgm:pt>
    <dgm:pt modelId="{8C25C4AD-CEED-42D8-A274-2568E8D3A06A}" type="sibTrans" cxnId="{8EED31BE-B394-48F1-867D-953689638875}">
      <dgm:prSet/>
      <dgm:spPr/>
      <dgm:t>
        <a:bodyPr/>
        <a:lstStyle/>
        <a:p>
          <a:endParaRPr lang="ru-RU"/>
        </a:p>
      </dgm:t>
    </dgm:pt>
    <dgm:pt modelId="{DA1E8535-6668-4145-9156-FD15F06F97EE}">
      <dgm:prSet phldrT="[Текст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ru-RU" dirty="0" smtClean="0"/>
            <a:t>Изделия из дерева</a:t>
          </a:r>
          <a:endParaRPr lang="ru-RU" dirty="0"/>
        </a:p>
      </dgm:t>
    </dgm:pt>
    <dgm:pt modelId="{D0D0E793-FB63-4761-868D-C7E404205A6A}" type="parTrans" cxnId="{FC90D6C9-589C-42C9-A34D-C12C56DC5707}">
      <dgm:prSet/>
      <dgm:spPr/>
      <dgm:t>
        <a:bodyPr/>
        <a:lstStyle/>
        <a:p>
          <a:endParaRPr lang="ru-RU"/>
        </a:p>
      </dgm:t>
    </dgm:pt>
    <dgm:pt modelId="{F5234A41-ABEA-4ECB-ABE6-1DA2079E6B8A}" type="sibTrans" cxnId="{FC90D6C9-589C-42C9-A34D-C12C56DC5707}">
      <dgm:prSet/>
      <dgm:spPr/>
      <dgm:t>
        <a:bodyPr/>
        <a:lstStyle/>
        <a:p>
          <a:endParaRPr lang="ru-RU"/>
        </a:p>
      </dgm:t>
    </dgm:pt>
    <dgm:pt modelId="{F2BA9863-1E41-4483-AD8D-F18227BE49AF}">
      <dgm:prSet phldrT="[Текст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ru-RU" dirty="0" smtClean="0"/>
            <a:t>Готовые </a:t>
          </a:r>
        </a:p>
        <a:p>
          <a:r>
            <a:rPr lang="ru-RU" dirty="0" smtClean="0"/>
            <a:t>дома</a:t>
          </a:r>
          <a:endParaRPr lang="ru-RU" dirty="0"/>
        </a:p>
      </dgm:t>
    </dgm:pt>
    <dgm:pt modelId="{25FA7E60-8B9E-4064-A2E7-3315F85B45D9}" type="parTrans" cxnId="{CC854BC7-6841-45A0-8F0F-5AA3DA60F6D8}">
      <dgm:prSet/>
      <dgm:spPr/>
      <dgm:t>
        <a:bodyPr/>
        <a:lstStyle/>
        <a:p>
          <a:endParaRPr lang="ru-RU"/>
        </a:p>
      </dgm:t>
    </dgm:pt>
    <dgm:pt modelId="{3C33D51B-3388-4879-A774-BCEF92B2056A}" type="sibTrans" cxnId="{CC854BC7-6841-45A0-8F0F-5AA3DA60F6D8}">
      <dgm:prSet/>
      <dgm:spPr/>
      <dgm:t>
        <a:bodyPr/>
        <a:lstStyle/>
        <a:p>
          <a:endParaRPr lang="ru-RU"/>
        </a:p>
      </dgm:t>
    </dgm:pt>
    <dgm:pt modelId="{DBCAE01C-4ABB-4CDE-A1FF-B0E7E7DC9320}">
      <dgm:prSet phldrT="[Текст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ru-RU" dirty="0" smtClean="0"/>
            <a:t>Бумага и картон</a:t>
          </a:r>
          <a:endParaRPr lang="ru-RU" dirty="0"/>
        </a:p>
      </dgm:t>
    </dgm:pt>
    <dgm:pt modelId="{D95572BF-6CD5-4FCF-B7F8-6802913BBAE2}" type="parTrans" cxnId="{888EC586-4AE0-48F7-8CB0-652DD7F6E4A9}">
      <dgm:prSet/>
      <dgm:spPr/>
      <dgm:t>
        <a:bodyPr/>
        <a:lstStyle/>
        <a:p>
          <a:endParaRPr lang="ru-RU"/>
        </a:p>
      </dgm:t>
    </dgm:pt>
    <dgm:pt modelId="{00035398-CFA4-4F82-A636-0EE1414BA0D7}" type="sibTrans" cxnId="{888EC586-4AE0-48F7-8CB0-652DD7F6E4A9}">
      <dgm:prSet/>
      <dgm:spPr/>
      <dgm:t>
        <a:bodyPr/>
        <a:lstStyle/>
        <a:p>
          <a:endParaRPr lang="ru-RU"/>
        </a:p>
      </dgm:t>
    </dgm:pt>
    <dgm:pt modelId="{9E32CD8A-5135-4DA1-9819-CF3D9399AE32}" type="pres">
      <dgm:prSet presAssocID="{89014CFC-38D7-4EC4-BD64-34807378895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B218D0-99C3-41DB-9E17-FEE7B775A59F}" type="pres">
      <dgm:prSet presAssocID="{11D73DB1-89CC-4125-98C6-EE3F56879C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46912-A2D5-4F85-9E73-FD00C4C4BF1C}" type="pres">
      <dgm:prSet presAssocID="{8B32D7BD-55D4-4069-923B-BB3EAADAC26A}" presName="sibTrans" presStyleLbl="sibTrans2D1" presStyleIdx="0" presStyleCnt="5"/>
      <dgm:spPr>
        <a:prstGeom prst="quadArrowCallout">
          <a:avLst/>
        </a:prstGeom>
      </dgm:spPr>
      <dgm:t>
        <a:bodyPr/>
        <a:lstStyle/>
        <a:p>
          <a:endParaRPr lang="ru-RU"/>
        </a:p>
      </dgm:t>
    </dgm:pt>
    <dgm:pt modelId="{B8812E13-1029-4021-A3D4-A1A89A08B98E}" type="pres">
      <dgm:prSet presAssocID="{8B32D7BD-55D4-4069-923B-BB3EAADAC26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E98D123A-4B29-4D14-A501-7DC31A83C14D}" type="pres">
      <dgm:prSet presAssocID="{6AB66CA5-7794-406C-B4A0-B3D3FA9BA221}" presName="node" presStyleLbl="node1" presStyleIdx="1" presStyleCnt="5" custRadScaleRad="99825" custRadScaleInc="-3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9F31F-38D8-4B96-982B-6F7C4BB41807}" type="pres">
      <dgm:prSet presAssocID="{8C25C4AD-CEED-42D8-A274-2568E8D3A06A}" presName="sibTrans" presStyleLbl="sibTrans2D1" presStyleIdx="1" presStyleCnt="5"/>
      <dgm:spPr>
        <a:prstGeom prst="quadArrowCallout">
          <a:avLst/>
        </a:prstGeom>
      </dgm:spPr>
      <dgm:t>
        <a:bodyPr/>
        <a:lstStyle/>
        <a:p>
          <a:endParaRPr lang="ru-RU"/>
        </a:p>
      </dgm:t>
    </dgm:pt>
    <dgm:pt modelId="{DFE2EEE4-9921-4CCF-9C48-963C030FB106}" type="pres">
      <dgm:prSet presAssocID="{8C25C4AD-CEED-42D8-A274-2568E8D3A06A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5F5A4295-126B-482B-B12B-CEF134B8E31E}" type="pres">
      <dgm:prSet presAssocID="{DA1E8535-6668-4145-9156-FD15F06F97E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67FE3-F955-4A73-9CAD-9C467CE57E0A}" type="pres">
      <dgm:prSet presAssocID="{F5234A41-ABEA-4ECB-ABE6-1DA2079E6B8A}" presName="sibTrans" presStyleLbl="sibTrans2D1" presStyleIdx="2" presStyleCnt="5"/>
      <dgm:spPr>
        <a:prstGeom prst="quadArrowCallout">
          <a:avLst/>
        </a:prstGeom>
      </dgm:spPr>
      <dgm:t>
        <a:bodyPr/>
        <a:lstStyle/>
        <a:p>
          <a:endParaRPr lang="ru-RU"/>
        </a:p>
      </dgm:t>
    </dgm:pt>
    <dgm:pt modelId="{EDFF1BFB-40B5-4841-BB0E-2FB7E37F9C53}" type="pres">
      <dgm:prSet presAssocID="{F5234A41-ABEA-4ECB-ABE6-1DA2079E6B8A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40CF66BF-4067-4D4D-9AAB-7D77E9756B53}" type="pres">
      <dgm:prSet presAssocID="{F2BA9863-1E41-4483-AD8D-F18227BE49A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252A25-EA56-4E88-80BF-956CBF42B011}" type="pres">
      <dgm:prSet presAssocID="{3C33D51B-3388-4879-A774-BCEF92B2056A}" presName="sibTrans" presStyleLbl="sibTrans2D1" presStyleIdx="3" presStyleCnt="5"/>
      <dgm:spPr>
        <a:prstGeom prst="quadArrowCallout">
          <a:avLst/>
        </a:prstGeom>
      </dgm:spPr>
      <dgm:t>
        <a:bodyPr/>
        <a:lstStyle/>
        <a:p>
          <a:endParaRPr lang="ru-RU"/>
        </a:p>
      </dgm:t>
    </dgm:pt>
    <dgm:pt modelId="{6B4E928C-9A84-4063-845C-C73946C825A7}" type="pres">
      <dgm:prSet presAssocID="{3C33D51B-3388-4879-A774-BCEF92B2056A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A1B7F73-696C-42B2-9ECD-EBC91E122B19}" type="pres">
      <dgm:prSet presAssocID="{DBCAE01C-4ABB-4CDE-A1FF-B0E7E7DC932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0CA92-059B-4AEC-8A3A-7326D19145E9}" type="pres">
      <dgm:prSet presAssocID="{00035398-CFA4-4F82-A636-0EE1414BA0D7}" presName="sibTrans" presStyleLbl="sibTrans2D1" presStyleIdx="4" presStyleCnt="5"/>
      <dgm:spPr>
        <a:prstGeom prst="quadArrowCallout">
          <a:avLst/>
        </a:prstGeom>
      </dgm:spPr>
      <dgm:t>
        <a:bodyPr/>
        <a:lstStyle/>
        <a:p>
          <a:endParaRPr lang="ru-RU"/>
        </a:p>
      </dgm:t>
    </dgm:pt>
    <dgm:pt modelId="{D3147E9C-E8C5-4EB8-889A-40EE65D41FA1}" type="pres">
      <dgm:prSet presAssocID="{00035398-CFA4-4F82-A636-0EE1414BA0D7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97E7D6B8-428C-4A36-9036-3FE12A34221B}" type="presOf" srcId="{00035398-CFA4-4F82-A636-0EE1414BA0D7}" destId="{D3147E9C-E8C5-4EB8-889A-40EE65D41FA1}" srcOrd="1" destOrd="0" presId="urn:microsoft.com/office/officeart/2005/8/layout/cycle2"/>
    <dgm:cxn modelId="{8EED31BE-B394-48F1-867D-953689638875}" srcId="{89014CFC-38D7-4EC4-BD64-34807378895A}" destId="{6AB66CA5-7794-406C-B4A0-B3D3FA9BA221}" srcOrd="1" destOrd="0" parTransId="{F026B4BF-031E-4E92-83FC-3CD7118AFF1B}" sibTransId="{8C25C4AD-CEED-42D8-A274-2568E8D3A06A}"/>
    <dgm:cxn modelId="{BA798D79-5A0B-482F-8FE1-EBCD419C31C1}" type="presOf" srcId="{DBCAE01C-4ABB-4CDE-A1FF-B0E7E7DC9320}" destId="{9A1B7F73-696C-42B2-9ECD-EBC91E122B19}" srcOrd="0" destOrd="0" presId="urn:microsoft.com/office/officeart/2005/8/layout/cycle2"/>
    <dgm:cxn modelId="{08BA80A8-1400-407D-AC20-E65CFD13B011}" type="presOf" srcId="{F5234A41-ABEA-4ECB-ABE6-1DA2079E6B8A}" destId="{A7467FE3-F955-4A73-9CAD-9C467CE57E0A}" srcOrd="0" destOrd="0" presId="urn:microsoft.com/office/officeart/2005/8/layout/cycle2"/>
    <dgm:cxn modelId="{79CBDA42-8466-4E97-9544-534B94A11970}" type="presOf" srcId="{F2BA9863-1E41-4483-AD8D-F18227BE49AF}" destId="{40CF66BF-4067-4D4D-9AAB-7D77E9756B53}" srcOrd="0" destOrd="0" presId="urn:microsoft.com/office/officeart/2005/8/layout/cycle2"/>
    <dgm:cxn modelId="{CC854BC7-6841-45A0-8F0F-5AA3DA60F6D8}" srcId="{89014CFC-38D7-4EC4-BD64-34807378895A}" destId="{F2BA9863-1E41-4483-AD8D-F18227BE49AF}" srcOrd="3" destOrd="0" parTransId="{25FA7E60-8B9E-4064-A2E7-3315F85B45D9}" sibTransId="{3C33D51B-3388-4879-A774-BCEF92B2056A}"/>
    <dgm:cxn modelId="{2AAD39D0-DF3D-4E76-BD4A-B4F9A67BADD6}" type="presOf" srcId="{6AB66CA5-7794-406C-B4A0-B3D3FA9BA221}" destId="{E98D123A-4B29-4D14-A501-7DC31A83C14D}" srcOrd="0" destOrd="0" presId="urn:microsoft.com/office/officeart/2005/8/layout/cycle2"/>
    <dgm:cxn modelId="{76E306FF-913E-4569-B2AB-D6A32B64D9F4}" type="presOf" srcId="{3C33D51B-3388-4879-A774-BCEF92B2056A}" destId="{20252A25-EA56-4E88-80BF-956CBF42B011}" srcOrd="0" destOrd="0" presId="urn:microsoft.com/office/officeart/2005/8/layout/cycle2"/>
    <dgm:cxn modelId="{F2DD187F-D332-4F9D-8230-2366006EC6A2}" type="presOf" srcId="{11D73DB1-89CC-4125-98C6-EE3F56879C7E}" destId="{4CB218D0-99C3-41DB-9E17-FEE7B775A59F}" srcOrd="0" destOrd="0" presId="urn:microsoft.com/office/officeart/2005/8/layout/cycle2"/>
    <dgm:cxn modelId="{3984B837-2B56-465D-880C-9AE3243BA751}" type="presOf" srcId="{DA1E8535-6668-4145-9156-FD15F06F97EE}" destId="{5F5A4295-126B-482B-B12B-CEF134B8E31E}" srcOrd="0" destOrd="0" presId="urn:microsoft.com/office/officeart/2005/8/layout/cycle2"/>
    <dgm:cxn modelId="{97AADE6F-2D6A-4032-985E-448210CC68CA}" type="presOf" srcId="{8B32D7BD-55D4-4069-923B-BB3EAADAC26A}" destId="{B8812E13-1029-4021-A3D4-A1A89A08B98E}" srcOrd="1" destOrd="0" presId="urn:microsoft.com/office/officeart/2005/8/layout/cycle2"/>
    <dgm:cxn modelId="{DBB1F89C-BEBF-4DF2-9FD7-7DD61B692DB4}" type="presOf" srcId="{3C33D51B-3388-4879-A774-BCEF92B2056A}" destId="{6B4E928C-9A84-4063-845C-C73946C825A7}" srcOrd="1" destOrd="0" presId="urn:microsoft.com/office/officeart/2005/8/layout/cycle2"/>
    <dgm:cxn modelId="{50639C75-2729-472A-9838-39364C7418B7}" type="presOf" srcId="{F5234A41-ABEA-4ECB-ABE6-1DA2079E6B8A}" destId="{EDFF1BFB-40B5-4841-BB0E-2FB7E37F9C53}" srcOrd="1" destOrd="0" presId="urn:microsoft.com/office/officeart/2005/8/layout/cycle2"/>
    <dgm:cxn modelId="{FC90D6C9-589C-42C9-A34D-C12C56DC5707}" srcId="{89014CFC-38D7-4EC4-BD64-34807378895A}" destId="{DA1E8535-6668-4145-9156-FD15F06F97EE}" srcOrd="2" destOrd="0" parTransId="{D0D0E793-FB63-4761-868D-C7E404205A6A}" sibTransId="{F5234A41-ABEA-4ECB-ABE6-1DA2079E6B8A}"/>
    <dgm:cxn modelId="{E3DB40DB-A562-4A51-9035-A26A06E4D6CA}" type="presOf" srcId="{8B32D7BD-55D4-4069-923B-BB3EAADAC26A}" destId="{DB946912-A2D5-4F85-9E73-FD00C4C4BF1C}" srcOrd="0" destOrd="0" presId="urn:microsoft.com/office/officeart/2005/8/layout/cycle2"/>
    <dgm:cxn modelId="{B56CE148-8F14-4098-8F2F-5DD9DF48A785}" srcId="{89014CFC-38D7-4EC4-BD64-34807378895A}" destId="{11D73DB1-89CC-4125-98C6-EE3F56879C7E}" srcOrd="0" destOrd="0" parTransId="{89CDDA14-CF99-4786-BC53-56FD64E313F1}" sibTransId="{8B32D7BD-55D4-4069-923B-BB3EAADAC26A}"/>
    <dgm:cxn modelId="{4A31E3F4-B496-478B-9858-C154AB7292C3}" type="presOf" srcId="{00035398-CFA4-4F82-A636-0EE1414BA0D7}" destId="{01E0CA92-059B-4AEC-8A3A-7326D19145E9}" srcOrd="0" destOrd="0" presId="urn:microsoft.com/office/officeart/2005/8/layout/cycle2"/>
    <dgm:cxn modelId="{888EC586-4AE0-48F7-8CB0-652DD7F6E4A9}" srcId="{89014CFC-38D7-4EC4-BD64-34807378895A}" destId="{DBCAE01C-4ABB-4CDE-A1FF-B0E7E7DC9320}" srcOrd="4" destOrd="0" parTransId="{D95572BF-6CD5-4FCF-B7F8-6802913BBAE2}" sibTransId="{00035398-CFA4-4F82-A636-0EE1414BA0D7}"/>
    <dgm:cxn modelId="{71E25147-5862-487A-8DF5-BA8AF6FD868E}" type="presOf" srcId="{8C25C4AD-CEED-42D8-A274-2568E8D3A06A}" destId="{DFE2EEE4-9921-4CCF-9C48-963C030FB106}" srcOrd="1" destOrd="0" presId="urn:microsoft.com/office/officeart/2005/8/layout/cycle2"/>
    <dgm:cxn modelId="{3BDE861D-A39B-4390-9F0D-C8926446E9DF}" type="presOf" srcId="{89014CFC-38D7-4EC4-BD64-34807378895A}" destId="{9E32CD8A-5135-4DA1-9819-CF3D9399AE32}" srcOrd="0" destOrd="0" presId="urn:microsoft.com/office/officeart/2005/8/layout/cycle2"/>
    <dgm:cxn modelId="{A6295163-E70B-4C96-AA28-D3AC24030327}" type="presOf" srcId="{8C25C4AD-CEED-42D8-A274-2568E8D3A06A}" destId="{A869F31F-38D8-4B96-982B-6F7C4BB41807}" srcOrd="0" destOrd="0" presId="urn:microsoft.com/office/officeart/2005/8/layout/cycle2"/>
    <dgm:cxn modelId="{95B0DB20-E0E4-4B73-8B0D-1C805D81928B}" type="presParOf" srcId="{9E32CD8A-5135-4DA1-9819-CF3D9399AE32}" destId="{4CB218D0-99C3-41DB-9E17-FEE7B775A59F}" srcOrd="0" destOrd="0" presId="urn:microsoft.com/office/officeart/2005/8/layout/cycle2"/>
    <dgm:cxn modelId="{0BC93635-A828-4ED5-BC38-A55B97CF0560}" type="presParOf" srcId="{9E32CD8A-5135-4DA1-9819-CF3D9399AE32}" destId="{DB946912-A2D5-4F85-9E73-FD00C4C4BF1C}" srcOrd="1" destOrd="0" presId="urn:microsoft.com/office/officeart/2005/8/layout/cycle2"/>
    <dgm:cxn modelId="{AF09D378-2423-4544-AAB5-E504E5C9D379}" type="presParOf" srcId="{DB946912-A2D5-4F85-9E73-FD00C4C4BF1C}" destId="{B8812E13-1029-4021-A3D4-A1A89A08B98E}" srcOrd="0" destOrd="0" presId="urn:microsoft.com/office/officeart/2005/8/layout/cycle2"/>
    <dgm:cxn modelId="{42A3003C-E239-49A5-9D4A-EE9D9EC48BF9}" type="presParOf" srcId="{9E32CD8A-5135-4DA1-9819-CF3D9399AE32}" destId="{E98D123A-4B29-4D14-A501-7DC31A83C14D}" srcOrd="2" destOrd="0" presId="urn:microsoft.com/office/officeart/2005/8/layout/cycle2"/>
    <dgm:cxn modelId="{B9D6E638-45AE-43B8-805D-0787EA4BE27D}" type="presParOf" srcId="{9E32CD8A-5135-4DA1-9819-CF3D9399AE32}" destId="{A869F31F-38D8-4B96-982B-6F7C4BB41807}" srcOrd="3" destOrd="0" presId="urn:microsoft.com/office/officeart/2005/8/layout/cycle2"/>
    <dgm:cxn modelId="{053CA749-86E9-4B92-8C94-B76ABC4DBA78}" type="presParOf" srcId="{A869F31F-38D8-4B96-982B-6F7C4BB41807}" destId="{DFE2EEE4-9921-4CCF-9C48-963C030FB106}" srcOrd="0" destOrd="0" presId="urn:microsoft.com/office/officeart/2005/8/layout/cycle2"/>
    <dgm:cxn modelId="{5FF248FA-E6AD-428D-9A42-F9BD13AACCA8}" type="presParOf" srcId="{9E32CD8A-5135-4DA1-9819-CF3D9399AE32}" destId="{5F5A4295-126B-482B-B12B-CEF134B8E31E}" srcOrd="4" destOrd="0" presId="urn:microsoft.com/office/officeart/2005/8/layout/cycle2"/>
    <dgm:cxn modelId="{7FB95709-745E-454D-A2DF-9C1CDFA4842C}" type="presParOf" srcId="{9E32CD8A-5135-4DA1-9819-CF3D9399AE32}" destId="{A7467FE3-F955-4A73-9CAD-9C467CE57E0A}" srcOrd="5" destOrd="0" presId="urn:microsoft.com/office/officeart/2005/8/layout/cycle2"/>
    <dgm:cxn modelId="{AF771E80-16DD-49B9-BF38-A4AF13271C75}" type="presParOf" srcId="{A7467FE3-F955-4A73-9CAD-9C467CE57E0A}" destId="{EDFF1BFB-40B5-4841-BB0E-2FB7E37F9C53}" srcOrd="0" destOrd="0" presId="urn:microsoft.com/office/officeart/2005/8/layout/cycle2"/>
    <dgm:cxn modelId="{DB0184CD-795E-4E12-8D52-A0C99DC244BB}" type="presParOf" srcId="{9E32CD8A-5135-4DA1-9819-CF3D9399AE32}" destId="{40CF66BF-4067-4D4D-9AAB-7D77E9756B53}" srcOrd="6" destOrd="0" presId="urn:microsoft.com/office/officeart/2005/8/layout/cycle2"/>
    <dgm:cxn modelId="{97429123-121E-4926-847A-E619FCFDD2A5}" type="presParOf" srcId="{9E32CD8A-5135-4DA1-9819-CF3D9399AE32}" destId="{20252A25-EA56-4E88-80BF-956CBF42B011}" srcOrd="7" destOrd="0" presId="urn:microsoft.com/office/officeart/2005/8/layout/cycle2"/>
    <dgm:cxn modelId="{3CA6C655-B65B-41CD-BBCD-416E54325D73}" type="presParOf" srcId="{20252A25-EA56-4E88-80BF-956CBF42B011}" destId="{6B4E928C-9A84-4063-845C-C73946C825A7}" srcOrd="0" destOrd="0" presId="urn:microsoft.com/office/officeart/2005/8/layout/cycle2"/>
    <dgm:cxn modelId="{214B9F49-559E-4AF7-B85A-A6547DCF7488}" type="presParOf" srcId="{9E32CD8A-5135-4DA1-9819-CF3D9399AE32}" destId="{9A1B7F73-696C-42B2-9ECD-EBC91E122B19}" srcOrd="8" destOrd="0" presId="urn:microsoft.com/office/officeart/2005/8/layout/cycle2"/>
    <dgm:cxn modelId="{1B99F49D-9648-4340-9C2E-E5BE8746AD6E}" type="presParOf" srcId="{9E32CD8A-5135-4DA1-9819-CF3D9399AE32}" destId="{01E0CA92-059B-4AEC-8A3A-7326D19145E9}" srcOrd="9" destOrd="0" presId="urn:microsoft.com/office/officeart/2005/8/layout/cycle2"/>
    <dgm:cxn modelId="{4852980A-A55B-4FBE-AB40-4480B839BF4F}" type="presParOf" srcId="{01E0CA92-059B-4AEC-8A3A-7326D19145E9}" destId="{D3147E9C-E8C5-4EB8-889A-40EE65D41FA1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505200"/>
            <a:ext cx="6477000" cy="12954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724400"/>
            <a:ext cx="64770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A91E1AA-2329-4E8F-9BFB-1C9EB1AB765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" name="Picture 39" descr="original_metal_b"/>
          <p:cNvPicPr>
            <a:picLocks noChangeAspect="1" noChangeArrowheads="1" noCrop="1"/>
          </p:cNvPicPr>
          <p:nvPr userDrawn="1"/>
        </p:nvPicPr>
        <p:blipFill>
          <a:blip r:embed="rId3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048000"/>
            <a:ext cx="1447800" cy="131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17297-BA5D-4054-91ED-F6B7BD3E3C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4638"/>
            <a:ext cx="19431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38"/>
            <a:ext cx="56769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39D5E-9592-42BA-9202-F2448AE032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10DAB-20F7-4434-AD22-7DD8DFAACBC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3B1E8-F57D-4F93-AB6B-D2D6F57CB30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C3D7D-BBC5-4861-AC3C-1671385BA9D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16092-A23F-40EA-822A-918C74E6E7E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1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D2988-6F33-4824-A7AC-3D3AED000A4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7CAEB-38F0-4638-9892-AD22A783CB0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6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1AA91-9227-4F82-9E30-3911087087B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itmap_128.bmp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447800" y="1371600"/>
            <a:ext cx="6019800" cy="4495800"/>
          </a:xfrm>
          <a:prstGeom prst="rect">
            <a:avLst/>
          </a:prstGeom>
          <a:effectLst>
            <a:innerShdw blurRad="114300">
              <a:prstClr val="black"/>
            </a:innerShdw>
            <a:softEdge rad="3175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5715000" cy="10668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218112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824538"/>
            <a:ext cx="6705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7C6AA-A0D7-4A63-88EC-D318B2E4D45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524000"/>
            <a:ext cx="6705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79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4103F7A5-A277-4395-AE3B-5E8832CEFB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lazko.ru/block_images/block373_b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mosobr.ru/images/europe/islandiya/image003.jpg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7554" y="1928802"/>
            <a:ext cx="4572032" cy="3286148"/>
          </a:xfrm>
        </p:spPr>
        <p:txBody>
          <a:bodyPr/>
          <a:lstStyle/>
          <a:p>
            <a:r>
              <a:rPr lang="ru-RU" dirty="0" smtClean="0"/>
              <a:t>Страны Северной Европы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1736" y="5643578"/>
            <a:ext cx="6357982" cy="1000132"/>
          </a:xfrm>
        </p:spPr>
        <p:txBody>
          <a:bodyPr/>
          <a:lstStyle/>
          <a:p>
            <a:r>
              <a:rPr lang="ru-RU" dirty="0" smtClean="0"/>
              <a:t>Учитель географии </a:t>
            </a:r>
            <a:r>
              <a:rPr lang="ru-RU" dirty="0" err="1" smtClean="0"/>
              <a:t>Кожахметова</a:t>
            </a:r>
            <a:r>
              <a:rPr lang="ru-RU" dirty="0" smtClean="0"/>
              <a:t> </a:t>
            </a:r>
            <a:r>
              <a:rPr lang="ru-RU" dirty="0" err="1" smtClean="0"/>
              <a:t>Жанар</a:t>
            </a:r>
            <a:r>
              <a:rPr lang="ru-RU" dirty="0" smtClean="0"/>
              <a:t> </a:t>
            </a:r>
            <a:r>
              <a:rPr lang="ru-RU" dirty="0" err="1" smtClean="0"/>
              <a:t>Бисултановна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57166"/>
            <a:ext cx="2571768" cy="482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Государство в Северной Европе, на полуострове Ютландия и островах Датского архипелага. 43,1 тыс. км</a:t>
            </a:r>
            <a:r>
              <a:rPr lang="en-US" b="1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²</a:t>
            </a:r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.     Население 5,19 млн. человек. Официальный язык — датский. Столица — Копенгаген. В составе Дании Фарерские острова и остров Гренландия</a:t>
            </a:r>
            <a:r>
              <a:rPr lang="lt-LT" b="1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.</a:t>
            </a:r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 Дания — конституционная монархия. Глава государства — королева. </a:t>
            </a:r>
            <a:endParaRPr lang="ru-RU" b="1" dirty="0">
              <a:solidFill>
                <a:schemeClr val="accent1">
                  <a:lumMod val="10000"/>
                </a:schemeClr>
              </a:solidFill>
              <a:latin typeface="Times New Roman" pitchFamily="16" charset="0"/>
            </a:endParaRPr>
          </a:p>
        </p:txBody>
      </p:sp>
      <p:pic>
        <p:nvPicPr>
          <p:cNvPr id="5" name="Picture 6" descr="denmark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81362" y="214291"/>
            <a:ext cx="5219728" cy="6357982"/>
          </a:xfr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24000"/>
            <a:ext cx="7520014" cy="4602163"/>
          </a:xfrm>
        </p:spPr>
        <p:txBody>
          <a:bodyPr/>
          <a:lstStyle/>
          <a:p>
            <a:r>
              <a:rPr lang="ru-RU" dirty="0" smtClean="0"/>
              <a:t>Формирование на политической карте закончилось в начале 20 века</a:t>
            </a:r>
          </a:p>
          <a:p>
            <a:r>
              <a:rPr lang="ru-RU" dirty="0" smtClean="0">
                <a:solidFill>
                  <a:schemeClr val="accent1">
                    <a:lumMod val="10000"/>
                  </a:schemeClr>
                </a:solidFill>
              </a:rPr>
              <a:t>Особенностью населения стран Северной Европы являются их общие предки - германские племена - Викинги</a:t>
            </a:r>
            <a:endParaRPr lang="ru-RU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7877204" cy="6072229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10000"/>
                  </a:schemeClr>
                </a:solidFill>
              </a:rPr>
              <a:t>Во всех странах Северной Европы протяженные морские границы</a:t>
            </a:r>
          </a:p>
          <a:p>
            <a:r>
              <a:rPr lang="ru-RU" dirty="0" smtClean="0">
                <a:solidFill>
                  <a:schemeClr val="accent1">
                    <a:lumMod val="10000"/>
                  </a:schemeClr>
                </a:solidFill>
              </a:rPr>
              <a:t>Большая роль Балтийского и Северных морей</a:t>
            </a:r>
          </a:p>
          <a:p>
            <a:r>
              <a:rPr lang="ru-RU" dirty="0" smtClean="0">
                <a:solidFill>
                  <a:schemeClr val="accent1">
                    <a:lumMod val="10000"/>
                  </a:schemeClr>
                </a:solidFill>
                <a:cs typeface="Arial" charset="0"/>
              </a:rPr>
              <a:t> </a:t>
            </a:r>
            <a:r>
              <a:rPr lang="ru-RU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Характерной чертой стран Северной Европы является приморское положение. Береговая линия Скандинавского полуострова сильно изрезана фьордами. Фьорды – узкие, извилистые, морские заливы с крутыми, часто отвесными берегами.</a:t>
            </a:r>
            <a:endParaRPr lang="ru-RU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85728"/>
            <a:ext cx="7448576" cy="5840435"/>
          </a:xfrm>
        </p:spPr>
        <p:txBody>
          <a:bodyPr/>
          <a:lstStyle/>
          <a:p>
            <a:r>
              <a:rPr lang="ru-RU" dirty="0" smtClean="0"/>
              <a:t>Богата полезными ископаемыми </a:t>
            </a:r>
          </a:p>
          <a:p>
            <a:r>
              <a:rPr lang="ru-RU" dirty="0" smtClean="0"/>
              <a:t>Каменный уголь(Шпицберген)</a:t>
            </a:r>
          </a:p>
          <a:p>
            <a:r>
              <a:rPr lang="ru-RU" dirty="0" smtClean="0"/>
              <a:t>Железо (Северная Швеция)</a:t>
            </a:r>
          </a:p>
          <a:p>
            <a:r>
              <a:rPr lang="ru-RU" dirty="0" smtClean="0"/>
              <a:t>Руды полиметаллов (Швеция, Финляндия)</a:t>
            </a:r>
          </a:p>
          <a:p>
            <a:r>
              <a:rPr lang="ru-RU" dirty="0" smtClean="0"/>
              <a:t>Цветные металлы, слюда, гранит и мрамор(Норвегия)</a:t>
            </a:r>
          </a:p>
          <a:p>
            <a:r>
              <a:rPr lang="ru-RU" dirty="0" smtClean="0"/>
              <a:t>Месторождения нефти и газа на шельфе Северного моря (рис.21, 22)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357166"/>
            <a:ext cx="7448576" cy="5768997"/>
          </a:xfrm>
        </p:spPr>
        <p:txBody>
          <a:bodyPr/>
          <a:lstStyle/>
          <a:p>
            <a:r>
              <a:rPr lang="ru-RU" dirty="0" smtClean="0"/>
              <a:t>1/3 лесных ресурсов сосредоточено в </a:t>
            </a:r>
            <a:r>
              <a:rPr lang="ru-RU" dirty="0" err="1" smtClean="0"/>
              <a:t>Фенноскандии</a:t>
            </a:r>
            <a:endParaRPr lang="ru-RU" dirty="0" smtClean="0"/>
          </a:p>
          <a:p>
            <a:r>
              <a:rPr lang="ru-RU" dirty="0" smtClean="0"/>
              <a:t>Общие запасы древесины превышают 5 млрд.м3.</a:t>
            </a:r>
          </a:p>
          <a:p>
            <a:r>
              <a:rPr lang="ru-RU" dirty="0" smtClean="0"/>
              <a:t>Регион самый обеспеченный водными ресурсами</a:t>
            </a:r>
          </a:p>
          <a:p>
            <a:r>
              <a:rPr lang="ru-RU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Обилие озёр - важная особенность природы Финляндии и Швеции.</a:t>
            </a:r>
            <a:endParaRPr lang="ru-RU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4" descr="http://turizm.ngs.ru/data/objects/1264422636_vid_na_GES.jpg"/>
          <p:cNvPicPr>
            <a:picLocks noGrp="1"/>
          </p:cNvPicPr>
          <p:nvPr>
            <p:ph type="pic" idx="1"/>
          </p:nvPr>
        </p:nvPicPr>
        <p:blipFill>
          <a:blip r:embed="rId2"/>
          <a:srcRect l="6723" r="6723"/>
          <a:stretch>
            <a:fillRect/>
          </a:stretch>
        </p:blipFill>
        <p:spPr>
          <a:solidFill>
            <a:srgbClr val="FFFF00"/>
          </a:solidFill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7158" y="428604"/>
            <a:ext cx="7786742" cy="1571636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10000"/>
                  </a:schemeClr>
                </a:solidFill>
              </a:rPr>
              <a:t>Реки</a:t>
            </a:r>
            <a:r>
              <a:rPr lang="en-US" sz="2800" dirty="0" smtClean="0">
                <a:solidFill>
                  <a:schemeClr val="accent1">
                    <a:lumMod val="10000"/>
                  </a:schemeClr>
                </a:solidFill>
              </a:rPr>
              <a:t>,</a:t>
            </a:r>
            <a:r>
              <a:rPr lang="ru-RU" sz="2800" dirty="0" smtClean="0">
                <a:solidFill>
                  <a:schemeClr val="accent1">
                    <a:lumMod val="10000"/>
                  </a:schemeClr>
                </a:solidFill>
              </a:rPr>
              <a:t> особенно Норвегии и Швеции</a:t>
            </a:r>
            <a:r>
              <a:rPr lang="en-US" sz="2800" dirty="0" smtClean="0">
                <a:solidFill>
                  <a:schemeClr val="accent1">
                    <a:lumMod val="10000"/>
                  </a:schemeClr>
                </a:solidFill>
              </a:rPr>
              <a:t>,</a:t>
            </a:r>
            <a:r>
              <a:rPr lang="ru-RU" sz="2800" dirty="0" smtClean="0">
                <a:solidFill>
                  <a:schemeClr val="accent1">
                    <a:lumMod val="10000"/>
                  </a:schemeClr>
                </a:solidFill>
              </a:rPr>
              <a:t> богаты гидроэнергией</a:t>
            </a:r>
            <a:r>
              <a:rPr lang="en-US" sz="2800" dirty="0" smtClean="0">
                <a:solidFill>
                  <a:schemeClr val="accent1">
                    <a:lumMod val="10000"/>
                  </a:schemeClr>
                </a:solidFill>
              </a:rPr>
              <a:t>.</a:t>
            </a:r>
            <a:r>
              <a:rPr lang="ru-RU" sz="2800" dirty="0" smtClean="0">
                <a:solidFill>
                  <a:schemeClr val="accent1">
                    <a:lumMod val="10000"/>
                  </a:schemeClr>
                </a:solidFill>
              </a:rPr>
              <a:t> На бурных и порожистых реках построено много ГЭС</a:t>
            </a:r>
            <a:r>
              <a:rPr lang="en-US" sz="2800" dirty="0" smtClean="0">
                <a:solidFill>
                  <a:schemeClr val="accent1">
                    <a:lumMod val="10000"/>
                  </a:schemeClr>
                </a:solidFill>
              </a:rPr>
              <a:t>.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24000"/>
            <a:ext cx="7305700" cy="4602163"/>
          </a:xfrm>
        </p:spPr>
        <p:txBody>
          <a:bodyPr/>
          <a:lstStyle/>
          <a:p>
            <a:r>
              <a:rPr lang="ru-RU" dirty="0" smtClean="0"/>
              <a:t>3,5 % всей численности населения Европы</a:t>
            </a:r>
          </a:p>
          <a:p>
            <a:r>
              <a:rPr lang="ru-RU" dirty="0" smtClean="0"/>
              <a:t>Заселена слабо</a:t>
            </a:r>
          </a:p>
          <a:p>
            <a:r>
              <a:rPr lang="ru-RU" dirty="0" smtClean="0"/>
              <a:t>Неравномерно, южная часть более благоприятна</a:t>
            </a:r>
          </a:p>
          <a:p>
            <a:r>
              <a:rPr lang="ru-RU" dirty="0" smtClean="0"/>
              <a:t>Равномерное расселение в Дании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285884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Северная Европа слабо заселена. На севере Скандинавского полуострова и Финляндии живут саамы и лапландцы. Они занимаются охотой, оленеводством и рыбной ловлей.</a:t>
            </a:r>
            <a:br>
              <a:rPr lang="ru-RU" sz="2400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</a:br>
            <a:endParaRPr lang="ru-RU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7" descr="саамы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5218" b="521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ru-RU" smtClean="0"/>
              <a:t>Плотность населения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2648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24000"/>
            <a:ext cx="7305700" cy="4602163"/>
          </a:xfrm>
        </p:spPr>
        <p:txBody>
          <a:bodyPr/>
          <a:lstStyle/>
          <a:p>
            <a:r>
              <a:rPr lang="ru-RU" dirty="0" smtClean="0"/>
              <a:t>Национальный состав однообразен</a:t>
            </a:r>
          </a:p>
          <a:p>
            <a:r>
              <a:rPr lang="ru-RU" dirty="0" smtClean="0"/>
              <a:t>Языковой состав однородный</a:t>
            </a:r>
          </a:p>
          <a:p>
            <a:r>
              <a:rPr lang="ru-RU" dirty="0" err="1" smtClean="0"/>
              <a:t>Протестанизм</a:t>
            </a:r>
            <a:endParaRPr lang="ru-RU" dirty="0" smtClean="0"/>
          </a:p>
          <a:p>
            <a:r>
              <a:rPr lang="ru-RU" dirty="0" smtClean="0"/>
              <a:t>Высока доля городского населения, преобладают небольшие города и поселки </a:t>
            </a:r>
          </a:p>
          <a:p>
            <a:r>
              <a:rPr lang="ru-RU" dirty="0" smtClean="0"/>
              <a:t>Жизненный уровень населения очень высокий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600200"/>
            <a:ext cx="7734328" cy="4602163"/>
          </a:xfrm>
        </p:spPr>
        <p:txBody>
          <a:bodyPr/>
          <a:lstStyle/>
          <a:p>
            <a:r>
              <a:rPr lang="ru-RU" dirty="0" smtClean="0"/>
              <a:t>Занимает территорию 1,3 млн.км 2 на северо-западе материка Евразия</a:t>
            </a:r>
          </a:p>
          <a:p>
            <a:r>
              <a:rPr lang="ru-RU" dirty="0" err="1" smtClean="0"/>
              <a:t>Фенноскандия</a:t>
            </a:r>
            <a:endParaRPr lang="ru-RU" dirty="0" smtClean="0"/>
          </a:p>
          <a:p>
            <a:r>
              <a:rPr lang="ru-RU" dirty="0" smtClean="0"/>
              <a:t>Швеция, Финляндия, Норвегия, Дания и Исландия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4" descr="Датча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573463"/>
            <a:ext cx="3097212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13" descr="Норвежц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549275"/>
            <a:ext cx="3024187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12" descr="исландц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716338"/>
            <a:ext cx="27368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11" descr="sweden_24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59113" y="1196975"/>
            <a:ext cx="30257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10" descr="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5963" y="549275"/>
            <a:ext cx="31686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WordArt 4"/>
          <p:cNvSpPr>
            <a:spLocks noChangeArrowheads="1" noChangeShapeType="1" noTextEdit="1"/>
          </p:cNvSpPr>
          <p:nvPr/>
        </p:nvSpPr>
        <p:spPr bwMode="auto">
          <a:xfrm>
            <a:off x="2857500" y="0"/>
            <a:ext cx="34417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FFFF00"/>
                </a:solidFill>
                <a:round/>
                <a:headEnd/>
                <a:tailEnd/>
              </a:ln>
              <a:solidFill>
                <a:srgbClr val="993366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Monotype Corsiva"/>
            </a:endParaRPr>
          </a:p>
        </p:txBody>
      </p:sp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539750" y="2924175"/>
            <a:ext cx="2051050" cy="574675"/>
          </a:xfrm>
          <a:prstGeom prst="bevel">
            <a:avLst>
              <a:gd name="adj" fmla="val 12500"/>
            </a:avLst>
          </a:prstGeom>
          <a:solidFill>
            <a:schemeClr val="tx2">
              <a:lumMod val="5000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Норвежцы</a:t>
            </a:r>
          </a:p>
        </p:txBody>
      </p:sp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6588125" y="6283325"/>
            <a:ext cx="2051050" cy="574675"/>
          </a:xfrm>
          <a:prstGeom prst="bevel">
            <a:avLst>
              <a:gd name="adj" fmla="val 12500"/>
            </a:avLst>
          </a:prstGeom>
          <a:solidFill>
            <a:schemeClr val="tx2">
              <a:lumMod val="5000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Исландцы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11188" y="6283325"/>
            <a:ext cx="2051050" cy="574675"/>
          </a:xfrm>
          <a:prstGeom prst="bevel">
            <a:avLst>
              <a:gd name="adj" fmla="val 12500"/>
            </a:avLst>
          </a:prstGeom>
          <a:solidFill>
            <a:schemeClr val="tx2">
              <a:lumMod val="5000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Датчане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6443663" y="2852738"/>
            <a:ext cx="2051050" cy="574675"/>
          </a:xfrm>
          <a:prstGeom prst="bevel">
            <a:avLst>
              <a:gd name="adj" fmla="val 12500"/>
            </a:avLst>
          </a:prstGeom>
          <a:solidFill>
            <a:schemeClr val="tx2">
              <a:lumMod val="5000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Финны</a:t>
            </a: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3563938" y="4149725"/>
            <a:ext cx="2051050" cy="574675"/>
          </a:xfrm>
          <a:prstGeom prst="bevel">
            <a:avLst>
              <a:gd name="adj" fmla="val 12500"/>
            </a:avLst>
          </a:prstGeom>
          <a:solidFill>
            <a:schemeClr val="tx2">
              <a:lumMod val="5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Шведы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8440" grpId="0" animBg="1"/>
      <p:bldP spid="184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57298"/>
            <a:ext cx="7591452" cy="4768865"/>
          </a:xfrm>
        </p:spPr>
        <p:txBody>
          <a:bodyPr/>
          <a:lstStyle/>
          <a:p>
            <a:r>
              <a:rPr lang="ru-RU" dirty="0" smtClean="0"/>
              <a:t>Страны занимают ведущее место по ВВП на душу населения</a:t>
            </a:r>
          </a:p>
          <a:p>
            <a:r>
              <a:rPr lang="ru-RU" dirty="0" smtClean="0"/>
              <a:t>ЕП низкий</a:t>
            </a:r>
          </a:p>
          <a:p>
            <a:r>
              <a:rPr lang="ru-RU" dirty="0" smtClean="0"/>
              <a:t>Высока доля пожилых людей</a:t>
            </a:r>
          </a:p>
          <a:p>
            <a:r>
              <a:rPr lang="ru-RU" dirty="0" smtClean="0"/>
              <a:t>Продолжительность жизни мужчин – 76, женщин - 81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Хозяйство, внешние связи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28736"/>
            <a:ext cx="7091386" cy="4697427"/>
          </a:xfrm>
        </p:spPr>
        <p:txBody>
          <a:bodyPr/>
          <a:lstStyle/>
          <a:p>
            <a:r>
              <a:rPr lang="ru-RU" dirty="0" smtClean="0"/>
              <a:t>Страны региона обеспечены природными ресурсами</a:t>
            </a:r>
          </a:p>
          <a:p>
            <a:r>
              <a:rPr lang="ru-RU" dirty="0" smtClean="0"/>
              <a:t>Развитые современные отрасли</a:t>
            </a:r>
          </a:p>
          <a:p>
            <a:r>
              <a:rPr lang="ru-RU" dirty="0" smtClean="0"/>
              <a:t>Использование новых технологий</a:t>
            </a:r>
          </a:p>
          <a:p>
            <a:r>
              <a:rPr lang="ru-RU" dirty="0" smtClean="0"/>
              <a:t>Высококвалифицированные рабочие</a:t>
            </a:r>
          </a:p>
          <a:p>
            <a:r>
              <a:rPr lang="ru-RU" dirty="0" smtClean="0"/>
              <a:t>Продукция хорошего качества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24000"/>
            <a:ext cx="7305700" cy="4602163"/>
          </a:xfrm>
        </p:spPr>
        <p:txBody>
          <a:bodyPr/>
          <a:lstStyle/>
          <a:p>
            <a:r>
              <a:rPr lang="ru-RU" dirty="0" smtClean="0"/>
              <a:t>Основная масса водных ресурсов Европы</a:t>
            </a:r>
          </a:p>
          <a:p>
            <a:r>
              <a:rPr lang="ru-RU" dirty="0" smtClean="0"/>
              <a:t>Большая часть электроэнергии вырабатывается на гидроэлектростанциях</a:t>
            </a:r>
          </a:p>
          <a:p>
            <a:r>
              <a:rPr lang="ru-RU" dirty="0" smtClean="0"/>
              <a:t>Исландия применяет геотермальную энергию</a:t>
            </a:r>
          </a:p>
          <a:p>
            <a:r>
              <a:rPr lang="ru-RU" dirty="0" smtClean="0"/>
              <a:t>Норвегия и Швеция делят первое  и второе места по потреблению электроэнергии на душу населения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1643050"/>
          </a:xfrm>
        </p:spPr>
        <p:txBody>
          <a:bodyPr/>
          <a:lstStyle/>
          <a:p>
            <a:r>
              <a:rPr lang="ru-RU" dirty="0" smtClean="0"/>
              <a:t>Богаты лесными массивами (Швеция, Финляндия, Норвегия)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2" descr="D4EEF2EEE3F0E0F4E8FF20D4E8EDEBFFEDE4E8E82E20CEE7E5F0EDFBE920EAF0E0E92E20D7F3E120E7E5ECEBE8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840" b="784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00200" y="1524000"/>
          <a:ext cx="6705600" cy="460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Высоко ценится на мировом рынке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29684" cy="1500174"/>
          </a:xfrm>
        </p:spPr>
        <p:txBody>
          <a:bodyPr/>
          <a:lstStyle/>
          <a:p>
            <a:r>
              <a:rPr lang="ru-RU" dirty="0" smtClean="0"/>
              <a:t>Норвегия на первом месте в Европе по добыче нефти (около 150 млн. т в год) и газа (более 30 млрд.м3)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0" descr="Добыча нефт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5218" b="521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85728"/>
            <a:ext cx="7500990" cy="5840435"/>
          </a:xfrm>
        </p:spPr>
        <p:txBody>
          <a:bodyPr/>
          <a:lstStyle/>
          <a:p>
            <a:r>
              <a:rPr lang="ru-RU" dirty="0" smtClean="0"/>
              <a:t>Легкая и пищевая промышленность развито на юге этих стран</a:t>
            </a:r>
          </a:p>
          <a:p>
            <a:r>
              <a:rPr lang="ru-RU" dirty="0" smtClean="0"/>
              <a:t>Ведущей отраслью является производство рыбной продукции. Все страны экспортируют рыбу и рыбную продукцию</a:t>
            </a:r>
          </a:p>
          <a:p>
            <a:r>
              <a:rPr lang="ru-RU" dirty="0" smtClean="0"/>
              <a:t>В Норвегии – китобойный промысел</a:t>
            </a:r>
          </a:p>
          <a:p>
            <a:r>
              <a:rPr lang="ru-RU" dirty="0" smtClean="0"/>
              <a:t>Дания –переработка мяса и молока</a:t>
            </a:r>
          </a:p>
          <a:p>
            <a:pPr>
              <a:buNone/>
            </a:pPr>
            <a:r>
              <a:rPr lang="ru-RU" dirty="0" smtClean="0"/>
              <a:t>( свиноводство и птицеводство)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Саами – оленеводство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Исландия – тепличное хозяйство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Транспорт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24000"/>
            <a:ext cx="7305700" cy="4602163"/>
          </a:xfrm>
        </p:spPr>
        <p:txBody>
          <a:bodyPr/>
          <a:lstStyle/>
          <a:p>
            <a:r>
              <a:rPr lang="ru-RU" dirty="0" smtClean="0"/>
              <a:t>Значительна роль водного транспорта</a:t>
            </a:r>
          </a:p>
          <a:p>
            <a:r>
              <a:rPr lang="ru-RU" dirty="0" smtClean="0"/>
              <a:t>Норвежский флот, названный «мировым морским перевозчиком», насчитывает 700 судов</a:t>
            </a:r>
          </a:p>
          <a:p>
            <a:r>
              <a:rPr lang="ru-RU" dirty="0" smtClean="0"/>
              <a:t>Во внешних пассажирских перевозках преобладает воздушный транспорт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Внешняя торговля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24000"/>
            <a:ext cx="7448576" cy="4602163"/>
          </a:xfrm>
        </p:spPr>
        <p:txBody>
          <a:bodyPr/>
          <a:lstStyle/>
          <a:p>
            <a:r>
              <a:rPr lang="ru-RU" dirty="0" smtClean="0"/>
              <a:t>По объему внешней торговли выделяются Швеция и Дания</a:t>
            </a:r>
          </a:p>
          <a:p>
            <a:r>
              <a:rPr lang="ru-RU" dirty="0" smtClean="0"/>
              <a:t>Основные партнеры – страны ЕС, США, Япония , страны СНГ, Прибалтийские страны</a:t>
            </a:r>
          </a:p>
          <a:p>
            <a:r>
              <a:rPr lang="ru-RU" dirty="0" smtClean="0"/>
              <a:t>С Казахстаном – Финляндия и Дания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1267" name="Picture 2" descr="C:\Users\Абылайхан\Desktop\img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214313"/>
            <a:ext cx="8715375" cy="62150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Домашнее задание</a:t>
            </a:r>
          </a:p>
          <a:p>
            <a:pPr>
              <a:buNone/>
            </a:pPr>
            <a:r>
              <a:rPr lang="ru-RU" dirty="0" smtClean="0"/>
              <a:t>      Стр.59, ответить на вопросы</a:t>
            </a:r>
          </a:p>
          <a:p>
            <a:pPr>
              <a:buNone/>
            </a:pPr>
            <a:r>
              <a:rPr lang="ru-RU" dirty="0" smtClean="0"/>
              <a:t>      Нанесите на контурную карту государства Северной Европы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карта шве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04813"/>
            <a:ext cx="3716337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357166"/>
            <a:ext cx="3500462" cy="857256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10000"/>
                  </a:schemeClr>
                </a:solidFill>
              </a:rPr>
              <a:t>Швеция</a:t>
            </a:r>
            <a:endParaRPr lang="ru-RU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6" descr="sweden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lum contrast="18000"/>
          </a:blip>
          <a:srcRect t="25667" b="25667"/>
          <a:stretch>
            <a:fillRect/>
          </a:stretch>
        </p:blipFill>
        <p:spPr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524000"/>
            <a:ext cx="6948510" cy="4602163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      </a:t>
            </a:r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Tahoma" pitchFamily="32" charset="0"/>
              </a:rPr>
              <a:t>Королевство Швеция, государство в Северной Европе, занимающее большую часть Скандинавского полуострова. Территория страны вытянута с севера на юг на 1500 км. Площадь 449,964 </a:t>
            </a:r>
            <a:r>
              <a:rPr lang="ru-RU" sz="2000" b="1" dirty="0" err="1" smtClean="0">
                <a:solidFill>
                  <a:schemeClr val="accent1">
                    <a:lumMod val="10000"/>
                  </a:schemeClr>
                </a:solidFill>
                <a:latin typeface="Tahoma" pitchFamily="32" charset="0"/>
              </a:rPr>
              <a:t>тыс</a:t>
            </a:r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Tahoma" pitchFamily="32" charset="0"/>
              </a:rPr>
              <a:t> км2, 1/7 часть расположена за Северным полярным кругом. Граничит на западе с Норвегией, на северо-востоке с Финляндией. На востоке омывается Балтийским морем и Ботническим заливом, на юго-западе – проливом Каттегат. Численность населения 8,986 </a:t>
            </a:r>
            <a:r>
              <a:rPr lang="ru-RU" sz="2000" b="1" dirty="0" err="1" smtClean="0">
                <a:solidFill>
                  <a:schemeClr val="accent1">
                    <a:lumMod val="10000"/>
                  </a:schemeClr>
                </a:solidFill>
                <a:latin typeface="Tahoma" pitchFamily="32" charset="0"/>
              </a:rPr>
              <a:t>млн</a:t>
            </a:r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Tahoma" pitchFamily="32" charset="0"/>
              </a:rPr>
              <a:t> человек (2004). Столица — Стокгольм. Крупные города: Гетеборг, Мальме.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429684" cy="1143008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Королевство Норвегия - государство в Северной Европе; занимает западную и северную части Скандинавского полуострова.</a:t>
            </a:r>
            <a:b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1" descr="b_2692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218" b="521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07236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6448452" cy="1066800"/>
          </a:xfrm>
        </p:spPr>
        <p:txBody>
          <a:bodyPr/>
          <a:lstStyle/>
          <a:p>
            <a:r>
              <a:rPr lang="ru-RU" sz="3600" dirty="0" smtClean="0"/>
              <a:t>Финляндия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Картинка 4 из 27604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/>
          <a:srcRect t="31171" b="31171"/>
          <a:stretch>
            <a:fillRect/>
          </a:stretch>
        </p:blipFill>
        <p:spPr>
          <a:xfrm>
            <a:off x="3500430" y="2400371"/>
            <a:ext cx="5286412" cy="383900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Исландия</a:t>
            </a:r>
            <a:endParaRPr lang="ru-RU" sz="36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1714488"/>
            <a:ext cx="52149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6" charset="0"/>
              </a:rPr>
              <a:t>Исла́ндия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6" charset="0"/>
              </a:rPr>
              <a:t>, официальное название Республика </a:t>
            </a:r>
            <a:r>
              <a:rPr lang="ru-RU" sz="24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6" charset="0"/>
              </a:rPr>
              <a:t>Исла́ндия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6" charset="0"/>
              </a:rPr>
              <a:t>— островное государство, расположенное в северной части Атлантического океана (к северо-западу от Великобритании). Территория государства состоит из острова Исландия и небольших островков около него. Название страны буквально означает </a:t>
            </a:r>
            <a:r>
              <a:rPr lang="ru-RU" sz="2400" i="1" dirty="0" smtClean="0">
                <a:solidFill>
                  <a:schemeClr val="accent1">
                    <a:lumMod val="10000"/>
                  </a:schemeClr>
                </a:solidFill>
                <a:latin typeface="Times New Roman" pitchFamily="16" charset="0"/>
              </a:rPr>
              <a:t>ледяная страна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6" charset="0"/>
              </a:rPr>
              <a:t>.</a:t>
            </a:r>
            <a:endParaRPr lang="ru-RU" sz="2400" dirty="0">
              <a:solidFill>
                <a:schemeClr val="accent1">
                  <a:lumMod val="10000"/>
                </a:schemeClr>
              </a:solidFill>
              <a:latin typeface="Times New Roman" pitchFamily="1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8" descr="Картинка 1 из 9493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7203" b="7203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анимированные (13)">
  <a:themeElements>
    <a:clrScheme name="Office Theme 12">
      <a:dk1>
        <a:srgbClr val="09817E"/>
      </a:dk1>
      <a:lt1>
        <a:srgbClr val="FFFFFF"/>
      </a:lt1>
      <a:dk2>
        <a:srgbClr val="0281BA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66D6B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09817E"/>
        </a:dk1>
        <a:lt1>
          <a:srgbClr val="FFFFFF"/>
        </a:lt1>
        <a:dk2>
          <a:srgbClr val="0281B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66D6B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анимированные (13)</Template>
  <TotalTime>115</TotalTime>
  <Words>705</Words>
  <Application>Microsoft PowerPoint</Application>
  <PresentationFormat>Экран (4:3)</PresentationFormat>
  <Paragraphs>94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анимированные (13)</vt:lpstr>
      <vt:lpstr>Страны Северной Европы</vt:lpstr>
      <vt:lpstr>Слайд 2</vt:lpstr>
      <vt:lpstr>Слайд 3</vt:lpstr>
      <vt:lpstr>Швеция</vt:lpstr>
      <vt:lpstr>Слайд 5</vt:lpstr>
      <vt:lpstr>Королевство Норвегия - государство в Северной Европе; занимает западную и северную части Скандинавского полуострова. </vt:lpstr>
      <vt:lpstr>Финляндия</vt:lpstr>
      <vt:lpstr>Исландия</vt:lpstr>
      <vt:lpstr>Слайд 9</vt:lpstr>
      <vt:lpstr>Слайд 10</vt:lpstr>
      <vt:lpstr>Слайд 11</vt:lpstr>
      <vt:lpstr>Слайд 12</vt:lpstr>
      <vt:lpstr>Слайд 13</vt:lpstr>
      <vt:lpstr>Слайд 14</vt:lpstr>
      <vt:lpstr>Реки, особенно Норвегии и Швеции, богаты гидроэнергией. На бурных и порожистых реках построено много ГЭС. </vt:lpstr>
      <vt:lpstr>Население</vt:lpstr>
      <vt:lpstr>Северная Европа слабо заселена. На севере Скандинавского полуострова и Финляндии живут саамы и лапландцы. Они занимаются охотой, оленеводством и рыбной ловлей. </vt:lpstr>
      <vt:lpstr>Плотность населения</vt:lpstr>
      <vt:lpstr>Слайд 19</vt:lpstr>
      <vt:lpstr>Слайд 20</vt:lpstr>
      <vt:lpstr>Слайд 21</vt:lpstr>
      <vt:lpstr>Хозяйство, внешние связи</vt:lpstr>
      <vt:lpstr>Слайд 23</vt:lpstr>
      <vt:lpstr>Богаты лесными массивами (Швеция, Финляндия, Норвегия) </vt:lpstr>
      <vt:lpstr>Высоко ценится на мировом рынке</vt:lpstr>
      <vt:lpstr>Норвегия на первом месте в Европе по добыче нефти (около 150 млн. т в год) и газа (более 30 млрд.м3)</vt:lpstr>
      <vt:lpstr>Слайд 27</vt:lpstr>
      <vt:lpstr>Транспорт</vt:lpstr>
      <vt:lpstr>Внешняя торговля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Северной Европы</dc:title>
  <dc:creator>Абылайхан</dc:creator>
  <cp:lastModifiedBy>Абылайхан</cp:lastModifiedBy>
  <cp:revision>13</cp:revision>
  <cp:lastPrinted>1601-01-01T00:00:00Z</cp:lastPrinted>
  <dcterms:created xsi:type="dcterms:W3CDTF">2012-02-20T17:11:21Z</dcterms:created>
  <dcterms:modified xsi:type="dcterms:W3CDTF">2012-02-20T19:12:09Z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TC010902851033</vt:lpwstr>
  </property>
</Properties>
</file>