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7" r:id="rId8"/>
    <p:sldId id="268" r:id="rId9"/>
    <p:sldId id="269" r:id="rId10"/>
    <p:sldId id="270" r:id="rId11"/>
    <p:sldId id="271" r:id="rId12"/>
    <p:sldId id="282" r:id="rId13"/>
    <p:sldId id="261" r:id="rId14"/>
    <p:sldId id="272" r:id="rId15"/>
    <p:sldId id="273" r:id="rId16"/>
    <p:sldId id="274" r:id="rId17"/>
    <p:sldId id="281" r:id="rId18"/>
    <p:sldId id="263" r:id="rId19"/>
    <p:sldId id="264" r:id="rId20"/>
    <p:sldId id="280" r:id="rId21"/>
    <p:sldId id="275" r:id="rId22"/>
    <p:sldId id="276" r:id="rId23"/>
    <p:sldId id="277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8EA2-1002-4052-A565-CD4809895BB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3562-85BE-448D-AC9C-9BAF7FF76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8EA2-1002-4052-A565-CD4809895BB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3562-85BE-448D-AC9C-9BAF7FF76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8EA2-1002-4052-A565-CD4809895BB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3562-85BE-448D-AC9C-9BAF7FF76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8EA2-1002-4052-A565-CD4809895BB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3562-85BE-448D-AC9C-9BAF7FF76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8EA2-1002-4052-A565-CD4809895BB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3562-85BE-448D-AC9C-9BAF7FF76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8EA2-1002-4052-A565-CD4809895BB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3562-85BE-448D-AC9C-9BAF7FF76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8EA2-1002-4052-A565-CD4809895BB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3562-85BE-448D-AC9C-9BAF7FF76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8EA2-1002-4052-A565-CD4809895BB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3562-85BE-448D-AC9C-9BAF7FF76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8EA2-1002-4052-A565-CD4809895BB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3562-85BE-448D-AC9C-9BAF7FF76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8EA2-1002-4052-A565-CD4809895BB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3562-85BE-448D-AC9C-9BAF7FF76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8EA2-1002-4052-A565-CD4809895BB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31F3562-85BE-448D-AC9C-9BAF7FF761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D38EA2-1002-4052-A565-CD4809895BB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1F3562-85BE-448D-AC9C-9BAF7FF7611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40;&#1091;&#1076;&#1080;&#1086;_0003.wma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40;&#1091;&#1076;&#1080;&#1086;_0003.wma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40;&#1091;&#1076;&#1080;&#1086;_0003.wma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40;&#1091;&#1076;&#1080;&#1086;_0003.wma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40;&#1091;&#1076;&#1080;&#1086;_0003.wma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40;&#1091;&#1076;&#1080;&#1086;.wma" TargetMode="Externa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40;&#1091;&#1076;&#1080;&#1086;_0002.wma" TargetMode="External"/><Relationship Id="rId4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40;&#1091;&#1076;&#1080;&#1086;_0003.wma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493064">
            <a:off x="906168" y="1116106"/>
            <a:ext cx="5902904" cy="1719457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Welcome to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472654">
            <a:off x="1468986" y="3627287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Knowledge land</a:t>
            </a:r>
            <a:endParaRPr lang="ru-RU" sz="48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2" y="5733256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Капустина Н.С.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95936" y="609329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ГБОУ СОШ №1351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Find the numbers 0-12.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785926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u="sng" dirty="0" err="1" smtClean="0"/>
              <a:t>fivesixotn</a:t>
            </a:r>
            <a:endParaRPr lang="ru-RU" sz="36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2357430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u="sng" dirty="0" err="1" smtClean="0"/>
              <a:t>oettennonei</a:t>
            </a:r>
            <a:endParaRPr lang="ru-RU" sz="36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3000372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u="sng" dirty="0" err="1" smtClean="0"/>
              <a:t>utwovrrinn</a:t>
            </a:r>
            <a:endParaRPr lang="ru-RU" sz="3600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3643314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u="sng" dirty="0" err="1" smtClean="0"/>
              <a:t>rhelevenoe</a:t>
            </a:r>
            <a:endParaRPr lang="ru-RU" sz="3600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4286256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u="sng" dirty="0" err="1" smtClean="0"/>
              <a:t>rrlonezero</a:t>
            </a:r>
            <a:endParaRPr lang="ru-RU" sz="3600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5357818" y="1857364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u="sng" dirty="0" err="1" smtClean="0"/>
              <a:t>seventhree</a:t>
            </a:r>
            <a:endParaRPr lang="ru-RU" sz="3600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5429256" y="2571744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u="sng" dirty="0" err="1" smtClean="0"/>
              <a:t>eeeighteni</a:t>
            </a:r>
            <a:endParaRPr lang="ru-RU" sz="3600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5429256" y="3214686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u="sng" dirty="0" err="1" smtClean="0"/>
              <a:t>evfourtei</a:t>
            </a:r>
            <a:endParaRPr lang="ru-RU" sz="3600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5500694" y="4429132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u="sng" dirty="0" err="1" smtClean="0"/>
              <a:t>ninefeight</a:t>
            </a:r>
            <a:endParaRPr lang="ru-RU" sz="3600" u="sng" dirty="0"/>
          </a:p>
        </p:txBody>
      </p:sp>
      <p:sp>
        <p:nvSpPr>
          <p:cNvPr id="13" name="TextBox 12"/>
          <p:cNvSpPr txBox="1"/>
          <p:nvPr/>
        </p:nvSpPr>
        <p:spPr>
          <a:xfrm>
            <a:off x="5500694" y="3857628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u="sng" dirty="0" err="1" smtClean="0"/>
              <a:t>sdtwelvek</a:t>
            </a:r>
            <a:endParaRPr lang="ru-RU" sz="3600" u="sng" dirty="0"/>
          </a:p>
        </p:txBody>
      </p:sp>
      <p:sp>
        <p:nvSpPr>
          <p:cNvPr id="14" name="5-конечная звезда 13"/>
          <p:cNvSpPr/>
          <p:nvPr/>
        </p:nvSpPr>
        <p:spPr>
          <a:xfrm>
            <a:off x="8229600" y="5786454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7000892" y="5786454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>
            <a:off x="8229600" y="4786322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8" grpId="0"/>
      <p:bldP spid="9" grpId="0"/>
      <p:bldP spid="10" grpId="0"/>
      <p:bldP spid="12" grpId="0"/>
      <p:bldP spid="13" grpId="0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305800" cy="1143000"/>
          </a:xfrm>
        </p:spPr>
        <p:txBody>
          <a:bodyPr/>
          <a:lstStyle/>
          <a:p>
            <a:r>
              <a:rPr lang="en-GB" b="1" dirty="0" smtClean="0"/>
              <a:t>Check your answers.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2214554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five, six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2786058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ten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342900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two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4071942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eleven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4643446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zero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5286380" y="2214554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seven, three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5429256" y="2786058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eight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5429256" y="3286124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four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5357818" y="3857628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twelve</a:t>
            </a:r>
            <a:endParaRPr lang="ru-RU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5429256" y="4572008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nine</a:t>
            </a:r>
            <a:endParaRPr lang="ru-RU" sz="3600" dirty="0"/>
          </a:p>
        </p:txBody>
      </p:sp>
      <p:sp>
        <p:nvSpPr>
          <p:cNvPr id="16" name="Улыбающееся лицо 15"/>
          <p:cNvSpPr/>
          <p:nvPr/>
        </p:nvSpPr>
        <p:spPr>
          <a:xfrm>
            <a:off x="8001024" y="5643578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6858016" y="6215082"/>
            <a:ext cx="304800" cy="304800"/>
          </a:xfrm>
          <a:prstGeom prst="rect">
            <a:avLst/>
          </a:prstGeom>
        </p:spPr>
      </p:pic>
      <p:pic>
        <p:nvPicPr>
          <p:cNvPr id="13313" name="Picture 1" descr="C:\Documents and Settings\Администратор\Рабочий стол\21.01.2009 1;07;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2465388"/>
            <a:ext cx="1606550" cy="2636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"/>
                            </p:stCondLst>
                            <p:childTnLst>
                              <p:par>
                                <p:cTn id="10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6" dur="474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Station 3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‘Poetry’</a:t>
            </a:r>
            <a:endParaRPr lang="ru-RU" sz="48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Аудио_0003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429652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28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786190"/>
            <a:ext cx="7772400" cy="1362456"/>
          </a:xfrm>
        </p:spPr>
        <p:txBody>
          <a:bodyPr>
            <a:normAutofit/>
          </a:bodyPr>
          <a:lstStyle/>
          <a:p>
            <a:r>
              <a:rPr lang="en-US" sz="4800" dirty="0" smtClean="0"/>
              <a:t>grammar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Station </a:t>
            </a:r>
            <a:r>
              <a:rPr lang="ru-RU" sz="4400" b="1" dirty="0" smtClean="0">
                <a:solidFill>
                  <a:srgbClr val="FF0000"/>
                </a:solidFill>
              </a:rPr>
              <a:t>4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5" name="Аудио_0003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429652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528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928670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chemeClr val="bg2">
                    <a:lumMod val="25000"/>
                  </a:schemeClr>
                </a:solidFill>
              </a:rPr>
              <a:t>Fill in the gaps with am, is, are.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785926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1.I___fine.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2500306"/>
            <a:ext cx="4000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2.You___from England.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3071810"/>
            <a:ext cx="4500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3.He___strong.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3786190"/>
            <a:ext cx="4929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4.She___busy.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4429132"/>
            <a:ext cx="4071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5.It___fat.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286380" y="1785926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1.We___big.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214942" y="2500306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</a:t>
            </a:r>
            <a:r>
              <a:rPr lang="en-GB" sz="2400" dirty="0" smtClean="0"/>
              <a:t>2.They___British.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286380" y="3143248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3.Kate____friendly.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286380" y="3643314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4.It____tasty.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286380" y="4286256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5.You___tall.</a:t>
            </a:r>
            <a:endParaRPr lang="ru-RU" sz="2400" dirty="0"/>
          </a:p>
        </p:txBody>
      </p:sp>
      <p:pic>
        <p:nvPicPr>
          <p:cNvPr id="10241" name="Picture 1" descr="C:\Documents and Settings\Администратор\Рабочий стол\21.01.2009 1;09;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7962" y="4714884"/>
            <a:ext cx="2712667" cy="16366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00"/>
                            </p:stCondLst>
                            <p:childTnLst>
                              <p:par>
                                <p:cTn id="4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700"/>
                            </p:stCondLst>
                            <p:childTnLst>
                              <p:par>
                                <p:cTn id="5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20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0"/>
                            </p:stCondLst>
                            <p:childTnLst>
                              <p:par>
                                <p:cTn id="8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Check your answers.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714488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1.I </a:t>
            </a:r>
            <a:r>
              <a:rPr lang="en-GB" sz="2400" dirty="0" smtClean="0">
                <a:solidFill>
                  <a:srgbClr val="FF0000"/>
                </a:solidFill>
              </a:rPr>
              <a:t>am </a:t>
            </a:r>
            <a:r>
              <a:rPr lang="en-GB" sz="2400" dirty="0" smtClean="0"/>
              <a:t>fine.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2285992"/>
            <a:ext cx="4000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2.You </a:t>
            </a:r>
            <a:r>
              <a:rPr lang="en-GB" sz="2400" dirty="0" smtClean="0">
                <a:solidFill>
                  <a:srgbClr val="FF0000"/>
                </a:solidFill>
              </a:rPr>
              <a:t>are</a:t>
            </a:r>
            <a:r>
              <a:rPr lang="en-GB" sz="2400" dirty="0" smtClean="0"/>
              <a:t> from England.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2857496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3.He </a:t>
            </a:r>
            <a:r>
              <a:rPr lang="en-GB" sz="2400" dirty="0" smtClean="0">
                <a:solidFill>
                  <a:srgbClr val="FF0000"/>
                </a:solidFill>
              </a:rPr>
              <a:t>is </a:t>
            </a:r>
            <a:r>
              <a:rPr lang="en-GB" sz="2400" dirty="0" smtClean="0"/>
              <a:t>strong.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3571876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4.She </a:t>
            </a:r>
            <a:r>
              <a:rPr lang="en-GB" sz="2400" dirty="0" smtClean="0">
                <a:solidFill>
                  <a:srgbClr val="FF0000"/>
                </a:solidFill>
              </a:rPr>
              <a:t>is </a:t>
            </a:r>
            <a:r>
              <a:rPr lang="en-GB" sz="2400" dirty="0" smtClean="0"/>
              <a:t>busy.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4214818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5.It </a:t>
            </a:r>
            <a:r>
              <a:rPr lang="en-GB" sz="2400" dirty="0" smtClean="0">
                <a:solidFill>
                  <a:srgbClr val="FF0000"/>
                </a:solidFill>
              </a:rPr>
              <a:t>is </a:t>
            </a:r>
            <a:r>
              <a:rPr lang="en-GB" sz="2400" dirty="0" smtClean="0"/>
              <a:t>fat.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214942" y="1785926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1.We </a:t>
            </a:r>
            <a:r>
              <a:rPr lang="en-GB" sz="2400" dirty="0" smtClean="0">
                <a:solidFill>
                  <a:srgbClr val="FF0000"/>
                </a:solidFill>
              </a:rPr>
              <a:t>are</a:t>
            </a:r>
            <a:r>
              <a:rPr lang="en-GB" sz="2400" dirty="0" smtClean="0"/>
              <a:t> big.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214942" y="2357430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2.They </a:t>
            </a:r>
            <a:r>
              <a:rPr lang="en-GB" sz="2400" dirty="0" smtClean="0">
                <a:solidFill>
                  <a:srgbClr val="FF0000"/>
                </a:solidFill>
              </a:rPr>
              <a:t>are</a:t>
            </a:r>
            <a:r>
              <a:rPr lang="en-GB" sz="2400" dirty="0" smtClean="0"/>
              <a:t> British.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214942" y="3000372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3.Kate </a:t>
            </a:r>
            <a:r>
              <a:rPr lang="en-GB" sz="2400" dirty="0" smtClean="0">
                <a:solidFill>
                  <a:srgbClr val="FF0000"/>
                </a:solidFill>
              </a:rPr>
              <a:t>is</a:t>
            </a:r>
            <a:r>
              <a:rPr lang="en-GB" sz="2400" dirty="0" smtClean="0"/>
              <a:t> friendly.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214942" y="3643314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4.It </a:t>
            </a:r>
            <a:r>
              <a:rPr lang="en-GB" sz="2400" dirty="0" smtClean="0">
                <a:solidFill>
                  <a:srgbClr val="FF0000"/>
                </a:solidFill>
              </a:rPr>
              <a:t>is</a:t>
            </a:r>
            <a:r>
              <a:rPr lang="en-GB" sz="2400" dirty="0" smtClean="0"/>
              <a:t> tasty.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143504" y="4286256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5.You </a:t>
            </a:r>
            <a:r>
              <a:rPr lang="en-GB" sz="2400" dirty="0" smtClean="0">
                <a:solidFill>
                  <a:srgbClr val="FF0000"/>
                </a:solidFill>
              </a:rPr>
              <a:t>are</a:t>
            </a:r>
            <a:r>
              <a:rPr lang="en-GB" sz="2400" dirty="0" smtClean="0"/>
              <a:t> tall.</a:t>
            </a:r>
            <a:endParaRPr lang="ru-RU" sz="2400" dirty="0"/>
          </a:p>
        </p:txBody>
      </p:sp>
      <p:sp>
        <p:nvSpPr>
          <p:cNvPr id="13" name="Улыбающееся лицо 12"/>
          <p:cNvSpPr/>
          <p:nvPr/>
        </p:nvSpPr>
        <p:spPr>
          <a:xfrm>
            <a:off x="7572396" y="5500702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6429388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8" dur="474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2" grpId="1"/>
      <p:bldP spid="3" grpId="0"/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285728"/>
            <a:ext cx="8229600" cy="1143000"/>
          </a:xfrm>
        </p:spPr>
        <p:txBody>
          <a:bodyPr/>
          <a:lstStyle/>
          <a:p>
            <a:r>
              <a:rPr lang="en-GB" b="1" dirty="0" smtClean="0"/>
              <a:t>Form tags.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1428736"/>
            <a:ext cx="5572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1.Joy lives in Kiev,___?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928802"/>
            <a:ext cx="9358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2.They can speak English very well,___?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2357430"/>
            <a:ext cx="4714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3.She swims on Sundays,___?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2857496"/>
            <a:ext cx="3929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4.Kate is my best friend,___?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3357562"/>
            <a:ext cx="6786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5.We visited Vladimir two days ago,___?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714744" y="4143380"/>
            <a:ext cx="5429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1.Ann buys  sweets every day,___?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643306" y="4643446"/>
            <a:ext cx="5500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2.Paul went to Rome last week,___?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643306" y="5143512"/>
            <a:ext cx="5357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3.He can read in French,___?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643306" y="5643578"/>
            <a:ext cx="4643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4.Jill and Sam are nice,___?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643306" y="6143644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5.She will skate tomorrow,____?</a:t>
            </a:r>
            <a:endParaRPr lang="ru-RU" sz="2400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00"/>
                            </p:stCondLst>
                            <p:childTnLst>
                              <p:par>
                                <p:cTn id="4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86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260"/>
                            </p:stCondLst>
                            <p:childTnLst>
                              <p:par>
                                <p:cTn id="5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760"/>
                            </p:stCondLst>
                            <p:childTnLst>
                              <p:par>
                                <p:cTn id="6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410"/>
                            </p:stCondLst>
                            <p:childTnLst>
                              <p:par>
                                <p:cTn id="7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/>
          <a:lstStyle/>
          <a:p>
            <a:r>
              <a:rPr lang="en-GB" b="1" dirty="0" smtClean="0"/>
              <a:t>Check your answers.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1571612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1.Joy lives in Kiev, </a:t>
            </a:r>
            <a:r>
              <a:rPr lang="en-GB" sz="2400" dirty="0" smtClean="0">
                <a:solidFill>
                  <a:srgbClr val="FF0000"/>
                </a:solidFill>
              </a:rPr>
              <a:t>doesn’t he</a:t>
            </a:r>
            <a:r>
              <a:rPr lang="en-GB" sz="2400" dirty="0" smtClean="0"/>
              <a:t>?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2071678"/>
            <a:ext cx="8501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2.They can speak English very well, </a:t>
            </a:r>
            <a:r>
              <a:rPr lang="en-GB" sz="2400" dirty="0" smtClean="0">
                <a:solidFill>
                  <a:srgbClr val="FF0000"/>
                </a:solidFill>
              </a:rPr>
              <a:t>can’t they</a:t>
            </a:r>
            <a:r>
              <a:rPr lang="en-GB" sz="2400" dirty="0" smtClean="0"/>
              <a:t>?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2571744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3.She swims on Sundays, </a:t>
            </a:r>
            <a:r>
              <a:rPr lang="en-GB" sz="2400" dirty="0" smtClean="0">
                <a:solidFill>
                  <a:srgbClr val="FF0000"/>
                </a:solidFill>
              </a:rPr>
              <a:t>doesn’t she</a:t>
            </a:r>
            <a:r>
              <a:rPr lang="en-GB" sz="2400" dirty="0" smtClean="0"/>
              <a:t>?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3000372"/>
            <a:ext cx="5857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4.Kate is my best friend,</a:t>
            </a:r>
            <a:r>
              <a:rPr lang="en-GB" sz="2400" dirty="0" smtClean="0">
                <a:solidFill>
                  <a:srgbClr val="FF0000"/>
                </a:solidFill>
              </a:rPr>
              <a:t> isn’t she</a:t>
            </a:r>
            <a:r>
              <a:rPr lang="en-GB" sz="2400" dirty="0" smtClean="0"/>
              <a:t>?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3500438"/>
            <a:ext cx="628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5.We visited Vladimir two days ago, </a:t>
            </a:r>
            <a:r>
              <a:rPr lang="en-GB" sz="2400" dirty="0" smtClean="0">
                <a:solidFill>
                  <a:srgbClr val="FF0000"/>
                </a:solidFill>
              </a:rPr>
              <a:t>didn’t we</a:t>
            </a:r>
            <a:r>
              <a:rPr lang="en-GB" sz="2400" dirty="0" smtClean="0"/>
              <a:t>?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143208" y="4357694"/>
            <a:ext cx="6000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1.Ann buys sweets every day, </a:t>
            </a:r>
            <a:r>
              <a:rPr lang="en-GB" sz="2400" dirty="0" smtClean="0">
                <a:solidFill>
                  <a:srgbClr val="FF0000"/>
                </a:solidFill>
              </a:rPr>
              <a:t>doesn’t she</a:t>
            </a:r>
            <a:r>
              <a:rPr lang="en-GB" sz="2400" dirty="0" smtClean="0"/>
              <a:t>?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143240" y="4786322"/>
            <a:ext cx="6143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2.Paul went to Rome last week, </a:t>
            </a:r>
            <a:r>
              <a:rPr lang="en-GB" sz="2400" dirty="0" smtClean="0">
                <a:solidFill>
                  <a:srgbClr val="FF0000"/>
                </a:solidFill>
              </a:rPr>
              <a:t>didn’t he</a:t>
            </a:r>
            <a:r>
              <a:rPr lang="en-GB" sz="2400" dirty="0" smtClean="0"/>
              <a:t>?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143240" y="5286388"/>
            <a:ext cx="5857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3.He can read in French, </a:t>
            </a:r>
            <a:r>
              <a:rPr lang="en-GB" sz="2400" dirty="0" smtClean="0">
                <a:solidFill>
                  <a:srgbClr val="FF0000"/>
                </a:solidFill>
              </a:rPr>
              <a:t>can’t he</a:t>
            </a:r>
            <a:r>
              <a:rPr lang="en-GB" sz="2400" dirty="0" smtClean="0"/>
              <a:t>?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214678" y="5715016"/>
            <a:ext cx="564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4.Jill and Sam are nice, </a:t>
            </a:r>
            <a:r>
              <a:rPr lang="en-GB" sz="2400" dirty="0" smtClean="0">
                <a:solidFill>
                  <a:srgbClr val="FF0000"/>
                </a:solidFill>
              </a:rPr>
              <a:t>aren’t they</a:t>
            </a:r>
            <a:r>
              <a:rPr lang="en-GB" sz="2400" dirty="0" smtClean="0"/>
              <a:t>?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143240" y="6215082"/>
            <a:ext cx="6215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5.She will skate tomorrow, </a:t>
            </a:r>
            <a:r>
              <a:rPr lang="en-GB" sz="2400" dirty="0" smtClean="0">
                <a:solidFill>
                  <a:srgbClr val="FF0000"/>
                </a:solidFill>
              </a:rPr>
              <a:t>won’t she</a:t>
            </a:r>
            <a:r>
              <a:rPr lang="en-GB" sz="2400" dirty="0" smtClean="0"/>
              <a:t>?</a:t>
            </a:r>
            <a:endParaRPr lang="ru-RU" sz="2400" dirty="0"/>
          </a:p>
        </p:txBody>
      </p:sp>
      <p:pic>
        <p:nvPicPr>
          <p:cNvPr id="1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8572528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50"/>
                            </p:stCondLst>
                            <p:childTnLst>
                              <p:par>
                                <p:cTn id="9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5" dur="474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429000"/>
            <a:ext cx="7986714" cy="1362456"/>
          </a:xfrm>
        </p:spPr>
        <p:txBody>
          <a:bodyPr>
            <a:normAutofit/>
          </a:bodyPr>
          <a:lstStyle/>
          <a:p>
            <a:r>
              <a:rPr lang="en-US" sz="4800" dirty="0" smtClean="0"/>
              <a:t> ‘Puzzle’    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Station </a:t>
            </a:r>
            <a:r>
              <a:rPr lang="ru-RU" sz="4400" b="1" dirty="0" smtClean="0">
                <a:solidFill>
                  <a:srgbClr val="FF0000"/>
                </a:solidFill>
              </a:rPr>
              <a:t>5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5" name="Аудио_0003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429652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528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8229600" cy="1143000"/>
          </a:xfrm>
        </p:spPr>
        <p:txBody>
          <a:bodyPr/>
          <a:lstStyle/>
          <a:p>
            <a:r>
              <a:rPr lang="en-US" b="1" dirty="0" smtClean="0"/>
              <a:t>Do the puzzle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428736"/>
            <a:ext cx="4038600" cy="4525963"/>
          </a:xfrm>
        </p:spPr>
        <p:txBody>
          <a:bodyPr/>
          <a:lstStyle/>
          <a:p>
            <a:r>
              <a:rPr lang="en-US" dirty="0" smtClean="0"/>
              <a:t>What does lion eat?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428736"/>
            <a:ext cx="4286280" cy="785818"/>
          </a:xfrm>
        </p:spPr>
        <p:txBody>
          <a:bodyPr/>
          <a:lstStyle/>
          <a:p>
            <a:r>
              <a:rPr lang="en-US" dirty="0" smtClean="0"/>
              <a:t>What does the bear eat?</a:t>
            </a:r>
            <a:endParaRPr lang="ru-RU" dirty="0"/>
          </a:p>
        </p:txBody>
      </p:sp>
      <p:pic>
        <p:nvPicPr>
          <p:cNvPr id="5" name="Рисунок 4" descr="Ле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071678"/>
            <a:ext cx="2928958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Documents and Settings\Администратор\Рабочий стол\Изображение 129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071678"/>
            <a:ext cx="3572148" cy="2382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000100" y="4786322"/>
            <a:ext cx="2857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M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5286388"/>
            <a:ext cx="342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TEA T</a:t>
            </a:r>
            <a:endParaRPr lang="ru-RU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929454" y="4714884"/>
            <a:ext cx="2357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u="sng" dirty="0" smtClean="0"/>
              <a:t>H</a:t>
            </a:r>
            <a:endParaRPr lang="ru-RU" sz="4000" b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16" y="5214950"/>
            <a:ext cx="2786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EY</a:t>
            </a:r>
            <a:endParaRPr lang="ru-RU" sz="4000" b="1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18.01.2009 18;12;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571480"/>
            <a:ext cx="8072494" cy="58579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Аудио_0003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28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Check your answers.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1785926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Meat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5286380" y="1857364"/>
            <a:ext cx="4500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Honey</a:t>
            </a:r>
            <a:endParaRPr lang="ru-RU" sz="4800" dirty="0"/>
          </a:p>
        </p:txBody>
      </p:sp>
      <p:pic>
        <p:nvPicPr>
          <p:cNvPr id="4097" name="Picture 1" descr="C:\Documents and Settings\Администратор\Рабочий стол\20.01.2009 22;25;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500306"/>
            <a:ext cx="2454276" cy="2819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Documents and Settings\Администратор\Рабочий стол\20.01.2009 22;28;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2857496"/>
            <a:ext cx="2106612" cy="25019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7858148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474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929066"/>
            <a:ext cx="7772400" cy="1362456"/>
          </a:xfrm>
        </p:spPr>
        <p:txBody>
          <a:bodyPr>
            <a:normAutofit/>
          </a:bodyPr>
          <a:lstStyle/>
          <a:p>
            <a:r>
              <a:rPr lang="en-GB" sz="4800" dirty="0" smtClean="0"/>
              <a:t>‘Musical’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28662" y="3000372"/>
            <a:ext cx="7772400" cy="1500187"/>
          </a:xfrm>
        </p:spPr>
        <p:txBody>
          <a:bodyPr>
            <a:normAutofit/>
          </a:bodyPr>
          <a:lstStyle/>
          <a:p>
            <a:r>
              <a:rPr lang="en-GB" sz="4400" dirty="0" smtClean="0">
                <a:solidFill>
                  <a:srgbClr val="FF0000"/>
                </a:solidFill>
              </a:rPr>
              <a:t>Station</a:t>
            </a:r>
            <a:r>
              <a:rPr lang="ru-RU" sz="4400" dirty="0" smtClean="0">
                <a:solidFill>
                  <a:srgbClr val="FF0000"/>
                </a:solidFill>
              </a:rPr>
              <a:t> 6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5" name="Аудио_0003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429652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528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Аудио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8143900" y="6286520"/>
            <a:ext cx="304800" cy="304800"/>
          </a:xfrm>
          <a:prstGeom prst="rect">
            <a:avLst/>
          </a:prstGeom>
        </p:spPr>
      </p:pic>
      <p:pic>
        <p:nvPicPr>
          <p:cNvPr id="2051" name="Picture 3" descr="C:\Downloads\jingle bell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1857374"/>
            <a:ext cx="6000750" cy="5000626"/>
          </a:xfrm>
          <a:prstGeom prst="rect">
            <a:avLst/>
          </a:prstGeom>
          <a:noFill/>
        </p:spPr>
      </p:pic>
      <p:pic>
        <p:nvPicPr>
          <p:cNvPr id="2052" name="Picture 4" descr="C:\Documents and Settings\Администратор\Рабочий стол\jingle_bell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50" y="1857364"/>
            <a:ext cx="2609850" cy="21812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58016" y="2000240"/>
            <a:ext cx="1928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A day or two ago</a:t>
            </a:r>
            <a:endParaRPr lang="ru-RU" sz="1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64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Аудио_000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72528" y="6429396"/>
            <a:ext cx="366714" cy="304800"/>
          </a:xfrm>
          <a:prstGeom prst="rect">
            <a:avLst/>
          </a:prstGeom>
        </p:spPr>
      </p:pic>
      <p:pic>
        <p:nvPicPr>
          <p:cNvPr id="1026" name="Picture 2" descr="C:\Documents and Settings\Администратор\Рабочий стол\last_christma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785794"/>
            <a:ext cx="7429551" cy="5801793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21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00306"/>
            <a:ext cx="8229600" cy="1143000"/>
          </a:xfrm>
        </p:spPr>
        <p:txBody>
          <a:bodyPr>
            <a:noAutofit/>
          </a:bodyPr>
          <a:lstStyle/>
          <a:p>
            <a:r>
              <a:rPr lang="en-GB" sz="9600" b="1" dirty="0" smtClean="0">
                <a:solidFill>
                  <a:schemeClr val="accent1"/>
                </a:solidFill>
              </a:rPr>
              <a:t>THE END</a:t>
            </a:r>
            <a:endParaRPr lang="ru-RU" sz="9600" b="1" dirty="0">
              <a:solidFill>
                <a:schemeClr val="accent1"/>
              </a:solidFill>
            </a:endParaRPr>
          </a:p>
        </p:txBody>
      </p:sp>
      <p:sp>
        <p:nvSpPr>
          <p:cNvPr id="3" name="Солнце 2"/>
          <p:cNvSpPr/>
          <p:nvPr/>
        </p:nvSpPr>
        <p:spPr>
          <a:xfrm>
            <a:off x="7286644" y="5214950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лнце 3"/>
          <p:cNvSpPr/>
          <p:nvPr/>
        </p:nvSpPr>
        <p:spPr>
          <a:xfrm>
            <a:off x="5786446" y="5786454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лнце 4"/>
          <p:cNvSpPr/>
          <p:nvPr/>
        </p:nvSpPr>
        <p:spPr>
          <a:xfrm>
            <a:off x="8143900" y="4071942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‘Tongue twisters’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Station 1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14290"/>
            <a:ext cx="83058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Read as quickly as possible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4286256"/>
            <a:ext cx="9429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cook took a good look at the cookery book.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3357562"/>
            <a:ext cx="8929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rain in Spain stays mainly in the plain.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5429264"/>
            <a:ext cx="857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28564" y="1571612"/>
            <a:ext cx="87154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Sid sees six trees.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2428868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Cob is Dob’ s, </a:t>
            </a:r>
            <a:r>
              <a:rPr lang="en-GB" sz="3600" dirty="0" err="1" smtClean="0"/>
              <a:t>Tob</a:t>
            </a:r>
            <a:r>
              <a:rPr lang="en-GB" sz="3600" dirty="0" smtClean="0"/>
              <a:t> is Mob’s dog.</a:t>
            </a:r>
            <a:endParaRPr lang="ru-RU" sz="3600" dirty="0"/>
          </a:p>
        </p:txBody>
      </p:sp>
      <p:sp>
        <p:nvSpPr>
          <p:cNvPr id="10" name="4-конечная звезда 9"/>
          <p:cNvSpPr/>
          <p:nvPr/>
        </p:nvSpPr>
        <p:spPr>
          <a:xfrm>
            <a:off x="2928926" y="5786454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5572132" y="5786454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7858148" y="5286388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4-конечная звезда 12"/>
          <p:cNvSpPr/>
          <p:nvPr/>
        </p:nvSpPr>
        <p:spPr>
          <a:xfrm>
            <a:off x="7500958" y="164305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429000"/>
            <a:ext cx="7772400" cy="1362456"/>
          </a:xfrm>
        </p:spPr>
        <p:txBody>
          <a:bodyPr>
            <a:normAutofit/>
          </a:bodyPr>
          <a:lstStyle/>
          <a:p>
            <a:r>
              <a:rPr lang="en-US" sz="4800" dirty="0" smtClean="0"/>
              <a:t>‘Lexical’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Station 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6" name="Аудио_0003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528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Find the rhyme</a:t>
            </a:r>
            <a:endParaRPr lang="ru-RU" b="1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5720" y="2071678"/>
          <a:ext cx="3286148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  <a:gridCol w="1643074"/>
              </a:tblGrid>
              <a:tr h="33040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door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train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0401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knife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tree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0401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dog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floor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0401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mouse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wife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0401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knee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shirt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0401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skirt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clock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0401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rain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ball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0401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tall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house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5143504" y="2071678"/>
          <a:ext cx="3071834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5917"/>
                <a:gridCol w="1535917"/>
              </a:tblGrid>
              <a:tr h="3568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rock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flag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683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bag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grey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683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father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green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683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bed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phone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683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cool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mother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683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clean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sock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683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stone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pool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683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play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red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571480"/>
            <a:ext cx="6929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 smtClean="0">
                <a:solidFill>
                  <a:schemeClr val="bg2">
                    <a:lumMod val="25000"/>
                  </a:schemeClr>
                </a:solidFill>
              </a:rPr>
              <a:t>Check your answers.</a:t>
            </a:r>
            <a:endParaRPr lang="ru-RU" sz="4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142984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2000240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door - floor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2428868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knife - wife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2857496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dog - clock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321468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mouse -house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1472" y="357187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knee - tree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71472" y="400050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skirt - shirt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71472" y="442913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rain - train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71472" y="4929198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tall -ball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786446" y="200024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rock - sock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857884" y="25003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bag - flag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786446" y="285749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father - mother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857884" y="3214686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bed - red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786446" y="3571876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cool - pool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786446" y="400050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clean - green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857884" y="442913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stone - phone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857884" y="4857760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play - grey</a:t>
            </a:r>
            <a:endParaRPr lang="ru-RU" dirty="0"/>
          </a:p>
        </p:txBody>
      </p:sp>
      <p:sp>
        <p:nvSpPr>
          <p:cNvPr id="22" name="Улыбающееся лицо 21"/>
          <p:cNvSpPr/>
          <p:nvPr/>
        </p:nvSpPr>
        <p:spPr>
          <a:xfrm>
            <a:off x="7858148" y="5572140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J0214098.WAV">
            <a:hlinkClick r:id="" action="ppaction://media"/>
          </p:cNvPr>
          <p:cNvPicPr>
            <a:picLocks noRot="1" noChangeAspect="1"/>
          </p:cNvPicPr>
          <p:nvPr>
            <a:wavAudioFile r:embed="rId2" name="J0214098.WAV"/>
          </p:nvPr>
        </p:nvPicPr>
        <p:blipFill>
          <a:blip r:embed="rId4" cstate="print"/>
          <a:stretch>
            <a:fillRect/>
          </a:stretch>
        </p:blipFill>
        <p:spPr>
          <a:xfrm>
            <a:off x="6858016" y="6143644"/>
            <a:ext cx="304800" cy="304800"/>
          </a:xfrm>
          <a:prstGeom prst="rect">
            <a:avLst/>
          </a:prstGeom>
        </p:spPr>
      </p:pic>
      <p:pic>
        <p:nvPicPr>
          <p:cNvPr id="17409" name="Picture 1" descr="C:\Documents and Settings\Администратор\Рабочий стол\21.01.2009 1;14;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1928802"/>
            <a:ext cx="1458925" cy="3296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8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9" dur="4745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Can you finish these lists ?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2214554"/>
            <a:ext cx="5929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1.spring, summer, autumn</a:t>
            </a:r>
            <a:r>
              <a:rPr lang="en-GB" sz="2800" smtClean="0"/>
              <a:t>, w__.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786058"/>
            <a:ext cx="535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2.baseball, football, cricket, g___.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357562"/>
            <a:ext cx="8143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3.grandmother, grandfather, mother, f____.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500298" y="4572008"/>
            <a:ext cx="7000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1.September, October, November, D____.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428828" y="5286388"/>
            <a:ext cx="6715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2.Wales, Scotland, Northern Ireland, E___. 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857752" y="2786058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428860" y="6000768"/>
            <a:ext cx="5786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3.Thursday, Friday, Saturday, S____.</a:t>
            </a:r>
            <a:endParaRPr lang="ru-RU" sz="2800" dirty="0"/>
          </a:p>
        </p:txBody>
      </p:sp>
      <p:pic>
        <p:nvPicPr>
          <p:cNvPr id="15361" name="Picture 1" descr="C:\Documents and Settings\Администратор\Рабочий стол\Snow Tre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785926"/>
            <a:ext cx="1258921" cy="944191"/>
          </a:xfrm>
          <a:prstGeom prst="rect">
            <a:avLst/>
          </a:prstGeom>
          <a:noFill/>
        </p:spPr>
      </p:pic>
      <p:pic>
        <p:nvPicPr>
          <p:cNvPr id="10" name="Picture 1" descr="C:\Documents and Settings\Администратор\Рабочий стол\20.01.2009 22;22;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33801">
            <a:off x="714348" y="5072074"/>
            <a:ext cx="1357323" cy="69091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 rot="20423751">
            <a:off x="716263" y="6151829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WEEKEND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5362" name="Picture 2" descr="C:\Documents and Settings\Администратор\Рабочий стол\20.01.2009 22;34;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2143116"/>
            <a:ext cx="947304" cy="1258916"/>
          </a:xfrm>
          <a:prstGeom prst="rect">
            <a:avLst/>
          </a:prstGeom>
          <a:noFill/>
        </p:spPr>
      </p:pic>
      <p:pic>
        <p:nvPicPr>
          <p:cNvPr id="11" name="Picture 1" descr="C:\Documents and Settings\Администратор\Рабочий стол\20.01.2009 23;05;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15272" y="2643182"/>
            <a:ext cx="888340" cy="1357322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 rot="20556560">
            <a:off x="723825" y="436242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i</a:t>
            </a:r>
            <a:r>
              <a:rPr lang="en-US" dirty="0" smtClean="0">
                <a:solidFill>
                  <a:srgbClr val="FFC000"/>
                </a:solidFill>
              </a:rPr>
              <a:t>n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US" dirty="0" smtClean="0">
                <a:solidFill>
                  <a:srgbClr val="7030A0"/>
                </a:solidFill>
              </a:rPr>
              <a:t>e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r</a:t>
            </a:r>
            <a:r>
              <a:rPr lang="en-US" dirty="0" smtClean="0"/>
              <a:t> </a:t>
            </a:r>
            <a:r>
              <a:rPr lang="ru-RU" dirty="0" smtClean="0"/>
              <a:t> 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n</a:t>
            </a:r>
            <a:r>
              <a:rPr lang="en-US" dirty="0" smtClean="0">
                <a:solidFill>
                  <a:srgbClr val="C00000"/>
                </a:solidFill>
              </a:rPr>
              <a:t>t</a:t>
            </a:r>
            <a:r>
              <a:rPr lang="en-US" dirty="0" smtClean="0"/>
              <a:t>h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00"/>
                            </p:stCondLst>
                            <p:childTnLst>
                              <p:par>
                                <p:cTn id="2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100"/>
                            </p:stCondLst>
                            <p:childTnLst>
                              <p:par>
                                <p:cTn id="3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100"/>
                            </p:stCondLst>
                            <p:childTnLst>
                              <p:par>
                                <p:cTn id="4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100"/>
                            </p:stCondLst>
                            <p:childTnLst>
                              <p:par>
                                <p:cTn id="6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100"/>
                            </p:stCondLst>
                            <p:childTnLst>
                              <p:par>
                                <p:cTn id="7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3100"/>
                            </p:stCondLst>
                            <p:childTnLst>
                              <p:par>
                                <p:cTn id="8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9" grpId="0"/>
      <p:bldP spid="12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Check your answers.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1785926"/>
            <a:ext cx="29289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1.winter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2643182"/>
            <a:ext cx="22145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2.golf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3357562"/>
            <a:ext cx="2071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3.father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5214942" y="1785926"/>
            <a:ext cx="30718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1.December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5214942" y="2643182"/>
            <a:ext cx="33575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2.England</a:t>
            </a:r>
            <a:endParaRPr lang="ru-R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5214942" y="3500438"/>
            <a:ext cx="3286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3.Sunday</a:t>
            </a:r>
            <a:endParaRPr lang="ru-RU" sz="4400" dirty="0"/>
          </a:p>
        </p:txBody>
      </p:sp>
      <p:sp>
        <p:nvSpPr>
          <p:cNvPr id="9" name="Улыбающееся лицо 8"/>
          <p:cNvSpPr/>
          <p:nvPr/>
        </p:nvSpPr>
        <p:spPr>
          <a:xfrm>
            <a:off x="7929586" y="5786454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7143768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50"/>
                            </p:stCondLst>
                            <p:childTnLst>
                              <p:par>
                                <p:cTn id="7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350"/>
                            </p:stCondLst>
                            <p:childTnLst>
                              <p:par>
                                <p:cTn id="7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8" dur="474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2" grpId="2"/>
      <p:bldP spid="3" grpId="0"/>
      <p:bldP spid="4" grpId="0"/>
      <p:bldP spid="5" grpId="0"/>
      <p:bldP spid="6" grpId="0"/>
      <p:bldP spid="7" grpId="0"/>
      <p:bldP spid="8" grpId="0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773</TotalTime>
  <Words>560</Words>
  <Application>Microsoft Office PowerPoint</Application>
  <PresentationFormat>Экран (4:3)</PresentationFormat>
  <Paragraphs>165</Paragraphs>
  <Slides>24</Slides>
  <Notes>0</Notes>
  <HiddenSlides>0</HiddenSlides>
  <MMClips>14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Welcome to</vt:lpstr>
      <vt:lpstr>Слайд 2</vt:lpstr>
      <vt:lpstr>‘Tongue twisters’</vt:lpstr>
      <vt:lpstr>Read as quickly as possible</vt:lpstr>
      <vt:lpstr>‘Lexical’</vt:lpstr>
      <vt:lpstr>Find the rhyme</vt:lpstr>
      <vt:lpstr>Слайд 7</vt:lpstr>
      <vt:lpstr>Can you finish these lists ?</vt:lpstr>
      <vt:lpstr>Check your answers.</vt:lpstr>
      <vt:lpstr>Find the numbers 0-12.</vt:lpstr>
      <vt:lpstr>Check your answers.</vt:lpstr>
      <vt:lpstr>Station 3</vt:lpstr>
      <vt:lpstr>grammar</vt:lpstr>
      <vt:lpstr>Слайд 14</vt:lpstr>
      <vt:lpstr>Check your answers.</vt:lpstr>
      <vt:lpstr>Form tags.</vt:lpstr>
      <vt:lpstr>Check your answers.</vt:lpstr>
      <vt:lpstr> ‘Puzzle’    </vt:lpstr>
      <vt:lpstr>Do the puzzle</vt:lpstr>
      <vt:lpstr>Check your answers.</vt:lpstr>
      <vt:lpstr>‘Musical’</vt:lpstr>
      <vt:lpstr>Слайд 22</vt:lpstr>
      <vt:lpstr>Слайд 23</vt:lpstr>
      <vt:lpstr>THE END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Наталья</cp:lastModifiedBy>
  <cp:revision>90</cp:revision>
  <dcterms:created xsi:type="dcterms:W3CDTF">2009-01-07T18:35:51Z</dcterms:created>
  <dcterms:modified xsi:type="dcterms:W3CDTF">2012-02-15T17:47:04Z</dcterms:modified>
</cp:coreProperties>
</file>