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1" r:id="rId15"/>
    <p:sldId id="272" r:id="rId16"/>
    <p:sldId id="273" r:id="rId17"/>
    <p:sldId id="274" r:id="rId18"/>
    <p:sldId id="268"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54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31F9EEF-58FF-4B31-BF82-3B6E8DBFA446}" type="datetimeFigureOut">
              <a:rPr lang="ru-RU" smtClean="0"/>
              <a:t>28.02.2012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1F9EEF-58FF-4B31-BF82-3B6E8DBFA446}" type="datetimeFigureOut">
              <a:rPr lang="ru-RU" smtClean="0"/>
              <a:t>28.02.2012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1F9EEF-58FF-4B31-BF82-3B6E8DBFA446}" type="datetimeFigureOut">
              <a:rPr lang="ru-RU" smtClean="0"/>
              <a:t>28.02.2012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1F9EEF-58FF-4B31-BF82-3B6E8DBFA446}" type="datetimeFigureOut">
              <a:rPr lang="ru-RU" smtClean="0"/>
              <a:t>28.02.2012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31F9EEF-58FF-4B31-BF82-3B6E8DBFA446}" type="datetimeFigureOut">
              <a:rPr lang="ru-RU" smtClean="0"/>
              <a:t>28.02.2012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31F9EEF-58FF-4B31-BF82-3B6E8DBFA446}" type="datetimeFigureOut">
              <a:rPr lang="ru-RU" smtClean="0"/>
              <a:t>28.02.2012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31F9EEF-58FF-4B31-BF82-3B6E8DBFA446}" type="datetimeFigureOut">
              <a:rPr lang="ru-RU" smtClean="0"/>
              <a:t>28.02.2012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31F9EEF-58FF-4B31-BF82-3B6E8DBFA446}" type="datetimeFigureOut">
              <a:rPr lang="ru-RU" smtClean="0"/>
              <a:t>28.02.2012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31F9EEF-58FF-4B31-BF82-3B6E8DBFA446}" type="datetimeFigureOut">
              <a:rPr lang="ru-RU" smtClean="0"/>
              <a:t>28.02.2012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1F9EEF-58FF-4B31-BF82-3B6E8DBFA446}" type="datetimeFigureOut">
              <a:rPr lang="ru-RU" smtClean="0"/>
              <a:t>28.02.2012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1F9EEF-58FF-4B31-BF82-3B6E8DBFA446}" type="datetimeFigureOut">
              <a:rPr lang="ru-RU" smtClean="0"/>
              <a:t>28.02.2012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246D36-097C-433D-8D74-CCA7756C5E0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1F9EEF-58FF-4B31-BF82-3B6E8DBFA446}" type="datetimeFigureOut">
              <a:rPr lang="ru-RU" smtClean="0"/>
              <a:t>28.02.2012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246D36-097C-433D-8D74-CCA7756C5E0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130425"/>
            <a:ext cx="9144000" cy="1470025"/>
          </a:xfrm>
        </p:spPr>
        <p:txBody>
          <a:bodyPr>
            <a:noAutofit/>
          </a:bodyPr>
          <a:lstStyle/>
          <a:p>
            <a:r>
              <a:rPr lang="ru-RU" sz="6600" b="1" dirty="0" smtClean="0">
                <a:effectLst>
                  <a:outerShdw blurRad="38100" dist="38100" dir="2700000" algn="tl">
                    <a:srgbClr val="000000">
                      <a:alpha val="43137"/>
                    </a:srgbClr>
                  </a:outerShdw>
                </a:effectLst>
                <a:latin typeface="Monotype Corsiva" pitchFamily="66" charset="0"/>
              </a:rPr>
              <a:t>«</a:t>
            </a:r>
            <a:r>
              <a:rPr lang="ru-RU" sz="6600" b="1" dirty="0" err="1" smtClean="0">
                <a:effectLst>
                  <a:outerShdw blurRad="38100" dist="38100" dir="2700000" algn="tl">
                    <a:srgbClr val="000000">
                      <a:alpha val="43137"/>
                    </a:srgbClr>
                  </a:outerShdw>
                </a:effectLst>
                <a:latin typeface="Monotype Corsiva" pitchFamily="66" charset="0"/>
              </a:rPr>
              <a:t>Эколого</a:t>
            </a:r>
            <a:r>
              <a:rPr lang="ru-RU" sz="6600" b="1" dirty="0" smtClean="0">
                <a:effectLst>
                  <a:outerShdw blurRad="38100" dist="38100" dir="2700000" algn="tl">
                    <a:srgbClr val="000000">
                      <a:alpha val="43137"/>
                    </a:srgbClr>
                  </a:outerShdw>
                </a:effectLst>
                <a:latin typeface="Monotype Corsiva" pitchFamily="66" charset="0"/>
              </a:rPr>
              <a:t> – математический</a:t>
            </a:r>
            <a:br>
              <a:rPr lang="ru-RU" sz="6600" b="1" dirty="0" smtClean="0">
                <a:effectLst>
                  <a:outerShdw blurRad="38100" dist="38100" dir="2700000" algn="tl">
                    <a:srgbClr val="000000">
                      <a:alpha val="43137"/>
                    </a:srgbClr>
                  </a:outerShdw>
                </a:effectLst>
                <a:latin typeface="Monotype Corsiva" pitchFamily="66" charset="0"/>
              </a:rPr>
            </a:br>
            <a:r>
              <a:rPr lang="ru-RU" sz="7200" b="1" dirty="0" err="1">
                <a:effectLst>
                  <a:outerShdw blurRad="38100" dist="38100" dir="2700000" algn="tl">
                    <a:srgbClr val="000000">
                      <a:alpha val="43137"/>
                    </a:srgbClr>
                  </a:outerShdw>
                </a:effectLst>
                <a:latin typeface="Monotype Corsiva" pitchFamily="66" charset="0"/>
              </a:rPr>
              <a:t>б</a:t>
            </a:r>
            <a:r>
              <a:rPr lang="ru-RU" sz="7200" b="1" dirty="0" err="1" smtClean="0">
                <a:effectLst>
                  <a:outerShdw blurRad="38100" dist="38100" dir="2700000" algn="tl">
                    <a:srgbClr val="000000">
                      <a:alpha val="43137"/>
                    </a:srgbClr>
                  </a:outerShdw>
                </a:effectLst>
                <a:latin typeface="Monotype Corsiva" pitchFamily="66" charset="0"/>
              </a:rPr>
              <a:t>рейн</a:t>
            </a:r>
            <a:r>
              <a:rPr lang="ru-RU" sz="7200" b="1" dirty="0" smtClean="0">
                <a:effectLst>
                  <a:outerShdw blurRad="38100" dist="38100" dir="2700000" algn="tl">
                    <a:srgbClr val="000000">
                      <a:alpha val="43137"/>
                    </a:srgbClr>
                  </a:outerShdw>
                </a:effectLst>
                <a:latin typeface="Monotype Corsiva" pitchFamily="66" charset="0"/>
              </a:rPr>
              <a:t> – ринг»</a:t>
            </a:r>
            <a:endParaRPr lang="ru-RU" sz="7200" b="1" dirty="0">
              <a:effectLst>
                <a:outerShdw blurRad="38100" dist="38100" dir="2700000" algn="tl">
                  <a:srgbClr val="000000">
                    <a:alpha val="43137"/>
                  </a:srgbClr>
                </a:outerShdw>
              </a:effectLst>
              <a:latin typeface="Monotype Corsiva" pitchFamily="66" charset="0"/>
            </a:endParaRPr>
          </a:p>
        </p:txBody>
      </p:sp>
      <p:sp>
        <p:nvSpPr>
          <p:cNvPr id="3" name="Подзаголовок 2"/>
          <p:cNvSpPr>
            <a:spLocks noGrp="1"/>
          </p:cNvSpPr>
          <p:nvPr>
            <p:ph type="subTitle" idx="1"/>
          </p:nvPr>
        </p:nvSpPr>
        <p:spPr>
          <a:xfrm>
            <a:off x="1428728" y="4500570"/>
            <a:ext cx="6400800" cy="1752600"/>
          </a:xfrm>
        </p:spPr>
        <p:txBody>
          <a:bodyPr/>
          <a:lstStyle/>
          <a:p>
            <a:r>
              <a:rPr lang="ru-RU" dirty="0">
                <a:solidFill>
                  <a:schemeClr val="tx1"/>
                </a:solidFill>
              </a:rPr>
              <a:t>д</a:t>
            </a:r>
            <a:r>
              <a:rPr lang="ru-RU" dirty="0" smtClean="0">
                <a:solidFill>
                  <a:schemeClr val="tx1"/>
                </a:solidFill>
              </a:rPr>
              <a:t>ля 7-х классов</a:t>
            </a:r>
            <a:endParaRPr lang="ru-RU" dirty="0">
              <a:solidFill>
                <a:schemeClr val="tx1"/>
              </a:solidFill>
            </a:endParaRPr>
          </a:p>
        </p:txBody>
      </p:sp>
      <p:sp>
        <p:nvSpPr>
          <p:cNvPr id="4" name="TextBox 3"/>
          <p:cNvSpPr txBox="1"/>
          <p:nvPr/>
        </p:nvSpPr>
        <p:spPr>
          <a:xfrm>
            <a:off x="6715140" y="5357826"/>
            <a:ext cx="2428860" cy="646331"/>
          </a:xfrm>
          <a:prstGeom prst="rect">
            <a:avLst/>
          </a:prstGeom>
          <a:noFill/>
        </p:spPr>
        <p:txBody>
          <a:bodyPr wrap="square" rtlCol="0">
            <a:spAutoFit/>
          </a:bodyPr>
          <a:lstStyle/>
          <a:p>
            <a:r>
              <a:rPr lang="ru-RU" b="1" dirty="0" smtClean="0"/>
              <a:t>Учитель математики</a:t>
            </a:r>
          </a:p>
          <a:p>
            <a:r>
              <a:rPr lang="ru-RU" b="1" dirty="0" err="1" smtClean="0"/>
              <a:t>Бужан</a:t>
            </a:r>
            <a:r>
              <a:rPr lang="ru-RU" b="1" dirty="0" smtClean="0"/>
              <a:t> Л.В.</a:t>
            </a:r>
            <a:endParaRPr lang="ru-RU"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a:latin typeface="Times New Roman" pitchFamily="18" charset="0"/>
                <a:cs typeface="Times New Roman" pitchFamily="18" charset="0"/>
              </a:rPr>
              <a:t>100 г листьев каштана задерживают в течение 15 дней 2286 г пыли и загрязнений. Сколько граммов пыли и загрязнений задержат 300 г листьев каштана за то же самое время</a:t>
            </a:r>
            <a:r>
              <a:rPr lang="ru-RU" dirty="0" smtClean="0">
                <a:latin typeface="Times New Roman" pitchFamily="18" charset="0"/>
                <a:cs typeface="Times New Roman" pitchFamily="18" charset="0"/>
              </a:rPr>
              <a:t>?</a:t>
            </a:r>
          </a:p>
          <a:p>
            <a:pPr>
              <a:buNone/>
            </a:pPr>
            <a:endParaRPr lang="ru-RU" dirty="0">
              <a:latin typeface="Times New Roman" pitchFamily="18" charset="0"/>
              <a:cs typeface="Times New Roman" pitchFamily="18" charset="0"/>
            </a:endParaRPr>
          </a:p>
          <a:p>
            <a:pPr>
              <a:buNone/>
            </a:pPr>
            <a:r>
              <a:rPr lang="ru-RU" dirty="0" smtClean="0"/>
              <a:t>                                                </a:t>
            </a:r>
          </a:p>
          <a:p>
            <a:pPr>
              <a:buNone/>
            </a:pPr>
            <a:r>
              <a:rPr lang="ru-RU" dirty="0"/>
              <a:t> </a:t>
            </a:r>
            <a:r>
              <a:rPr lang="ru-RU" dirty="0" smtClean="0"/>
              <a:t>                                                                    6858г</a:t>
            </a:r>
            <a:r>
              <a:rPr lang="ru-RU" dirty="0"/>
              <a:t>.</a:t>
            </a:r>
          </a:p>
          <a:p>
            <a:pPr>
              <a:buNone/>
            </a:pPr>
            <a:endParaRPr lang="ru-RU" dirty="0"/>
          </a:p>
        </p:txBody>
      </p:sp>
      <p:pic>
        <p:nvPicPr>
          <p:cNvPr id="2049" name="Picture 1"/>
          <p:cNvPicPr>
            <a:picLocks noChangeAspect="1" noChangeArrowheads="1"/>
          </p:cNvPicPr>
          <p:nvPr/>
        </p:nvPicPr>
        <p:blipFill>
          <a:blip r:embed="rId2"/>
          <a:srcRect/>
          <a:stretch>
            <a:fillRect/>
          </a:stretch>
        </p:blipFill>
        <p:spPr bwMode="auto">
          <a:xfrm>
            <a:off x="5786446" y="4214818"/>
            <a:ext cx="2643196" cy="199120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2049"/>
                                        </p:tgtEl>
                                      </p:cBhvr>
                                    </p:animEffect>
                                    <p:set>
                                      <p:cBhvr>
                                        <p:cTn id="7" dur="1" fill="hold">
                                          <p:stCondLst>
                                            <p:cond delay="499"/>
                                          </p:stCondLst>
                                        </p:cTn>
                                        <p:tgtEl>
                                          <p:spTgt spid="20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t>На </a:t>
            </a:r>
            <a:r>
              <a:rPr lang="ru-RU" dirty="0"/>
              <a:t>производство 1 т бумаги требуется </a:t>
            </a:r>
            <a:r>
              <a:rPr lang="ru-RU" dirty="0" smtClean="0"/>
              <a:t>17</a:t>
            </a:r>
          </a:p>
          <a:p>
            <a:pPr>
              <a:buNone/>
            </a:pPr>
            <a:r>
              <a:rPr lang="ru-RU" dirty="0" smtClean="0"/>
              <a:t>деревьев</a:t>
            </a:r>
            <a:r>
              <a:rPr lang="ru-RU" dirty="0"/>
              <a:t>. Каждая тонна макулатуры </a:t>
            </a:r>
            <a:r>
              <a:rPr lang="ru-RU" dirty="0" smtClean="0"/>
              <a:t>спасает</a:t>
            </a:r>
          </a:p>
          <a:p>
            <a:pPr>
              <a:buNone/>
            </a:pPr>
            <a:r>
              <a:rPr lang="ru-RU" dirty="0" smtClean="0"/>
              <a:t>эти </a:t>
            </a:r>
            <a:r>
              <a:rPr lang="ru-RU" dirty="0"/>
              <a:t>деревья от вырубки. Сколько </a:t>
            </a:r>
            <a:r>
              <a:rPr lang="ru-RU" dirty="0" smtClean="0"/>
              <a:t>нужно</a:t>
            </a:r>
          </a:p>
          <a:p>
            <a:pPr>
              <a:buNone/>
            </a:pPr>
            <a:r>
              <a:rPr lang="ru-RU" dirty="0" smtClean="0"/>
              <a:t>собрать </a:t>
            </a:r>
            <a:r>
              <a:rPr lang="ru-RU" dirty="0"/>
              <a:t>макулатуры, чтобы сохранить </a:t>
            </a:r>
            <a:r>
              <a:rPr lang="ru-RU" dirty="0" smtClean="0"/>
              <a:t>510</a:t>
            </a:r>
          </a:p>
          <a:p>
            <a:pPr>
              <a:buNone/>
            </a:pPr>
            <a:r>
              <a:rPr lang="ru-RU" dirty="0" smtClean="0"/>
              <a:t>деревьев</a:t>
            </a:r>
            <a:r>
              <a:rPr lang="ru-RU" dirty="0"/>
              <a:t>? </a:t>
            </a:r>
          </a:p>
          <a:p>
            <a:pPr>
              <a:buNone/>
            </a:pPr>
            <a:endParaRPr lang="ru-RU" dirty="0"/>
          </a:p>
          <a:p>
            <a:pPr>
              <a:buNone/>
            </a:pPr>
            <a:r>
              <a:rPr lang="ru-RU" dirty="0" smtClean="0"/>
              <a:t>                                                                     30т</a:t>
            </a:r>
            <a:r>
              <a:rPr lang="ru-RU" dirty="0"/>
              <a:t>.</a:t>
            </a:r>
          </a:p>
          <a:p>
            <a:pPr>
              <a:buNone/>
            </a:pPr>
            <a:endParaRPr lang="ru-RU" dirty="0"/>
          </a:p>
        </p:txBody>
      </p:sp>
      <p:pic>
        <p:nvPicPr>
          <p:cNvPr id="23554" name="Picture 2"/>
          <p:cNvPicPr>
            <a:picLocks noChangeAspect="1" noChangeArrowheads="1"/>
          </p:cNvPicPr>
          <p:nvPr/>
        </p:nvPicPr>
        <p:blipFill>
          <a:blip r:embed="rId2"/>
          <a:srcRect/>
          <a:stretch>
            <a:fillRect/>
          </a:stretch>
        </p:blipFill>
        <p:spPr bwMode="auto">
          <a:xfrm>
            <a:off x="5786446" y="4357694"/>
            <a:ext cx="2487573" cy="185738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23554"/>
                                        </p:tgtEl>
                                      </p:cBhvr>
                                    </p:animEffect>
                                    <p:set>
                                      <p:cBhvr>
                                        <p:cTn id="7" dur="1" fill="hold">
                                          <p:stCondLst>
                                            <p:cond delay="499"/>
                                          </p:stCondLst>
                                        </p:cTn>
                                        <p:tgtEl>
                                          <p:spTgt spid="235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«Экологическое буриме»</a:t>
            </a:r>
            <a:br>
              <a:rPr lang="ru-RU" dirty="0"/>
            </a:br>
            <a:endParaRPr lang="ru-RU" dirty="0"/>
          </a:p>
        </p:txBody>
      </p:sp>
      <p:sp>
        <p:nvSpPr>
          <p:cNvPr id="3" name="Содержимое 2"/>
          <p:cNvSpPr>
            <a:spLocks noGrp="1"/>
          </p:cNvSpPr>
          <p:nvPr>
            <p:ph idx="1"/>
          </p:nvPr>
        </p:nvSpPr>
        <p:spPr/>
        <p:txBody>
          <a:bodyPr/>
          <a:lstStyle/>
          <a:p>
            <a:pPr>
              <a:buNone/>
            </a:pPr>
            <a:r>
              <a:rPr lang="ru-RU" dirty="0">
                <a:latin typeface="Times New Roman" pitchFamily="18" charset="0"/>
                <a:cs typeface="Times New Roman" pitchFamily="18" charset="0"/>
              </a:rPr>
              <a:t>Используя данные слова </a:t>
            </a:r>
            <a:r>
              <a:rPr lang="ru-RU" dirty="0" smtClean="0">
                <a:latin typeface="Times New Roman" pitchFamily="18" charset="0"/>
                <a:cs typeface="Times New Roman" pitchFamily="18" charset="0"/>
              </a:rPr>
              <a:t>необходимо</a:t>
            </a:r>
          </a:p>
          <a:p>
            <a:pPr>
              <a:buNone/>
            </a:pPr>
            <a:r>
              <a:rPr lang="ru-RU" dirty="0" smtClean="0">
                <a:latin typeface="Times New Roman" pitchFamily="18" charset="0"/>
                <a:cs typeface="Times New Roman" pitchFamily="18" charset="0"/>
              </a:rPr>
              <a:t>составить </a:t>
            </a:r>
            <a:r>
              <a:rPr lang="ru-RU" dirty="0">
                <a:latin typeface="Times New Roman" pitchFamily="18" charset="0"/>
                <a:cs typeface="Times New Roman" pitchFamily="18" charset="0"/>
              </a:rPr>
              <a:t>стихотворение на тему </a:t>
            </a:r>
            <a:r>
              <a:rPr lang="ru-RU" dirty="0" smtClean="0">
                <a:latin typeface="Times New Roman" pitchFamily="18" charset="0"/>
                <a:cs typeface="Times New Roman" pitchFamily="18" charset="0"/>
              </a:rPr>
              <a:t>защиты</a:t>
            </a:r>
          </a:p>
          <a:p>
            <a:pPr>
              <a:buNone/>
            </a:pPr>
            <a:r>
              <a:rPr lang="ru-RU" dirty="0" smtClean="0">
                <a:latin typeface="Times New Roman" pitchFamily="18" charset="0"/>
                <a:cs typeface="Times New Roman" pitchFamily="18" charset="0"/>
              </a:rPr>
              <a:t>окружающей </a:t>
            </a:r>
            <a:r>
              <a:rPr lang="ru-RU" dirty="0">
                <a:latin typeface="Times New Roman" pitchFamily="18" charset="0"/>
                <a:cs typeface="Times New Roman" pitchFamily="18" charset="0"/>
              </a:rPr>
              <a:t>среды, т.е. нашего </a:t>
            </a:r>
            <a:r>
              <a:rPr lang="ru-RU" dirty="0" smtClean="0">
                <a:latin typeface="Times New Roman" pitchFamily="18" charset="0"/>
                <a:cs typeface="Times New Roman" pitchFamily="18" charset="0"/>
              </a:rPr>
              <a:t>большого</a:t>
            </a:r>
          </a:p>
          <a:p>
            <a:pPr>
              <a:buNone/>
            </a:pPr>
            <a:r>
              <a:rPr lang="ru-RU" dirty="0" smtClean="0">
                <a:latin typeface="Times New Roman" pitchFamily="18" charset="0"/>
                <a:cs typeface="Times New Roman" pitchFamily="18" charset="0"/>
              </a:rPr>
              <a:t>общего </a:t>
            </a:r>
            <a:r>
              <a:rPr lang="ru-RU" dirty="0">
                <a:latin typeface="Times New Roman" pitchFamily="18" charset="0"/>
                <a:cs typeface="Times New Roman" pitchFamily="18" charset="0"/>
              </a:rPr>
              <a:t>дома</a:t>
            </a:r>
            <a:r>
              <a:rPr lang="ru-RU" dirty="0" smtClean="0">
                <a:latin typeface="Times New Roman" pitchFamily="18" charset="0"/>
                <a:cs typeface="Times New Roman" pitchFamily="18" charset="0"/>
              </a:rPr>
              <a:t>.</a:t>
            </a:r>
          </a:p>
          <a:p>
            <a:pPr>
              <a:buNone/>
            </a:pPr>
            <a:endParaRPr lang="ru-RU" dirty="0">
              <a:latin typeface="Times New Roman" pitchFamily="18" charset="0"/>
              <a:cs typeface="Times New Roman" pitchFamily="18" charset="0"/>
            </a:endParaRPr>
          </a:p>
          <a:p>
            <a:pPr>
              <a:buNone/>
            </a:pPr>
            <a:r>
              <a:rPr lang="ru-RU" b="1" dirty="0">
                <a:latin typeface="Times New Roman" pitchFamily="18" charset="0"/>
                <a:cs typeface="Times New Roman" pitchFamily="18" charset="0"/>
              </a:rPr>
              <a:t>небеса – чудеса,  вокруг – друг, </a:t>
            </a:r>
            <a:endParaRPr lang="ru-RU" b="1" dirty="0" smtClean="0">
              <a:latin typeface="Times New Roman" pitchFamily="18" charset="0"/>
              <a:cs typeface="Times New Roman" pitchFamily="18" charset="0"/>
            </a:endParaRPr>
          </a:p>
          <a:p>
            <a:pPr>
              <a:buNone/>
            </a:pPr>
            <a:r>
              <a:rPr lang="ru-RU" b="1" dirty="0" smtClean="0">
                <a:latin typeface="Times New Roman" pitchFamily="18" charset="0"/>
                <a:cs typeface="Times New Roman" pitchFamily="18" charset="0"/>
              </a:rPr>
              <a:t>человек </a:t>
            </a:r>
            <a:r>
              <a:rPr lang="ru-RU" b="1" dirty="0">
                <a:latin typeface="Times New Roman" pitchFamily="18" charset="0"/>
                <a:cs typeface="Times New Roman" pitchFamily="18" charset="0"/>
              </a:rPr>
              <a:t>– </a:t>
            </a:r>
            <a:r>
              <a:rPr lang="ru-RU" b="1" dirty="0" smtClean="0">
                <a:latin typeface="Times New Roman" pitchFamily="18" charset="0"/>
                <a:cs typeface="Times New Roman" pitchFamily="18" charset="0"/>
              </a:rPr>
              <a:t>дровосек</a:t>
            </a:r>
            <a:endParaRPr lang="ru-RU" b="1" dirty="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a:p>
            <a:pPr>
              <a:buNone/>
            </a:pP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214554"/>
            <a:ext cx="8229600" cy="1143000"/>
          </a:xfrm>
        </p:spPr>
        <p:txBody>
          <a:bodyPr>
            <a:noAutofit/>
          </a:bodyPr>
          <a:lstStyle/>
          <a:p>
            <a:r>
              <a:rPr lang="ru-RU" sz="8800" b="1" dirty="0" smtClean="0">
                <a:latin typeface="Monotype Corsiva" pitchFamily="66" charset="0"/>
              </a:rPr>
              <a:t>Задачи-шутки</a:t>
            </a:r>
            <a:endParaRPr lang="ru-RU" sz="8800" b="1" dirty="0">
              <a:latin typeface="Monotype Corsiva"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r>
              <a:rPr lang="ru-RU" dirty="0" smtClean="0"/>
              <a:t>Вдоль улицы стоит 100 домов. Мастера</a:t>
            </a:r>
          </a:p>
          <a:p>
            <a:pPr>
              <a:buNone/>
            </a:pPr>
            <a:r>
              <a:rPr lang="ru-RU" dirty="0" smtClean="0"/>
              <a:t>попросили изготовить номера для всех домов</a:t>
            </a:r>
          </a:p>
          <a:p>
            <a:pPr>
              <a:buNone/>
            </a:pPr>
            <a:r>
              <a:rPr lang="ru-RU" dirty="0" smtClean="0"/>
              <a:t>от 1 до 100. Чтобы выполнить заказ, он</a:t>
            </a:r>
          </a:p>
          <a:p>
            <a:pPr>
              <a:buNone/>
            </a:pPr>
            <a:r>
              <a:rPr lang="ru-RU" dirty="0" smtClean="0"/>
              <a:t>должен запастись цифрами. Подсчитайте,</a:t>
            </a:r>
          </a:p>
          <a:p>
            <a:pPr>
              <a:buNone/>
            </a:pPr>
            <a:r>
              <a:rPr lang="ru-RU" dirty="0" smtClean="0"/>
              <a:t>сколько девяток потребуется мастеру?</a:t>
            </a:r>
          </a:p>
          <a:p>
            <a:pPr>
              <a:buNone/>
            </a:pPr>
            <a:endParaRPr lang="ru-RU" dirty="0"/>
          </a:p>
        </p:txBody>
      </p:sp>
      <p:sp>
        <p:nvSpPr>
          <p:cNvPr id="6" name="TextBox 5"/>
          <p:cNvSpPr txBox="1"/>
          <p:nvPr/>
        </p:nvSpPr>
        <p:spPr>
          <a:xfrm>
            <a:off x="6072198" y="5072074"/>
            <a:ext cx="1357322" cy="646331"/>
          </a:xfrm>
          <a:prstGeom prst="rect">
            <a:avLst/>
          </a:prstGeom>
          <a:noFill/>
        </p:spPr>
        <p:txBody>
          <a:bodyPr wrap="square" rtlCol="0">
            <a:spAutoFit/>
          </a:bodyPr>
          <a:lstStyle/>
          <a:p>
            <a:r>
              <a:rPr lang="ru-RU" sz="3600" dirty="0" smtClean="0"/>
              <a:t>20</a:t>
            </a:r>
            <a:endParaRPr lang="ru-RU" sz="3600" dirty="0"/>
          </a:p>
        </p:txBody>
      </p:sp>
      <p:sp>
        <p:nvSpPr>
          <p:cNvPr id="5" name="Прямоугольник 4"/>
          <p:cNvSpPr/>
          <p:nvPr/>
        </p:nvSpPr>
        <p:spPr>
          <a:xfrm>
            <a:off x="5643570" y="4857760"/>
            <a:ext cx="1857388" cy="100013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Правильный ответ</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r>
              <a:rPr lang="ru-RU" dirty="0" smtClean="0"/>
              <a:t>На озере росли лилии. Каждый день их число</a:t>
            </a:r>
          </a:p>
          <a:p>
            <a:pPr>
              <a:buNone/>
            </a:pPr>
            <a:r>
              <a:rPr lang="ru-RU" dirty="0" smtClean="0"/>
              <a:t>удваивалось, и на 20-й день заросло все</a:t>
            </a:r>
          </a:p>
          <a:p>
            <a:pPr>
              <a:buNone/>
            </a:pPr>
            <a:r>
              <a:rPr lang="ru-RU" dirty="0" smtClean="0"/>
              <a:t>озеро. На какой день заросла половина</a:t>
            </a:r>
          </a:p>
          <a:p>
            <a:pPr>
              <a:buNone/>
            </a:pPr>
            <a:r>
              <a:rPr lang="ru-RU" dirty="0" smtClean="0"/>
              <a:t>озера?</a:t>
            </a:r>
          </a:p>
          <a:p>
            <a:pPr>
              <a:buNone/>
            </a:pPr>
            <a:endParaRPr lang="ru-RU" dirty="0" smtClean="0"/>
          </a:p>
          <a:p>
            <a:pPr>
              <a:buNone/>
            </a:pPr>
            <a:r>
              <a:rPr lang="ru-RU" dirty="0" smtClean="0"/>
              <a:t>                                                                 (На 19-й.)</a:t>
            </a:r>
            <a:endParaRPr lang="ru-RU" dirty="0"/>
          </a:p>
        </p:txBody>
      </p:sp>
      <p:sp>
        <p:nvSpPr>
          <p:cNvPr id="5" name="Прямоугольник 4"/>
          <p:cNvSpPr/>
          <p:nvPr/>
        </p:nvSpPr>
        <p:spPr>
          <a:xfrm>
            <a:off x="6429388" y="4429132"/>
            <a:ext cx="1857388" cy="100013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Правильный ответ</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r>
              <a:rPr lang="ru-RU" dirty="0" smtClean="0"/>
              <a:t>Мужчина живет на 17-м этаже. Если он один</a:t>
            </a:r>
          </a:p>
          <a:p>
            <a:pPr>
              <a:buNone/>
            </a:pPr>
            <a:r>
              <a:rPr lang="ru-RU" dirty="0" smtClean="0"/>
              <a:t>заходит в лифт, то поднимается до 9-го этажа,</a:t>
            </a:r>
          </a:p>
          <a:p>
            <a:pPr>
              <a:buNone/>
            </a:pPr>
            <a:r>
              <a:rPr lang="ru-RU" dirty="0" smtClean="0"/>
              <a:t>потом идет пешком. А до 17-го этажа он</a:t>
            </a:r>
          </a:p>
          <a:p>
            <a:pPr>
              <a:buNone/>
            </a:pPr>
            <a:r>
              <a:rPr lang="ru-RU" dirty="0" smtClean="0"/>
              <a:t>поднимается в дождливую погоду, или если с</a:t>
            </a:r>
          </a:p>
          <a:p>
            <a:pPr>
              <a:buNone/>
            </a:pPr>
            <a:r>
              <a:rPr lang="ru-RU" dirty="0" smtClean="0"/>
              <a:t>ним кто-нибудь заходит в лифт. Почему?</a:t>
            </a:r>
            <a:endParaRPr lang="ru-RU" dirty="0"/>
          </a:p>
        </p:txBody>
      </p:sp>
      <p:sp>
        <p:nvSpPr>
          <p:cNvPr id="6" name="TextBox 5"/>
          <p:cNvSpPr txBox="1"/>
          <p:nvPr/>
        </p:nvSpPr>
        <p:spPr>
          <a:xfrm>
            <a:off x="5000628" y="4643446"/>
            <a:ext cx="3500462" cy="1754326"/>
          </a:xfrm>
          <a:prstGeom prst="rect">
            <a:avLst/>
          </a:prstGeom>
          <a:noFill/>
        </p:spPr>
        <p:txBody>
          <a:bodyPr wrap="square" rtlCol="0">
            <a:spAutoFit/>
          </a:bodyPr>
          <a:lstStyle/>
          <a:p>
            <a:r>
              <a:rPr lang="ru-RU" dirty="0" smtClean="0"/>
              <a:t>мужчина карлик, в дождливую погоду у него есть зонтик, и он зонтиком нажимает на кнопку, а если с ним поднимается попутчик, то он и нажимает на кнопку 17-го этажа.</a:t>
            </a:r>
            <a:endParaRPr lang="ru-RU" dirty="0"/>
          </a:p>
        </p:txBody>
      </p:sp>
      <p:sp>
        <p:nvSpPr>
          <p:cNvPr id="5" name="Прямоугольник 4"/>
          <p:cNvSpPr/>
          <p:nvPr/>
        </p:nvSpPr>
        <p:spPr>
          <a:xfrm>
            <a:off x="5072066" y="4714884"/>
            <a:ext cx="3214710" cy="178595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Правильный ответ</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r>
              <a:rPr lang="ru-RU" dirty="0" smtClean="0"/>
              <a:t>“Моно” “</a:t>
            </a:r>
            <a:r>
              <a:rPr lang="ru-RU" dirty="0" err="1" smtClean="0"/>
              <a:t>ди</a:t>
            </a:r>
            <a:r>
              <a:rPr lang="ru-RU" dirty="0" smtClean="0"/>
              <a:t>” “поли” - это по-гречески;</a:t>
            </a:r>
          </a:p>
          <a:p>
            <a:pPr>
              <a:buNone/>
            </a:pPr>
            <a:r>
              <a:rPr lang="ru-RU" dirty="0" smtClean="0"/>
              <a:t>“уни” “</a:t>
            </a:r>
            <a:r>
              <a:rPr lang="ru-RU" dirty="0" err="1" smtClean="0"/>
              <a:t>би</a:t>
            </a:r>
            <a:r>
              <a:rPr lang="ru-RU" dirty="0" smtClean="0"/>
              <a:t>” “мульти” - это по-латыни.</a:t>
            </a:r>
          </a:p>
          <a:p>
            <a:pPr>
              <a:buNone/>
            </a:pPr>
            <a:r>
              <a:rPr lang="ru-RU" dirty="0" smtClean="0"/>
              <a:t>А как это будет по-русски?</a:t>
            </a:r>
            <a:endParaRPr lang="ru-RU" dirty="0"/>
          </a:p>
        </p:txBody>
      </p:sp>
      <p:sp>
        <p:nvSpPr>
          <p:cNvPr id="6" name="TextBox 5"/>
          <p:cNvSpPr txBox="1"/>
          <p:nvPr/>
        </p:nvSpPr>
        <p:spPr>
          <a:xfrm>
            <a:off x="5929322" y="4429132"/>
            <a:ext cx="1785950" cy="369332"/>
          </a:xfrm>
          <a:prstGeom prst="rect">
            <a:avLst/>
          </a:prstGeom>
          <a:noFill/>
        </p:spPr>
        <p:txBody>
          <a:bodyPr wrap="square" rtlCol="0">
            <a:spAutoFit/>
          </a:bodyPr>
          <a:lstStyle/>
          <a:p>
            <a:r>
              <a:rPr lang="ru-RU" dirty="0" err="1" smtClean="0"/>
              <a:t>Один,два,много</a:t>
            </a:r>
            <a:endParaRPr lang="ru-RU" dirty="0"/>
          </a:p>
        </p:txBody>
      </p:sp>
      <p:sp>
        <p:nvSpPr>
          <p:cNvPr id="5" name="Прямоугольник 4"/>
          <p:cNvSpPr/>
          <p:nvPr/>
        </p:nvSpPr>
        <p:spPr>
          <a:xfrm>
            <a:off x="5857884" y="4214818"/>
            <a:ext cx="1857388" cy="100013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Правильный ответ</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endParaRPr lang="ru-RU" sz="7200" dirty="0" smtClean="0">
              <a:latin typeface="Monotype Corsiva" pitchFamily="66" charset="0"/>
            </a:endParaRPr>
          </a:p>
          <a:p>
            <a:pPr>
              <a:buNone/>
            </a:pPr>
            <a:r>
              <a:rPr lang="ru-RU" sz="7200" dirty="0" smtClean="0">
                <a:latin typeface="Monotype Corsiva" pitchFamily="66" charset="0"/>
              </a:rPr>
              <a:t>Спасибо за внимание!</a:t>
            </a:r>
            <a:endParaRPr lang="ru-RU" sz="7200" dirty="0">
              <a:latin typeface="Monotype Corsiva" pitchFamily="66" charset="0"/>
            </a:endParaRPr>
          </a:p>
        </p:txBody>
      </p:sp>
      <p:sp>
        <p:nvSpPr>
          <p:cNvPr id="4" name="Улыбающееся лицо 3"/>
          <p:cNvSpPr/>
          <p:nvPr/>
        </p:nvSpPr>
        <p:spPr>
          <a:xfrm>
            <a:off x="3571868" y="4214818"/>
            <a:ext cx="2428892" cy="214314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571480"/>
            <a:ext cx="7772400" cy="1470025"/>
          </a:xfrm>
        </p:spPr>
        <p:txBody>
          <a:bodyPr/>
          <a:lstStyle/>
          <a:p>
            <a:r>
              <a:rPr lang="ru-RU" dirty="0" smtClean="0"/>
              <a:t>Раунд 1</a:t>
            </a:r>
            <a:endParaRPr lang="ru-RU" dirty="0"/>
          </a:p>
        </p:txBody>
      </p:sp>
      <p:sp>
        <p:nvSpPr>
          <p:cNvPr id="3" name="Подзаголовок 2"/>
          <p:cNvSpPr>
            <a:spLocks noGrp="1"/>
          </p:cNvSpPr>
          <p:nvPr>
            <p:ph type="subTitle" idx="1"/>
          </p:nvPr>
        </p:nvSpPr>
        <p:spPr>
          <a:xfrm>
            <a:off x="214282" y="1857364"/>
            <a:ext cx="8501122" cy="1752600"/>
          </a:xfrm>
        </p:spPr>
        <p:txBody>
          <a:bodyPr>
            <a:noAutofit/>
          </a:bodyPr>
          <a:lstStyle/>
          <a:p>
            <a:pPr algn="just"/>
            <a:r>
              <a:rPr lang="ru-RU" sz="2400" dirty="0" smtClean="0"/>
              <a:t> </a:t>
            </a:r>
            <a:r>
              <a:rPr lang="ru-RU" sz="2400" dirty="0">
                <a:solidFill>
                  <a:schemeClr val="tx1"/>
                </a:solidFill>
                <a:latin typeface="Times New Roman" pitchFamily="18" charset="0"/>
                <a:cs typeface="Times New Roman" pitchFamily="18" charset="0"/>
              </a:rPr>
              <a:t>Брошенная на землю кожура от банана в нашем климате разлагается около 2 лет. Брошенный окурок сигареты разлагается на два года дольше. Пластиковый пакет разлагается на восемь лет дольше, чем окурок. Сколько лет потребуется для того чтобы разложился пакет? На сколько лет раньше разложится кожура от банана? </a:t>
            </a:r>
          </a:p>
        </p:txBody>
      </p:sp>
      <p:sp>
        <p:nvSpPr>
          <p:cNvPr id="1027" name="Rectangle 3"/>
          <p:cNvSpPr>
            <a:spLocks noChangeArrowheads="1"/>
          </p:cNvSpPr>
          <p:nvPr/>
        </p:nvSpPr>
        <p:spPr bwMode="auto">
          <a:xfrm>
            <a:off x="6143636" y="5143512"/>
            <a:ext cx="15716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ja-JP" sz="24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12 лет, на 10 лет</a:t>
            </a:r>
            <a:endParaRPr kumimoji="0" lang="ru-RU" altLang="ja-JP"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a:blip r:embed="rId2"/>
          <a:srcRect/>
          <a:stretch>
            <a:fillRect/>
          </a:stretch>
        </p:blipFill>
        <p:spPr bwMode="auto">
          <a:xfrm>
            <a:off x="5643570" y="4572008"/>
            <a:ext cx="2243827" cy="185738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1026"/>
                                        </p:tgtEl>
                                      </p:cBhvr>
                                    </p:animEffect>
                                    <p:set>
                                      <p:cBhvr>
                                        <p:cTn id="7"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lgn="just">
              <a:buNone/>
            </a:pPr>
            <a:r>
              <a:rPr lang="ru-RU" dirty="0">
                <a:latin typeface="Times New Roman" pitchFamily="18" charset="0"/>
                <a:cs typeface="Times New Roman" pitchFamily="18" charset="0"/>
              </a:rPr>
              <a:t>В мире ежегодно добывается 1600 млн. кв. </a:t>
            </a:r>
            <a:r>
              <a:rPr lang="ru-RU" dirty="0" smtClean="0">
                <a:latin typeface="Times New Roman" pitchFamily="18" charset="0"/>
                <a:cs typeface="Times New Roman" pitchFamily="18" charset="0"/>
              </a:rPr>
              <a:t>м</a:t>
            </a:r>
          </a:p>
          <a:p>
            <a:pPr algn="just">
              <a:buNone/>
            </a:pPr>
            <a:r>
              <a:rPr lang="ru-RU" dirty="0" smtClean="0">
                <a:latin typeface="Times New Roman" pitchFamily="18" charset="0"/>
                <a:cs typeface="Times New Roman" pitchFamily="18" charset="0"/>
              </a:rPr>
              <a:t>древесины</a:t>
            </a:r>
            <a:r>
              <a:rPr lang="ru-RU" dirty="0">
                <a:latin typeface="Times New Roman" pitchFamily="18" charset="0"/>
                <a:cs typeface="Times New Roman" pitchFamily="18" charset="0"/>
              </a:rPr>
              <a:t>, около 20% всей древесины </a:t>
            </a:r>
            <a:r>
              <a:rPr lang="ru-RU" dirty="0" smtClean="0">
                <a:latin typeface="Times New Roman" pitchFamily="18" charset="0"/>
                <a:cs typeface="Times New Roman" pitchFamily="18" charset="0"/>
              </a:rPr>
              <a:t>идет</a:t>
            </a:r>
          </a:p>
          <a:p>
            <a:pPr algn="just">
              <a:buNone/>
            </a:pPr>
            <a:r>
              <a:rPr lang="ru-RU" dirty="0" smtClean="0">
                <a:latin typeface="Times New Roman" pitchFamily="18" charset="0"/>
                <a:cs typeface="Times New Roman" pitchFamily="18" charset="0"/>
              </a:rPr>
              <a:t>на </a:t>
            </a:r>
            <a:r>
              <a:rPr lang="ru-RU" dirty="0">
                <a:latin typeface="Times New Roman" pitchFamily="18" charset="0"/>
                <a:cs typeface="Times New Roman" pitchFamily="18" charset="0"/>
              </a:rPr>
              <a:t>топливо. Сколько кубических </a:t>
            </a:r>
            <a:r>
              <a:rPr lang="ru-RU" dirty="0" smtClean="0">
                <a:latin typeface="Times New Roman" pitchFamily="18" charset="0"/>
                <a:cs typeface="Times New Roman" pitchFamily="18" charset="0"/>
              </a:rPr>
              <a:t>метров</a:t>
            </a:r>
          </a:p>
          <a:p>
            <a:pPr algn="just">
              <a:buNone/>
            </a:pPr>
            <a:r>
              <a:rPr lang="ru-RU" dirty="0" smtClean="0">
                <a:latin typeface="Times New Roman" pitchFamily="18" charset="0"/>
                <a:cs typeface="Times New Roman" pitchFamily="18" charset="0"/>
              </a:rPr>
              <a:t>древесины </a:t>
            </a:r>
            <a:r>
              <a:rPr lang="ru-RU" dirty="0">
                <a:latin typeface="Times New Roman" pitchFamily="18" charset="0"/>
                <a:cs typeface="Times New Roman" pitchFamily="18" charset="0"/>
              </a:rPr>
              <a:t>ежегодно сжигается? </a:t>
            </a:r>
          </a:p>
        </p:txBody>
      </p:sp>
      <p:sp>
        <p:nvSpPr>
          <p:cNvPr id="9219" name="Rectangle 3"/>
          <p:cNvSpPr>
            <a:spLocks noChangeArrowheads="1"/>
          </p:cNvSpPr>
          <p:nvPr/>
        </p:nvSpPr>
        <p:spPr bwMode="auto">
          <a:xfrm>
            <a:off x="5857884" y="4429132"/>
            <a:ext cx="271461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ja-JP" sz="24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320 млн. кв. м.</a:t>
            </a:r>
            <a:endParaRPr kumimoji="0" lang="ru-RU" altLang="ja-JP"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218" name="Picture 2"/>
          <p:cNvPicPr>
            <a:picLocks noChangeAspect="1" noChangeArrowheads="1"/>
          </p:cNvPicPr>
          <p:nvPr/>
        </p:nvPicPr>
        <p:blipFill>
          <a:blip r:embed="rId2"/>
          <a:srcRect/>
          <a:stretch>
            <a:fillRect/>
          </a:stretch>
        </p:blipFill>
        <p:spPr bwMode="auto">
          <a:xfrm>
            <a:off x="5857884" y="3857628"/>
            <a:ext cx="2122185" cy="242998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2000"/>
                                        <p:tgtEl>
                                          <p:spTgt spid="9218"/>
                                        </p:tgtEl>
                                      </p:cBhvr>
                                    </p:animEffect>
                                    <p:set>
                                      <p:cBhvr>
                                        <p:cTn id="7" dur="1" fill="hold">
                                          <p:stCondLst>
                                            <p:cond delay="1999"/>
                                          </p:stCondLst>
                                        </p:cTn>
                                        <p:tgtEl>
                                          <p:spTgt spid="92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latin typeface="Times New Roman" pitchFamily="18" charset="0"/>
                <a:cs typeface="Times New Roman" pitchFamily="18" charset="0"/>
              </a:rPr>
              <a:t>Средняя </a:t>
            </a:r>
            <a:r>
              <a:rPr lang="ru-RU" dirty="0">
                <a:latin typeface="Times New Roman" pitchFamily="18" charset="0"/>
                <a:cs typeface="Times New Roman" pitchFamily="18" charset="0"/>
              </a:rPr>
              <a:t>продолжительность жизни жителей 64 года. Причем </a:t>
            </a:r>
            <a:r>
              <a:rPr lang="ru-RU" dirty="0" smtClean="0">
                <a:latin typeface="Times New Roman" pitchFamily="18" charset="0"/>
                <a:cs typeface="Times New Roman" pitchFamily="18" charset="0"/>
              </a:rPr>
              <a:t> 5х+30=50   из </a:t>
            </a:r>
            <a:r>
              <a:rPr lang="ru-RU" dirty="0">
                <a:latin typeface="Times New Roman" pitchFamily="18" charset="0"/>
                <a:cs typeface="Times New Roman" pitchFamily="18" charset="0"/>
              </a:rPr>
              <a:t>этих лет мы живем за счет медицины. На сколько лет врачи продлевают жизнь? </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a:p>
            <a:pPr>
              <a:buNone/>
            </a:pPr>
            <a:endParaRPr lang="ru-RU" dirty="0" smtClean="0">
              <a:latin typeface="Times New Roman" pitchFamily="18" charset="0"/>
              <a:cs typeface="Times New Roman" pitchFamily="18" charset="0"/>
            </a:endParaRPr>
          </a:p>
          <a:p>
            <a:pPr>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ru-RU" dirty="0" smtClean="0"/>
              <a:t>на </a:t>
            </a:r>
            <a:r>
              <a:rPr lang="ru-RU" dirty="0"/>
              <a:t>4 года</a:t>
            </a:r>
            <a:endParaRPr lang="ru-RU" dirty="0">
              <a:latin typeface="Times New Roman" pitchFamily="18" charset="0"/>
              <a:cs typeface="Times New Roman" pitchFamily="18" charset="0"/>
            </a:endParaRPr>
          </a:p>
        </p:txBody>
      </p:sp>
      <p:sp>
        <p:nvSpPr>
          <p:cNvPr id="4" name="Улыбающееся лицо 3"/>
          <p:cNvSpPr/>
          <p:nvPr/>
        </p:nvSpPr>
        <p:spPr>
          <a:xfrm>
            <a:off x="5929322" y="4143380"/>
            <a:ext cx="2143140" cy="1928826"/>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357298"/>
            <a:ext cx="8229600" cy="1143000"/>
          </a:xfrm>
        </p:spPr>
        <p:txBody>
          <a:bodyPr>
            <a:normAutofit fontScale="90000"/>
          </a:bodyPr>
          <a:lstStyle/>
          <a:p>
            <a:pPr algn="just"/>
            <a:r>
              <a:rPr lang="ru-RU" dirty="0"/>
              <a:t>Тонна нефти покрывает тонкой пленкой 12 м</a:t>
            </a:r>
            <a:r>
              <a:rPr lang="ru-RU" baseline="30000" dirty="0"/>
              <a:t>2</a:t>
            </a:r>
            <a:r>
              <a:rPr lang="ru-RU" dirty="0"/>
              <a:t> поверхности океана. За год в моря поступает 10 млн. тонн нефти. Какая площадь морей и океанов будет покрыта пленкой из нефти за год? </a:t>
            </a:r>
          </a:p>
        </p:txBody>
      </p:sp>
      <p:sp>
        <p:nvSpPr>
          <p:cNvPr id="3" name="Содержимое 2"/>
          <p:cNvSpPr>
            <a:spLocks noGrp="1"/>
          </p:cNvSpPr>
          <p:nvPr>
            <p:ph idx="1"/>
          </p:nvPr>
        </p:nvSpPr>
        <p:spPr/>
        <p:txBody>
          <a:bodyPr/>
          <a:lstStyle/>
          <a:p>
            <a:pPr>
              <a:buNone/>
            </a:pPr>
            <a:endParaRPr lang="ru-RU" dirty="0"/>
          </a:p>
        </p:txBody>
      </p:sp>
      <p:sp>
        <p:nvSpPr>
          <p:cNvPr id="4" name="Прямоугольник 3"/>
          <p:cNvSpPr/>
          <p:nvPr/>
        </p:nvSpPr>
        <p:spPr>
          <a:xfrm>
            <a:off x="5286380" y="5143512"/>
            <a:ext cx="1980029" cy="461665"/>
          </a:xfrm>
          <a:prstGeom prst="rect">
            <a:avLst/>
          </a:prstGeom>
        </p:spPr>
        <p:txBody>
          <a:bodyPr wrap="none">
            <a:spAutoFit/>
          </a:bodyPr>
          <a:lstStyle/>
          <a:p>
            <a:r>
              <a:rPr lang="ru-RU" sz="2400" dirty="0"/>
              <a:t>120 млн.кв.м.</a:t>
            </a:r>
          </a:p>
        </p:txBody>
      </p:sp>
      <p:sp>
        <p:nvSpPr>
          <p:cNvPr id="5" name="Стрелка вправо 4"/>
          <p:cNvSpPr/>
          <p:nvPr/>
        </p:nvSpPr>
        <p:spPr>
          <a:xfrm>
            <a:off x="4786314" y="4857760"/>
            <a:ext cx="3071834" cy="13573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grpId="0" nodeType="clickEffect">
                                  <p:stCondLst>
                                    <p:cond delay="0"/>
                                  </p:stCondLst>
                                  <p:childTnLst>
                                    <p:animEffect transition="out" filter="checkerboard(across)">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РАУНД 2.</a:t>
            </a:r>
            <a:br>
              <a:rPr lang="ru-RU" dirty="0"/>
            </a:br>
            <a:endParaRPr lang="ru-RU" dirty="0"/>
          </a:p>
        </p:txBody>
      </p:sp>
      <p:sp>
        <p:nvSpPr>
          <p:cNvPr id="3" name="Содержимое 2"/>
          <p:cNvSpPr>
            <a:spLocks noGrp="1"/>
          </p:cNvSpPr>
          <p:nvPr>
            <p:ph idx="1"/>
          </p:nvPr>
        </p:nvSpPr>
        <p:spPr/>
        <p:txBody>
          <a:bodyPr/>
          <a:lstStyle/>
          <a:p>
            <a:pPr>
              <a:buNone/>
            </a:pPr>
            <a:r>
              <a:rPr lang="ru-RU" dirty="0"/>
              <a:t>Подсчитано, что для нормальной жизни </a:t>
            </a:r>
            <a:r>
              <a:rPr lang="ru-RU" dirty="0" smtClean="0"/>
              <a:t>в</a:t>
            </a:r>
          </a:p>
          <a:p>
            <a:pPr>
              <a:buNone/>
            </a:pPr>
            <a:r>
              <a:rPr lang="ru-RU" dirty="0" smtClean="0"/>
              <a:t>промышленном </a:t>
            </a:r>
            <a:r>
              <a:rPr lang="ru-RU" dirty="0"/>
              <a:t>городе на каждого </a:t>
            </a:r>
            <a:r>
              <a:rPr lang="ru-RU" dirty="0" smtClean="0"/>
              <a:t>жителя</a:t>
            </a:r>
          </a:p>
          <a:p>
            <a:pPr>
              <a:buNone/>
            </a:pPr>
            <a:r>
              <a:rPr lang="ru-RU" dirty="0" smtClean="0"/>
              <a:t>необходимо </a:t>
            </a:r>
            <a:r>
              <a:rPr lang="ru-RU" dirty="0"/>
              <a:t>иметь 25 квадратных </a:t>
            </a:r>
            <a:r>
              <a:rPr lang="ru-RU" dirty="0" smtClean="0"/>
              <a:t>метров</a:t>
            </a:r>
          </a:p>
          <a:p>
            <a:pPr>
              <a:buNone/>
            </a:pPr>
            <a:r>
              <a:rPr lang="ru-RU" dirty="0" smtClean="0"/>
              <a:t>зеленых насаждений. Какова </a:t>
            </a:r>
            <a:r>
              <a:rPr lang="ru-RU" dirty="0"/>
              <a:t>должна </a:t>
            </a:r>
            <a:r>
              <a:rPr lang="ru-RU" dirty="0" smtClean="0"/>
              <a:t>быть</a:t>
            </a:r>
          </a:p>
          <a:p>
            <a:pPr>
              <a:buNone/>
            </a:pPr>
            <a:r>
              <a:rPr lang="ru-RU" dirty="0" smtClean="0"/>
              <a:t>площадь </a:t>
            </a:r>
            <a:r>
              <a:rPr lang="ru-RU" dirty="0"/>
              <a:t>насаждений в </a:t>
            </a:r>
            <a:r>
              <a:rPr lang="ru-RU" dirty="0" smtClean="0"/>
              <a:t>г.Мариуполе</a:t>
            </a:r>
            <a:r>
              <a:rPr lang="ru-RU" dirty="0"/>
              <a:t>, если </a:t>
            </a:r>
            <a:r>
              <a:rPr lang="ru-RU" dirty="0" smtClean="0"/>
              <a:t>в</a:t>
            </a:r>
          </a:p>
          <a:p>
            <a:pPr>
              <a:buNone/>
            </a:pPr>
            <a:r>
              <a:rPr lang="ru-RU" dirty="0" smtClean="0"/>
              <a:t>нем </a:t>
            </a:r>
            <a:r>
              <a:rPr lang="ru-RU" dirty="0"/>
              <a:t>проживает </a:t>
            </a:r>
            <a:r>
              <a:rPr lang="ru-RU" dirty="0" smtClean="0"/>
              <a:t>470000 человек</a:t>
            </a:r>
            <a:r>
              <a:rPr lang="ru-RU" dirty="0"/>
              <a:t>?</a:t>
            </a:r>
          </a:p>
        </p:txBody>
      </p:sp>
      <p:sp>
        <p:nvSpPr>
          <p:cNvPr id="6147" name="Rectangle 3"/>
          <p:cNvSpPr>
            <a:spLocks noChangeArrowheads="1"/>
          </p:cNvSpPr>
          <p:nvPr/>
        </p:nvSpPr>
        <p:spPr bwMode="auto">
          <a:xfrm>
            <a:off x="6643702" y="5429264"/>
            <a:ext cx="192882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11750000 кв.м.</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6" name="Picture 2"/>
          <p:cNvPicPr>
            <a:picLocks noChangeAspect="1" noChangeArrowheads="1"/>
          </p:cNvPicPr>
          <p:nvPr/>
        </p:nvPicPr>
        <p:blipFill>
          <a:blip r:embed="rId2"/>
          <a:srcRect/>
          <a:stretch>
            <a:fillRect/>
          </a:stretch>
        </p:blipFill>
        <p:spPr bwMode="auto">
          <a:xfrm>
            <a:off x="6572264" y="4429133"/>
            <a:ext cx="2000264" cy="214313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nodeType="clickEffect">
                                  <p:stCondLst>
                                    <p:cond delay="0"/>
                                  </p:stCondLst>
                                  <p:childTnLst>
                                    <p:animEffect transition="out" filter="checkerboard(across)">
                                      <p:cBhvr>
                                        <p:cTn id="6" dur="500"/>
                                        <p:tgtEl>
                                          <p:spTgt spid="6146"/>
                                        </p:tgtEl>
                                      </p:cBhvr>
                                    </p:animEffect>
                                    <p:set>
                                      <p:cBhvr>
                                        <p:cTn id="7" dur="1" fill="hold">
                                          <p:stCondLst>
                                            <p:cond delay="499"/>
                                          </p:stCondLst>
                                        </p:cTn>
                                        <p:tgtEl>
                                          <p:spTgt spid="61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0034" y="500042"/>
            <a:ext cx="8229600" cy="4525963"/>
          </a:xfrm>
        </p:spPr>
        <p:txBody>
          <a:bodyPr>
            <a:normAutofit fontScale="92500"/>
          </a:bodyPr>
          <a:lstStyle/>
          <a:p>
            <a:pPr algn="just">
              <a:buNone/>
            </a:pPr>
            <a:r>
              <a:rPr lang="ru-RU" dirty="0" smtClean="0">
                <a:latin typeface="Times New Roman" pitchFamily="18" charset="0"/>
                <a:cs typeface="Times New Roman" pitchFamily="18" charset="0"/>
              </a:rPr>
              <a:t>Всем </a:t>
            </a:r>
            <a:r>
              <a:rPr lang="ru-RU" dirty="0">
                <a:latin typeface="Times New Roman" pitchFamily="18" charset="0"/>
                <a:cs typeface="Times New Roman" pitchFamily="18" charset="0"/>
              </a:rPr>
              <a:t>известно, что запасы пресной </a:t>
            </a:r>
            <a:r>
              <a:rPr lang="ru-RU" dirty="0" smtClean="0">
                <a:latin typeface="Times New Roman" pitchFamily="18" charset="0"/>
                <a:cs typeface="Times New Roman" pitchFamily="18" charset="0"/>
              </a:rPr>
              <a:t>воды</a:t>
            </a:r>
          </a:p>
          <a:p>
            <a:pPr algn="just">
              <a:buNone/>
            </a:pPr>
            <a:r>
              <a:rPr lang="ru-RU" dirty="0" smtClean="0">
                <a:latin typeface="Times New Roman" pitchFamily="18" charset="0"/>
                <a:cs typeface="Times New Roman" pitchFamily="18" charset="0"/>
              </a:rPr>
              <a:t>ограничены</a:t>
            </a:r>
            <a:r>
              <a:rPr lang="ru-RU" dirty="0">
                <a:latin typeface="Times New Roman" pitchFamily="18" charset="0"/>
                <a:cs typeface="Times New Roman" pitchFamily="18" charset="0"/>
              </a:rPr>
              <a:t>. Если из крана бежит </a:t>
            </a:r>
            <a:r>
              <a:rPr lang="ru-RU" dirty="0" smtClean="0">
                <a:latin typeface="Times New Roman" pitchFamily="18" charset="0"/>
                <a:cs typeface="Times New Roman" pitchFamily="18" charset="0"/>
              </a:rPr>
              <a:t>струя</a:t>
            </a:r>
          </a:p>
          <a:p>
            <a:pPr algn="just">
              <a:buNone/>
            </a:pPr>
            <a:r>
              <a:rPr lang="ru-RU" dirty="0" smtClean="0">
                <a:latin typeface="Times New Roman" pitchFamily="18" charset="0"/>
                <a:cs typeface="Times New Roman" pitchFamily="18" charset="0"/>
              </a:rPr>
              <a:t>толщиной </a:t>
            </a:r>
            <a:r>
              <a:rPr lang="ru-RU" dirty="0">
                <a:latin typeface="Times New Roman" pitchFamily="18" charset="0"/>
                <a:cs typeface="Times New Roman" pitchFamily="18" charset="0"/>
              </a:rPr>
              <a:t>с карандаш, то за 1 минуту </a:t>
            </a:r>
            <a:r>
              <a:rPr lang="ru-RU" dirty="0" smtClean="0">
                <a:latin typeface="Times New Roman" pitchFamily="18" charset="0"/>
                <a:cs typeface="Times New Roman" pitchFamily="18" charset="0"/>
              </a:rPr>
              <a:t>в</a:t>
            </a:r>
          </a:p>
          <a:p>
            <a:pPr algn="just">
              <a:buNone/>
            </a:pPr>
            <a:r>
              <a:rPr lang="ru-RU" dirty="0" smtClean="0">
                <a:latin typeface="Times New Roman" pitchFamily="18" charset="0"/>
                <a:cs typeface="Times New Roman" pitchFamily="18" charset="0"/>
              </a:rPr>
              <a:t>канализационные </a:t>
            </a:r>
            <a:r>
              <a:rPr lang="ru-RU" dirty="0">
                <a:latin typeface="Times New Roman" pitchFamily="18" charset="0"/>
                <a:cs typeface="Times New Roman" pitchFamily="18" charset="0"/>
              </a:rPr>
              <a:t>коммуникации уходит </a:t>
            </a:r>
            <a:r>
              <a:rPr lang="ru-RU" dirty="0" smtClean="0">
                <a:latin typeface="Times New Roman" pitchFamily="18" charset="0"/>
                <a:cs typeface="Times New Roman" pitchFamily="18" charset="0"/>
              </a:rPr>
              <a:t>3</a:t>
            </a:r>
          </a:p>
          <a:p>
            <a:pPr algn="just">
              <a:buNone/>
            </a:pPr>
            <a:r>
              <a:rPr lang="ru-RU" dirty="0" smtClean="0">
                <a:latin typeface="Times New Roman" pitchFamily="18" charset="0"/>
                <a:cs typeface="Times New Roman" pitchFamily="18" charset="0"/>
              </a:rPr>
              <a:t>литра </a:t>
            </a:r>
            <a:r>
              <a:rPr lang="ru-RU" dirty="0">
                <a:latin typeface="Times New Roman" pitchFamily="18" charset="0"/>
                <a:cs typeface="Times New Roman" pitchFamily="18" charset="0"/>
              </a:rPr>
              <a:t>воды. Сколько литров воды </a:t>
            </a:r>
            <a:r>
              <a:rPr lang="ru-RU" dirty="0" smtClean="0">
                <a:latin typeface="Times New Roman" pitchFamily="18" charset="0"/>
                <a:cs typeface="Times New Roman" pitchFamily="18" charset="0"/>
              </a:rPr>
              <a:t>бесполезно</a:t>
            </a:r>
          </a:p>
          <a:p>
            <a:pPr algn="just">
              <a:buNone/>
            </a:pPr>
            <a:r>
              <a:rPr lang="ru-RU" dirty="0" smtClean="0">
                <a:latin typeface="Times New Roman" pitchFamily="18" charset="0"/>
                <a:cs typeface="Times New Roman" pitchFamily="18" charset="0"/>
              </a:rPr>
              <a:t>вытекает </a:t>
            </a:r>
            <a:r>
              <a:rPr lang="ru-RU" dirty="0">
                <a:latin typeface="Times New Roman" pitchFamily="18" charset="0"/>
                <a:cs typeface="Times New Roman" pitchFamily="18" charset="0"/>
              </a:rPr>
              <a:t>из 3 кранов, оставленных учениками </a:t>
            </a:r>
            <a:r>
              <a:rPr lang="ru-RU" dirty="0" smtClean="0">
                <a:latin typeface="Times New Roman" pitchFamily="18" charset="0"/>
                <a:cs typeface="Times New Roman" pitchFamily="18" charset="0"/>
              </a:rPr>
              <a:t>на</a:t>
            </a:r>
          </a:p>
          <a:p>
            <a:pPr algn="just">
              <a:buNone/>
            </a:pPr>
            <a:r>
              <a:rPr lang="ru-RU" dirty="0" smtClean="0">
                <a:latin typeface="Times New Roman" pitchFamily="18" charset="0"/>
                <a:cs typeface="Times New Roman" pitchFamily="18" charset="0"/>
              </a:rPr>
              <a:t>перемене</a:t>
            </a:r>
            <a:r>
              <a:rPr lang="ru-RU" dirty="0">
                <a:latin typeface="Times New Roman" pitchFamily="18" charset="0"/>
                <a:cs typeface="Times New Roman" pitchFamily="18" charset="0"/>
              </a:rPr>
              <a:t>?  (перемена 15 мин</a:t>
            </a:r>
            <a:r>
              <a:rPr lang="ru-RU" dirty="0" smtClean="0">
                <a:latin typeface="Times New Roman" pitchFamily="18" charset="0"/>
                <a:cs typeface="Times New Roman" pitchFamily="18" charset="0"/>
              </a:rPr>
              <a:t>)</a:t>
            </a:r>
            <a:endParaRPr lang="ru-RU" dirty="0"/>
          </a:p>
          <a:p>
            <a:pPr>
              <a:buNone/>
            </a:pPr>
            <a:r>
              <a:rPr lang="ru-RU" dirty="0" smtClean="0"/>
              <a:t>                                                                               135 </a:t>
            </a:r>
            <a:r>
              <a:rPr lang="ru-RU" dirty="0"/>
              <a:t>л.</a:t>
            </a:r>
          </a:p>
          <a:p>
            <a:pPr>
              <a:buNone/>
            </a:pPr>
            <a:endParaRPr lang="ru-RU" dirty="0"/>
          </a:p>
        </p:txBody>
      </p:sp>
      <p:sp>
        <p:nvSpPr>
          <p:cNvPr id="4" name="Улыбающееся лицо 3"/>
          <p:cNvSpPr/>
          <p:nvPr/>
        </p:nvSpPr>
        <p:spPr>
          <a:xfrm>
            <a:off x="6929454" y="4071942"/>
            <a:ext cx="1643074" cy="121442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a:t>За время своего развития одна </a:t>
            </a:r>
            <a:r>
              <a:rPr lang="ru-RU" dirty="0" smtClean="0"/>
              <a:t>личинка</a:t>
            </a:r>
          </a:p>
          <a:p>
            <a:pPr>
              <a:buNone/>
            </a:pPr>
            <a:r>
              <a:rPr lang="ru-RU" dirty="0" smtClean="0"/>
              <a:t>златоглазки </a:t>
            </a:r>
            <a:r>
              <a:rPr lang="ru-RU" dirty="0"/>
              <a:t>уничтожает до 1130 тлей. </a:t>
            </a:r>
            <a:r>
              <a:rPr lang="ru-RU" dirty="0" smtClean="0"/>
              <a:t>Сколько</a:t>
            </a:r>
          </a:p>
          <a:p>
            <a:pPr>
              <a:buNone/>
            </a:pPr>
            <a:r>
              <a:rPr lang="ru-RU" dirty="0" smtClean="0"/>
              <a:t>понадобится </a:t>
            </a:r>
            <a:r>
              <a:rPr lang="ru-RU" dirty="0"/>
              <a:t>личинок златоглазки, </a:t>
            </a:r>
            <a:r>
              <a:rPr lang="ru-RU" dirty="0" smtClean="0"/>
              <a:t>чтобы</a:t>
            </a:r>
          </a:p>
          <a:p>
            <a:pPr>
              <a:buNone/>
            </a:pPr>
            <a:r>
              <a:rPr lang="ru-RU" dirty="0" smtClean="0"/>
              <a:t>уничтожить </a:t>
            </a:r>
            <a:r>
              <a:rPr lang="ru-RU" dirty="0"/>
              <a:t>15820 тлей? </a:t>
            </a:r>
            <a:endParaRPr lang="ru-RU" dirty="0" smtClean="0"/>
          </a:p>
          <a:p>
            <a:pPr>
              <a:buNone/>
            </a:pPr>
            <a:endParaRPr lang="ru-RU" dirty="0"/>
          </a:p>
          <a:p>
            <a:pPr>
              <a:buNone/>
            </a:pPr>
            <a:r>
              <a:rPr lang="ru-RU" dirty="0" smtClean="0"/>
              <a:t>                                                                     14</a:t>
            </a:r>
            <a:r>
              <a:rPr lang="ru-RU" dirty="0"/>
              <a:t>.</a:t>
            </a:r>
          </a:p>
          <a:p>
            <a:pPr>
              <a:buNone/>
            </a:pPr>
            <a:endParaRPr lang="ru-RU" dirty="0"/>
          </a:p>
        </p:txBody>
      </p:sp>
      <p:pic>
        <p:nvPicPr>
          <p:cNvPr id="4097" name="Picture 1"/>
          <p:cNvPicPr>
            <a:picLocks noChangeAspect="1" noChangeArrowheads="1"/>
          </p:cNvPicPr>
          <p:nvPr/>
        </p:nvPicPr>
        <p:blipFill>
          <a:blip r:embed="rId2"/>
          <a:srcRect/>
          <a:stretch>
            <a:fillRect/>
          </a:stretch>
        </p:blipFill>
        <p:spPr bwMode="auto">
          <a:xfrm>
            <a:off x="5929322" y="3929066"/>
            <a:ext cx="2298434" cy="176213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4" fill="hold" nodeType="clickEffect">
                                  <p:stCondLst>
                                    <p:cond delay="0"/>
                                  </p:stCondLst>
                                  <p:childTnLst>
                                    <p:animEffect transition="out" filter="wheel(4)">
                                      <p:cBhvr>
                                        <p:cTn id="6" dur="2000"/>
                                        <p:tgtEl>
                                          <p:spTgt spid="4097"/>
                                        </p:tgtEl>
                                      </p:cBhvr>
                                    </p:animEffect>
                                    <p:set>
                                      <p:cBhvr>
                                        <p:cTn id="7" dur="1" fill="hold">
                                          <p:stCondLst>
                                            <p:cond delay="1999"/>
                                          </p:stCondLst>
                                        </p:cTn>
                                        <p:tgtEl>
                                          <p:spTgt spid="409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РАУНД 3.</a:t>
            </a:r>
            <a:br>
              <a:rPr lang="ru-RU" dirty="0"/>
            </a:br>
            <a:endParaRPr lang="ru-RU" dirty="0"/>
          </a:p>
        </p:txBody>
      </p:sp>
      <p:sp>
        <p:nvSpPr>
          <p:cNvPr id="3" name="Содержимое 2"/>
          <p:cNvSpPr>
            <a:spLocks noGrp="1"/>
          </p:cNvSpPr>
          <p:nvPr>
            <p:ph idx="1"/>
          </p:nvPr>
        </p:nvSpPr>
        <p:spPr/>
        <p:txBody>
          <a:bodyPr/>
          <a:lstStyle/>
          <a:p>
            <a:pPr>
              <a:buNone/>
            </a:pPr>
            <a:r>
              <a:rPr lang="ru-RU" dirty="0" smtClean="0"/>
              <a:t> </a:t>
            </a:r>
            <a:r>
              <a:rPr lang="ru-RU" dirty="0">
                <a:latin typeface="Times New Roman" pitchFamily="18" charset="0"/>
                <a:cs typeface="Times New Roman" pitchFamily="18" charset="0"/>
              </a:rPr>
              <a:t>Расшифруйте название страны, в которой запретили производство пенопластовых коробок для пищи и должны заменить их на пакеты из бумаги и натурального волокна</a:t>
            </a:r>
          </a:p>
        </p:txBody>
      </p:sp>
      <p:sp>
        <p:nvSpPr>
          <p:cNvPr id="3073" name="Rectangle 1"/>
          <p:cNvSpPr>
            <a:spLocks noChangeArrowheads="1"/>
          </p:cNvSpPr>
          <p:nvPr/>
        </p:nvSpPr>
        <p:spPr bwMode="auto">
          <a:xfrm>
            <a:off x="500034" y="3929066"/>
            <a:ext cx="864396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ja-JP" sz="32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И) 2,3 * 0,6        А) 2,5 + 9,34          К )4,8 – 3,21 </a:t>
            </a:r>
            <a:endParaRPr kumimoji="0" lang="ru-RU" altLang="ja-JP"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ja-JP" sz="32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Т) 4,23 * 0,1       Й )57,5 : 2,3 </a:t>
            </a:r>
            <a:endParaRPr kumimoji="0" lang="ru-RU" altLang="ja-JP" sz="32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Таблица 4"/>
          <p:cNvGraphicFramePr>
            <a:graphicFrameLocks noGrp="1"/>
          </p:cNvGraphicFramePr>
          <p:nvPr/>
        </p:nvGraphicFramePr>
        <p:xfrm>
          <a:off x="1357290" y="5143512"/>
          <a:ext cx="6077585" cy="1280160"/>
        </p:xfrm>
        <a:graphic>
          <a:graphicData uri="http://schemas.openxmlformats.org/drawingml/2006/table">
            <a:tbl>
              <a:tblPr/>
              <a:tblGrid>
                <a:gridCol w="1215390"/>
                <a:gridCol w="1215390"/>
                <a:gridCol w="1215390"/>
                <a:gridCol w="1215390"/>
                <a:gridCol w="1216025"/>
              </a:tblGrid>
              <a:tr h="0">
                <a:tc>
                  <a:txBody>
                    <a:bodyPr/>
                    <a:lstStyle/>
                    <a:p>
                      <a:pPr>
                        <a:spcAft>
                          <a:spcPts val="0"/>
                        </a:spcAft>
                      </a:pPr>
                      <a:r>
                        <a:rPr lang="ru-RU" sz="2800" dirty="0">
                          <a:latin typeface="Times New Roman"/>
                          <a:ea typeface="MS Mincho"/>
                          <a:cs typeface="Times New Roman"/>
                        </a:rPr>
                        <a:t>          1,59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800" dirty="0">
                          <a:latin typeface="Times New Roman"/>
                          <a:ea typeface="MS Mincho"/>
                          <a:cs typeface="Times New Roman"/>
                        </a:rPr>
                        <a:t>       1,38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800" dirty="0">
                          <a:latin typeface="Times New Roman"/>
                          <a:ea typeface="MS Mincho"/>
                          <a:cs typeface="Times New Roman"/>
                        </a:rPr>
                        <a:t>       0,423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800" dirty="0">
                          <a:latin typeface="Times New Roman"/>
                          <a:ea typeface="MS Mincho"/>
                          <a:cs typeface="Times New Roman"/>
                        </a:rPr>
                        <a:t>         11,84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800" dirty="0">
                          <a:latin typeface="Times New Roman"/>
                          <a:ea typeface="MS Mincho"/>
                          <a:cs typeface="Times New Roman"/>
                        </a:rPr>
                        <a:t>            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endParaRPr lang="ru-RU" sz="2800">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800">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800">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800">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800" dirty="0">
                        <a:latin typeface="Times New Roman"/>
                        <a:ea typeface="MS Mincho"/>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645</Words>
  <Application>Microsoft Office PowerPoint</Application>
  <PresentationFormat>Экран (4:3)</PresentationFormat>
  <Paragraphs>97</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«Эколого – математический брейн – ринг»</vt:lpstr>
      <vt:lpstr>Раунд 1</vt:lpstr>
      <vt:lpstr>Слайд 3</vt:lpstr>
      <vt:lpstr>Слайд 4</vt:lpstr>
      <vt:lpstr>Тонна нефти покрывает тонкой пленкой 12 м2 поверхности океана. За год в моря поступает 10 млн. тонн нефти. Какая площадь морей и океанов будет покрыта пленкой из нефти за год? </vt:lpstr>
      <vt:lpstr>РАУНД 2. </vt:lpstr>
      <vt:lpstr>Слайд 7</vt:lpstr>
      <vt:lpstr>Слайд 8</vt:lpstr>
      <vt:lpstr>РАУНД 3. </vt:lpstr>
      <vt:lpstr>Слайд 10</vt:lpstr>
      <vt:lpstr>Слайд 11</vt:lpstr>
      <vt:lpstr>«Экологическое буриме» </vt:lpstr>
      <vt:lpstr>Задачи-шутки</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«Эколого – математический брейн – ринг»</dc:title>
  <dc:creator>Людмила</dc:creator>
  <cp:lastModifiedBy>Людмила</cp:lastModifiedBy>
  <cp:revision>10</cp:revision>
  <dcterms:created xsi:type="dcterms:W3CDTF">2012-02-28T13:51:51Z</dcterms:created>
  <dcterms:modified xsi:type="dcterms:W3CDTF">2012-02-28T15:23:26Z</dcterms:modified>
</cp:coreProperties>
</file>