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1" r:id="rId2"/>
    <p:sldId id="257" r:id="rId3"/>
    <p:sldId id="258" r:id="rId4"/>
    <p:sldId id="259" r:id="rId5"/>
    <p:sldId id="260" r:id="rId6"/>
    <p:sldId id="262" r:id="rId7"/>
    <p:sldId id="265"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2624"/>
    <a:srgbClr val="5E060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4660"/>
  </p:normalViewPr>
  <p:slideViewPr>
    <p:cSldViewPr>
      <p:cViewPr varScale="1">
        <p:scale>
          <a:sx n="95" d="100"/>
          <a:sy n="95" d="100"/>
        </p:scale>
        <p:origin x="-144" y="-2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778E39-38B7-4F3F-A89D-EAA547942E93}" type="datetimeFigureOut">
              <a:rPr lang="ru-RU" smtClean="0"/>
              <a:pPr/>
              <a:t>28.02.2012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BFD270-5515-4ACC-86D6-9C992B64E12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1BFD270-5515-4ACC-86D6-9C992B64E12E}"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fr-F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FR"/>
          </a:p>
        </p:txBody>
      </p:sp>
      <p:sp>
        <p:nvSpPr>
          <p:cNvPr id="4" name="Дата 3"/>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11"/>
          </p:nvPr>
        </p:nvSpPr>
        <p:spPr/>
        <p:txBody>
          <a:bodyPr/>
          <a:lstStyle/>
          <a:p>
            <a:endParaRPr lang="fr-FR"/>
          </a:p>
        </p:txBody>
      </p:sp>
      <p:sp>
        <p:nvSpPr>
          <p:cNvPr id="6" name="Номер слайда 5"/>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fr-FR"/>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Дата 3"/>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11"/>
          </p:nvPr>
        </p:nvSpPr>
        <p:spPr/>
        <p:txBody>
          <a:bodyPr/>
          <a:lstStyle/>
          <a:p>
            <a:endParaRPr lang="fr-FR"/>
          </a:p>
        </p:txBody>
      </p:sp>
      <p:sp>
        <p:nvSpPr>
          <p:cNvPr id="6" name="Номер слайда 5"/>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fr-F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Дата 3"/>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11"/>
          </p:nvPr>
        </p:nvSpPr>
        <p:spPr/>
        <p:txBody>
          <a:bodyPr/>
          <a:lstStyle/>
          <a:p>
            <a:endParaRPr lang="fr-FR"/>
          </a:p>
        </p:txBody>
      </p:sp>
      <p:sp>
        <p:nvSpPr>
          <p:cNvPr id="6" name="Номер слайда 5"/>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fr-FR"/>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Дата 3"/>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11"/>
          </p:nvPr>
        </p:nvSpPr>
        <p:spPr/>
        <p:txBody>
          <a:bodyPr/>
          <a:lstStyle/>
          <a:p>
            <a:endParaRPr lang="fr-FR"/>
          </a:p>
        </p:txBody>
      </p:sp>
      <p:sp>
        <p:nvSpPr>
          <p:cNvPr id="6" name="Номер слайда 5"/>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F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11"/>
          </p:nvPr>
        </p:nvSpPr>
        <p:spPr/>
        <p:txBody>
          <a:bodyPr/>
          <a:lstStyle/>
          <a:p>
            <a:endParaRPr lang="fr-FR"/>
          </a:p>
        </p:txBody>
      </p:sp>
      <p:sp>
        <p:nvSpPr>
          <p:cNvPr id="6" name="Номер слайда 5"/>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fr-F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5" name="Дата 4"/>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6" name="Нижний колонтитул 5"/>
          <p:cNvSpPr>
            <a:spLocks noGrp="1"/>
          </p:cNvSpPr>
          <p:nvPr>
            <p:ph type="ftr" sz="quarter" idx="11"/>
          </p:nvPr>
        </p:nvSpPr>
        <p:spPr/>
        <p:txBody>
          <a:bodyPr/>
          <a:lstStyle/>
          <a:p>
            <a:endParaRPr lang="fr-FR"/>
          </a:p>
        </p:txBody>
      </p:sp>
      <p:sp>
        <p:nvSpPr>
          <p:cNvPr id="7" name="Номер слайда 6"/>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fr-F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7" name="Дата 6"/>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8" name="Нижний колонтитул 7"/>
          <p:cNvSpPr>
            <a:spLocks noGrp="1"/>
          </p:cNvSpPr>
          <p:nvPr>
            <p:ph type="ftr" sz="quarter" idx="11"/>
          </p:nvPr>
        </p:nvSpPr>
        <p:spPr/>
        <p:txBody>
          <a:bodyPr/>
          <a:lstStyle/>
          <a:p>
            <a:endParaRPr lang="fr-FR"/>
          </a:p>
        </p:txBody>
      </p:sp>
      <p:sp>
        <p:nvSpPr>
          <p:cNvPr id="9" name="Номер слайда 8"/>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fr-FR"/>
          </a:p>
        </p:txBody>
      </p:sp>
      <p:sp>
        <p:nvSpPr>
          <p:cNvPr id="3" name="Дата 2"/>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4" name="Нижний колонтитул 3"/>
          <p:cNvSpPr>
            <a:spLocks noGrp="1"/>
          </p:cNvSpPr>
          <p:nvPr>
            <p:ph type="ftr" sz="quarter" idx="11"/>
          </p:nvPr>
        </p:nvSpPr>
        <p:spPr/>
        <p:txBody>
          <a:bodyPr/>
          <a:lstStyle/>
          <a:p>
            <a:endParaRPr lang="fr-FR"/>
          </a:p>
        </p:txBody>
      </p:sp>
      <p:sp>
        <p:nvSpPr>
          <p:cNvPr id="5" name="Номер слайда 4"/>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3" name="Нижний колонтитул 2"/>
          <p:cNvSpPr>
            <a:spLocks noGrp="1"/>
          </p:cNvSpPr>
          <p:nvPr>
            <p:ph type="ftr" sz="quarter" idx="11"/>
          </p:nvPr>
        </p:nvSpPr>
        <p:spPr/>
        <p:txBody>
          <a:bodyPr/>
          <a:lstStyle/>
          <a:p>
            <a:endParaRPr lang="fr-FR"/>
          </a:p>
        </p:txBody>
      </p:sp>
      <p:sp>
        <p:nvSpPr>
          <p:cNvPr id="4" name="Номер слайда 3"/>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F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6" name="Нижний колонтитул 5"/>
          <p:cNvSpPr>
            <a:spLocks noGrp="1"/>
          </p:cNvSpPr>
          <p:nvPr>
            <p:ph type="ftr" sz="quarter" idx="11"/>
          </p:nvPr>
        </p:nvSpPr>
        <p:spPr/>
        <p:txBody>
          <a:bodyPr/>
          <a:lstStyle/>
          <a:p>
            <a:endParaRPr lang="fr-FR"/>
          </a:p>
        </p:txBody>
      </p:sp>
      <p:sp>
        <p:nvSpPr>
          <p:cNvPr id="7" name="Номер слайда 6"/>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F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09D7C3-47E3-47EC-BC28-4AAE73429C33}" type="datetimeFigureOut">
              <a:rPr lang="ru-RU" smtClean="0"/>
              <a:pPr/>
              <a:t>28.02.2012</a:t>
            </a:fld>
            <a:endParaRPr lang="fr-FR"/>
          </a:p>
        </p:txBody>
      </p:sp>
      <p:sp>
        <p:nvSpPr>
          <p:cNvPr id="6" name="Нижний колонтитул 5"/>
          <p:cNvSpPr>
            <a:spLocks noGrp="1"/>
          </p:cNvSpPr>
          <p:nvPr>
            <p:ph type="ftr" sz="quarter" idx="11"/>
          </p:nvPr>
        </p:nvSpPr>
        <p:spPr/>
        <p:txBody>
          <a:bodyPr/>
          <a:lstStyle/>
          <a:p>
            <a:endParaRPr lang="fr-FR"/>
          </a:p>
        </p:txBody>
      </p:sp>
      <p:sp>
        <p:nvSpPr>
          <p:cNvPr id="7" name="Номер слайда 6"/>
          <p:cNvSpPr>
            <a:spLocks noGrp="1"/>
          </p:cNvSpPr>
          <p:nvPr>
            <p:ph type="sldNum" sz="quarter" idx="12"/>
          </p:nvPr>
        </p:nvSpPr>
        <p:spPr/>
        <p:txBody>
          <a:bodyPr/>
          <a:lstStyle/>
          <a:p>
            <a:fld id="{DF6ADD1A-2231-4CB9-B8BF-B60DFB54EED0}"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9000"/>
            <a:lum/>
          </a:blip>
          <a:srcRect/>
          <a:stretch>
            <a:fillRect l="-2000" r="-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fr-F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9D7C3-47E3-47EC-BC28-4AAE73429C33}" type="datetimeFigureOut">
              <a:rPr lang="ru-RU" smtClean="0"/>
              <a:pPr/>
              <a:t>28.02.2012</a:t>
            </a:fld>
            <a:endParaRPr lang="fr-F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ADD1A-2231-4CB9-B8BF-B60DFB54EED0}"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Plain">
              <a:avLst/>
            </a:prstTxWarp>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Presentation on the subject: ancient Russia.</a:t>
            </a:r>
            <a:endParaRPr lang="fr-FR"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Содержимое 2"/>
          <p:cNvSpPr>
            <a:spLocks noGrp="1"/>
          </p:cNvSpPr>
          <p:nvPr>
            <p:ph idx="1"/>
          </p:nvPr>
        </p:nvSpPr>
        <p:spPr/>
        <p:txBody>
          <a:bodyPr>
            <a:normAutofit/>
          </a:bodyPr>
          <a:lstStyle/>
          <a:p>
            <a:r>
              <a:rPr lang="en-US" b="1" cap="all" dirty="0" smtClean="0">
                <a:ln w="9000" cmpd="sng">
                  <a:solidFill>
                    <a:schemeClr val="accent4">
                      <a:shade val="50000"/>
                      <a:satMod val="120000"/>
                    </a:schemeClr>
                  </a:solidFill>
                  <a:prstDash val="solid"/>
                </a:ln>
                <a:solidFill>
                  <a:srgbClr val="5E0606"/>
                </a:solidFill>
                <a:effectLst>
                  <a:reflection blurRad="12700" stA="28000" endPos="45000" dist="1000" dir="5400000" sy="-100000" algn="bl" rotWithShape="0"/>
                </a:effectLst>
              </a:rPr>
              <a:t> </a:t>
            </a:r>
            <a:r>
              <a:rPr lang="en-US" b="1" cap="all" dirty="0" smtClean="0">
                <a:ln w="9000" cmpd="sng">
                  <a:solidFill>
                    <a:schemeClr val="accent4">
                      <a:shade val="50000"/>
                      <a:satMod val="120000"/>
                    </a:schemeClr>
                  </a:solidFill>
                  <a:prstDash val="solid"/>
                </a:ln>
                <a:solidFill>
                  <a:srgbClr val="5E0606"/>
                </a:solidFill>
                <a:effectLst>
                  <a:glow rad="228600">
                    <a:schemeClr val="accent4">
                      <a:satMod val="175000"/>
                      <a:alpha val="40000"/>
                    </a:schemeClr>
                  </a:glow>
                  <a:reflection blurRad="12700" stA="28000" endPos="45000" dist="1000" dir="5400000" sy="-100000" algn="bl" rotWithShape="0"/>
                </a:effectLst>
              </a:rPr>
              <a:t>1. Settling of eastern Slavs.</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 </a:t>
            </a:r>
            <a:r>
              <a:rPr lang="en-US" b="1" cap="all" dirty="0" smtClean="0">
                <a:ln w="9000" cmpd="sng">
                  <a:solidFill>
                    <a:schemeClr val="accent4">
                      <a:shade val="50000"/>
                      <a:satMod val="120000"/>
                    </a:schemeClr>
                  </a:solidFill>
                  <a:prstDash val="solid"/>
                </a:ln>
                <a:solidFill>
                  <a:srgbClr val="662624"/>
                </a:solidFill>
                <a:effectLst>
                  <a:glow rad="228600">
                    <a:schemeClr val="accent4">
                      <a:satMod val="175000"/>
                      <a:alpha val="40000"/>
                    </a:schemeClr>
                  </a:glow>
                  <a:reflection blurRad="12700" stA="28000" endPos="45000" dist="1000" dir="5400000" sy="-100000" algn="bl" rotWithShape="0"/>
                </a:effectLst>
              </a:rPr>
              <a:t>2. Occupations of eastern Slavs.</a:t>
            </a:r>
          </a:p>
          <a:p>
            <a:r>
              <a:rPr lang="en-US" b="1" cap="all" dirty="0" smtClean="0">
                <a:ln w="9000" cmpd="sng">
                  <a:solidFill>
                    <a:schemeClr val="accent4">
                      <a:shade val="50000"/>
                      <a:satMod val="120000"/>
                    </a:schemeClr>
                  </a:solidFill>
                  <a:prstDash val="solid"/>
                </a:ln>
                <a:solidFill>
                  <a:srgbClr val="662624"/>
                </a:solidFill>
                <a:effectLst>
                  <a:glow rad="228600">
                    <a:schemeClr val="accent4">
                      <a:satMod val="175000"/>
                      <a:alpha val="40000"/>
                    </a:schemeClr>
                  </a:glow>
                  <a:reflection blurRad="12700" stA="28000" endPos="45000" dist="1000" dir="5400000" sy="-100000" algn="bl" rotWithShape="0"/>
                </a:effectLst>
              </a:rPr>
              <a:t>3. Social and political forms of the organization of eastern Slavs.</a:t>
            </a:r>
          </a:p>
          <a:p>
            <a:r>
              <a:rPr lang="en-US" b="1" cap="all" dirty="0" smtClean="0">
                <a:ln w="9000" cmpd="sng">
                  <a:solidFill>
                    <a:schemeClr val="accent4">
                      <a:shade val="50000"/>
                      <a:satMod val="120000"/>
                    </a:schemeClr>
                  </a:solidFill>
                  <a:prstDash val="solid"/>
                </a:ln>
                <a:solidFill>
                  <a:srgbClr val="662624"/>
                </a:solidFill>
                <a:effectLst>
                  <a:glow rad="228600">
                    <a:schemeClr val="accent4">
                      <a:satMod val="175000"/>
                      <a:alpha val="40000"/>
                    </a:schemeClr>
                  </a:glow>
                  <a:reflection blurRad="12700" stA="28000" endPos="45000" dist="1000" dir="5400000" sy="-100000" algn="bl" rotWithShape="0"/>
                </a:effectLst>
              </a:rPr>
              <a:t> 4. Formation of Old-Russian state “Kiev Russia”.</a:t>
            </a:r>
          </a:p>
          <a:p>
            <a:r>
              <a:rPr lang="en-US" b="1" cap="all" dirty="0" smtClean="0">
                <a:ln w="9000" cmpd="sng">
                  <a:solidFill>
                    <a:schemeClr val="accent4">
                      <a:shade val="50000"/>
                      <a:satMod val="120000"/>
                    </a:schemeClr>
                  </a:solidFill>
                  <a:prstDash val="solid"/>
                </a:ln>
                <a:solidFill>
                  <a:srgbClr val="662624"/>
                </a:solidFill>
                <a:effectLst>
                  <a:glow rad="228600">
                    <a:schemeClr val="accent4">
                      <a:satMod val="175000"/>
                      <a:alpha val="40000"/>
                    </a:schemeClr>
                  </a:glow>
                  <a:reflection blurRad="12700" stA="28000" endPos="45000" dist="1000" dir="5400000" sy="-100000" algn="bl" rotWithShape="0"/>
                </a:effectLst>
              </a:rPr>
              <a:t> 5. State administration in Kiev Russia.</a:t>
            </a:r>
          </a:p>
          <a:p>
            <a:r>
              <a:rPr lang="en-US" b="1" cap="all" dirty="0" smtClean="0">
                <a:ln w="9000" cmpd="sng">
                  <a:solidFill>
                    <a:schemeClr val="accent4">
                      <a:shade val="50000"/>
                      <a:satMod val="120000"/>
                    </a:schemeClr>
                  </a:solidFill>
                  <a:prstDash val="solid"/>
                </a:ln>
                <a:solidFill>
                  <a:srgbClr val="662624"/>
                </a:solidFill>
                <a:effectLst>
                  <a:glow rad="228600">
                    <a:schemeClr val="accent4">
                      <a:satMod val="175000"/>
                      <a:alpha val="40000"/>
                    </a:schemeClr>
                  </a:glow>
                  <a:reflection blurRad="12700" stA="28000" endPos="45000" dist="1000" dir="5400000" sy="-100000" algn="bl" rotWithShape="0"/>
                </a:effectLst>
              </a:rPr>
              <a:t>6. Adoption of Christianity. </a:t>
            </a:r>
          </a:p>
          <a:p>
            <a:endParaRPr lang="en-US" dirty="0" smtClean="0">
              <a:effectLst>
                <a:glow rad="228600">
                  <a:schemeClr val="accent4">
                    <a:satMod val="175000"/>
                    <a:alpha val="40000"/>
                  </a:schemeClr>
                </a:glow>
              </a:effectLst>
            </a:endParaRPr>
          </a:p>
          <a:p>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Russia is historical name of the earth of eastern Slavs. For the first time it is used as the name of state in the text of the Russian- byzantine agreement of 911 years</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Содержимое 4"/>
          <p:cNvSpPr>
            <a:spLocks noGrp="1"/>
          </p:cNvSpPr>
          <p:nvPr>
            <p:ph idx="1"/>
          </p:nvPr>
        </p:nvSpPr>
        <p:spPr>
          <a:xfrm flipV="1">
            <a:off x="457200" y="285729"/>
            <a:ext cx="8229600" cy="1314472"/>
          </a:xfrm>
        </p:spPr>
        <p:txBody>
          <a:bodyPr/>
          <a:lstStyle/>
          <a:p>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1. Settling of eastern Slavs.</a:t>
            </a:r>
            <a:b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br>
            <a:endParaRPr lang="fr-FR" dirty="0"/>
          </a:p>
        </p:txBody>
      </p:sp>
      <p:sp>
        <p:nvSpPr>
          <p:cNvPr id="3" name="Содержимое 2"/>
          <p:cNvSpPr>
            <a:spLocks noGrp="1"/>
          </p:cNvSpPr>
          <p:nvPr>
            <p:ph idx="1"/>
          </p:nvPr>
        </p:nvSpPr>
        <p:spPr>
          <a:xfrm>
            <a:off x="0" y="928670"/>
            <a:ext cx="3857620" cy="5572140"/>
          </a:xfrm>
        </p:spPr>
        <p:txBody>
          <a:bodyPr>
            <a:noAutofit/>
          </a:bodyPr>
          <a:lstStyle/>
          <a:p>
            <a:pPr lvl="0"/>
            <a:r>
              <a:rPr lang="en-US" sz="2800" b="1" dirty="0" smtClean="0"/>
              <a:t>Slavs in the XV century populated Eastern European plain, Subcarpathia. There were favorable conditions for settling: not very cold climate, the fertile soil. T he tribes of </a:t>
            </a:r>
            <a:r>
              <a:rPr lang="en-US" sz="2800" b="1" dirty="0" smtClean="0"/>
              <a:t>ulichies, </a:t>
            </a:r>
            <a:r>
              <a:rPr lang="en-US" sz="2800" b="1" dirty="0" smtClean="0"/>
              <a:t>drevlyane, northerners, radimichies ‘</a:t>
            </a:r>
            <a:r>
              <a:rPr lang="en-US" sz="2800" b="1" dirty="0" smtClean="0"/>
              <a:t>vyatichey, </a:t>
            </a:r>
            <a:r>
              <a:rPr lang="en-US" sz="2800" b="1" dirty="0" smtClean="0"/>
              <a:t>krivichies Slavs lived there . </a:t>
            </a:r>
            <a:endParaRPr lang="ru-RU" sz="2800" dirty="0" smtClean="0"/>
          </a:p>
          <a:p>
            <a:endParaRPr lang="fr-FR" sz="2200" b="1" cap="all" dirty="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endParaRPr>
          </a:p>
        </p:txBody>
      </p:sp>
      <p:pic>
        <p:nvPicPr>
          <p:cNvPr id="4" name="Рисунок 3" descr="щщщщщщщщщщщщщщщщщщщщщщщщщщщщщщщщщщщщ.jpeg"/>
          <p:cNvPicPr>
            <a:picLocks noChangeAspect="1"/>
          </p:cNvPicPr>
          <p:nvPr/>
        </p:nvPicPr>
        <p:blipFill>
          <a:blip r:embed="rId2" cstate="print"/>
          <a:stretch>
            <a:fillRect/>
          </a:stretch>
        </p:blipFill>
        <p:spPr>
          <a:xfrm>
            <a:off x="4962288" y="857232"/>
            <a:ext cx="4181712" cy="457203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 2. Occupations of eastern Slavs.</a:t>
            </a:r>
            <a:b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br>
            <a:endParaRPr lang="fr-FR" dirty="0"/>
          </a:p>
        </p:txBody>
      </p:sp>
      <p:sp>
        <p:nvSpPr>
          <p:cNvPr id="3" name="Содержимое 2"/>
          <p:cNvSpPr>
            <a:spLocks noGrp="1"/>
          </p:cNvSpPr>
          <p:nvPr>
            <p:ph idx="1"/>
          </p:nvPr>
        </p:nvSpPr>
        <p:spPr>
          <a:xfrm>
            <a:off x="4857752" y="928670"/>
            <a:ext cx="4286248" cy="5929330"/>
          </a:xfrm>
        </p:spPr>
        <p:txBody>
          <a:bodyPr>
            <a:normAutofit fontScale="92500" lnSpcReduction="10000"/>
          </a:bodyPr>
          <a:lstStyle/>
          <a:p>
            <a:r>
              <a:rPr lang="en-US" b="1" dirty="0" smtClean="0"/>
              <a:t>Agriculture was the main occupation of eastern Slavs. Slavs hunted, </a:t>
            </a:r>
            <a:r>
              <a:rPr lang="en-US" b="1" dirty="0" err="1" smtClean="0"/>
              <a:t>fished.They</a:t>
            </a:r>
            <a:r>
              <a:rPr lang="en-US" b="1" dirty="0" smtClean="0"/>
              <a:t> looked after horses, pigs, cows. They settled on the banks of rivers. The Russian cities Kiev, Chernigov, Smolensk, </a:t>
            </a:r>
            <a:r>
              <a:rPr lang="en-US" b="1" dirty="0" err="1" smtClean="0"/>
              <a:t>Lyubech</a:t>
            </a:r>
            <a:r>
              <a:rPr lang="en-US" b="1" dirty="0" smtClean="0"/>
              <a:t>, Novgorod- The Great, Pskov, </a:t>
            </a:r>
            <a:r>
              <a:rPr lang="en-US" b="1" dirty="0" err="1" smtClean="0"/>
              <a:t>Polotsk</a:t>
            </a:r>
            <a:r>
              <a:rPr lang="en-US" b="1" dirty="0" smtClean="0"/>
              <a:t>, Vitebsk, Rostov appeared there .</a:t>
            </a:r>
            <a:endParaRPr lang="fr-FR" b="1" dirty="0">
              <a:ln w="1905"/>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338"/>
            <a:ext cx="8686800" cy="1500198"/>
          </a:xfrm>
        </p:spPr>
        <p:txBody>
          <a:bodyPr>
            <a:norm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3. Social and political forms of the organization of eastern Slavs</a:t>
            </a:r>
            <a:endParaRPr lang="fr-FR" sz="3200" dirty="0"/>
          </a:p>
        </p:txBody>
      </p:sp>
      <p:sp>
        <p:nvSpPr>
          <p:cNvPr id="3" name="Содержимое 2"/>
          <p:cNvSpPr>
            <a:spLocks noGrp="1"/>
          </p:cNvSpPr>
          <p:nvPr>
            <p:ph idx="1"/>
          </p:nvPr>
        </p:nvSpPr>
        <p:spPr>
          <a:xfrm>
            <a:off x="4143372" y="928670"/>
            <a:ext cx="5000628" cy="3714776"/>
          </a:xfrm>
        </p:spPr>
        <p:txBody>
          <a:bodyPr>
            <a:normAutofit/>
          </a:bodyPr>
          <a:lstStyle/>
          <a:p>
            <a:pPr lvl="0"/>
            <a:r>
              <a:rPr lang="en-US" sz="2400" dirty="0" smtClean="0"/>
              <a:t>Slav tribes lived in the forms of primitive communal system on the Russian plain. Slavs lived by the large associations of relatives - families. Their matters decided at the general meeting. Here elders and military leaders were selected from the number of members. The  eldest  was supreme judge</a:t>
            </a:r>
            <a:endParaRPr lang="ru-RU" sz="2400" dirty="0" smtClean="0"/>
          </a:p>
          <a:p>
            <a:endParaRPr lang="fr-FR"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7400948" cy="796908"/>
          </a:xfrm>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4. Formation of Old-Russian state “Kiev Russia”.</a:t>
            </a:r>
            <a:endParaRPr lang="fr-FR" dirty="0"/>
          </a:p>
        </p:txBody>
      </p:sp>
      <p:sp>
        <p:nvSpPr>
          <p:cNvPr id="3" name="Содержимое 2"/>
          <p:cNvSpPr>
            <a:spLocks noGrp="1"/>
          </p:cNvSpPr>
          <p:nvPr>
            <p:ph idx="1"/>
          </p:nvPr>
        </p:nvSpPr>
        <p:spPr>
          <a:xfrm>
            <a:off x="5357818" y="1500174"/>
            <a:ext cx="3786182" cy="5214974"/>
          </a:xfrm>
        </p:spPr>
        <p:txBody>
          <a:bodyPr>
            <a:normAutofit fontScale="62500" lnSpcReduction="20000"/>
          </a:bodyPr>
          <a:lstStyle/>
          <a:p>
            <a:r>
              <a:rPr lang="en-US" dirty="0" smtClean="0"/>
              <a:t>The tribes of eastern Slavs were combined into the single state The chronicler of the beginning of  the XII the monk of Kiev- Pecherski of monastery Nestor connected the formation of Old-Russian state with the invitation of the Varangian princes  into Novgorod : Rurik and his brothers. After Rurik's death prince Oleg took authority in Novgorod in 882. it combined the Novgorod earth with the Kiev and made Kiev the capital of  the new state. Oleg subordinated krivichies clearings, drevlyane, northerners, radimichies and also Finnish tribes to Murom.</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143240" y="0"/>
            <a:ext cx="6000760" cy="6858000"/>
          </a:xfrm>
        </p:spPr>
        <p:txBody>
          <a:bodyPr>
            <a:normAutofit fontScale="92500" lnSpcReduction="20000"/>
          </a:bodyPr>
          <a:lstStyle/>
          <a:p>
            <a:r>
              <a:rPr lang="en-US" dirty="0" smtClean="0"/>
              <a:t>Prince Igor subordinated </a:t>
            </a:r>
            <a:r>
              <a:rPr lang="en-US" dirty="0" err="1" smtClean="0"/>
              <a:t>uliches</a:t>
            </a:r>
            <a:r>
              <a:rPr lang="en-US" dirty="0" smtClean="0"/>
              <a:t> and </a:t>
            </a:r>
            <a:r>
              <a:rPr lang="en-US" dirty="0" err="1" smtClean="0"/>
              <a:t>tivertses</a:t>
            </a:r>
            <a:r>
              <a:rPr lang="en-US" dirty="0" smtClean="0"/>
              <a:t> He was killed in the struggle in  945. His  wife Olga severely took revenge upon drevlyane;. Territorial enlarging  and strengthening Kiev Russia continued during </a:t>
            </a:r>
            <a:r>
              <a:rPr lang="en-US" dirty="0" err="1" smtClean="0"/>
              <a:t>Svyatoslav</a:t>
            </a:r>
            <a:r>
              <a:rPr lang="en-US" dirty="0" smtClean="0"/>
              <a:t> </a:t>
            </a:r>
            <a:r>
              <a:rPr lang="en-US" dirty="0" err="1" smtClean="0"/>
              <a:t>Igoreviche's</a:t>
            </a:r>
            <a:r>
              <a:rPr lang="en-US" dirty="0" smtClean="0"/>
              <a:t> lifetime and during Vladimir </a:t>
            </a:r>
            <a:r>
              <a:rPr lang="en-US" dirty="0" err="1" smtClean="0"/>
              <a:t>Svyatoslavoviche's</a:t>
            </a:r>
            <a:r>
              <a:rPr lang="en-US" dirty="0" smtClean="0"/>
              <a:t> lifetime. The authority of Russia was extended in the North Carpathians. In the state were included </a:t>
            </a:r>
            <a:r>
              <a:rPr lang="en-US" dirty="0" err="1" smtClean="0"/>
              <a:t>Chervenskie</a:t>
            </a:r>
            <a:r>
              <a:rPr lang="en-US" dirty="0" smtClean="0"/>
              <a:t> cities and Carpathian Russia. The southwestern earth of Russia, Chernigov and South Finland were connected In </a:t>
            </a:r>
            <a:r>
              <a:rPr lang="en-US" dirty="0" err="1" smtClean="0"/>
              <a:t>Yaroslav</a:t>
            </a:r>
            <a:r>
              <a:rPr lang="en-US" dirty="0" smtClean="0"/>
              <a:t> </a:t>
            </a:r>
            <a:r>
              <a:rPr lang="en-US" dirty="0" err="1" smtClean="0"/>
              <a:t>Vladimirovich's</a:t>
            </a:r>
            <a:r>
              <a:rPr lang="en-US" dirty="0" smtClean="0"/>
              <a:t> ruling time</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 5. State administration in Kiev Russia.</a:t>
            </a:r>
            <a:b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br>
            <a:endParaRPr lang="fr-FR" dirty="0"/>
          </a:p>
        </p:txBody>
      </p:sp>
      <p:sp>
        <p:nvSpPr>
          <p:cNvPr id="3" name="Содержимое 2"/>
          <p:cNvSpPr>
            <a:spLocks noGrp="1"/>
          </p:cNvSpPr>
          <p:nvPr>
            <p:ph idx="1"/>
          </p:nvPr>
        </p:nvSpPr>
        <p:spPr>
          <a:xfrm>
            <a:off x="0" y="1071546"/>
            <a:ext cx="5143504" cy="5786454"/>
          </a:xfrm>
        </p:spPr>
        <p:txBody>
          <a:bodyPr>
            <a:normAutofit lnSpcReduction="10000"/>
          </a:bodyPr>
          <a:lstStyle/>
          <a:p>
            <a:pPr lvl="0"/>
            <a:r>
              <a:rPr lang="en-US" sz="2800" dirty="0" smtClean="0"/>
              <a:t>Kiev Russia was early feudal state. Supreme Power belonged to great Kiev Prince. He governed the state with the military guard. Armed forces consisted of the guard of great prince, guards of local princes, boyars and people's militia, which was collected during the years of war. The troops of mercenaries were used. There was a fleet, which consisted of the vessels, made of tree. </a:t>
            </a:r>
            <a:endParaRPr lang="ru-RU" sz="2800" dirty="0" smtClean="0"/>
          </a:p>
          <a:p>
            <a:r>
              <a:rPr lang="en-US" sz="2800" dirty="0" smtClean="0"/>
              <a:t> </a:t>
            </a:r>
            <a:endParaRPr lang="ru-RU" sz="2800" dirty="0" smtClean="0"/>
          </a:p>
          <a:p>
            <a:pPr marL="457200" indent="-457200">
              <a:buFont typeface="+mj-lt"/>
              <a:buAutoNum type="arabicPeriod"/>
            </a:pPr>
            <a:endParaRPr lang="fr-FR" sz="2500" dirty="0"/>
          </a:p>
        </p:txBody>
      </p:sp>
      <p:pic>
        <p:nvPicPr>
          <p:cNvPr id="4" name="Рисунок 3" descr="щщщщщщ.jpeg"/>
          <p:cNvPicPr>
            <a:picLocks noChangeAspect="1"/>
          </p:cNvPicPr>
          <p:nvPr/>
        </p:nvPicPr>
        <p:blipFill>
          <a:blip r:embed="rId2" cstate="print"/>
          <a:stretch>
            <a:fillRect/>
          </a:stretch>
        </p:blipFill>
        <p:spPr>
          <a:xfrm>
            <a:off x="5857884" y="857232"/>
            <a:ext cx="3143258" cy="471490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6. Adoption of Christianity. </a:t>
            </a:r>
            <a:b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br>
            <a:endParaRPr lang="fr-FR" dirty="0"/>
          </a:p>
        </p:txBody>
      </p:sp>
      <p:sp>
        <p:nvSpPr>
          <p:cNvPr id="3" name="Содержимое 2"/>
          <p:cNvSpPr>
            <a:spLocks noGrp="1"/>
          </p:cNvSpPr>
          <p:nvPr>
            <p:ph idx="1"/>
          </p:nvPr>
        </p:nvSpPr>
        <p:spPr>
          <a:xfrm>
            <a:off x="0" y="1214422"/>
            <a:ext cx="4500562" cy="5643577"/>
          </a:xfrm>
        </p:spPr>
        <p:txBody>
          <a:bodyPr>
            <a:normAutofit fontScale="92500" lnSpcReduction="20000"/>
          </a:bodyPr>
          <a:lstStyle/>
          <a:p>
            <a:r>
              <a:rPr lang="en-US" dirty="0" smtClean="0"/>
              <a:t>Christianity was officially introduced in Russia. In 988. Prince Vladimir </a:t>
            </a:r>
            <a:r>
              <a:rPr lang="en-US" dirty="0" err="1" smtClean="0"/>
              <a:t>Svyatoy</a:t>
            </a:r>
            <a:r>
              <a:rPr lang="en-US" dirty="0" smtClean="0"/>
              <a:t>, was converted to Christianity himself, then  their boyars, then entire people. The adoption of Christianity had the great significance: relations with other countries were considerably extended; Russian culture was introduced to higher byzantine culture. </a:t>
            </a:r>
            <a:endParaRPr lang="fr-FR" dirty="0"/>
          </a:p>
        </p:txBody>
      </p:sp>
      <p:pic>
        <p:nvPicPr>
          <p:cNvPr id="4" name="Рисунок 3" descr="038.jpg"/>
          <p:cNvPicPr>
            <a:picLocks noChangeAspect="1"/>
          </p:cNvPicPr>
          <p:nvPr/>
        </p:nvPicPr>
        <p:blipFill>
          <a:blip r:embed="rId2" cstate="print"/>
          <a:stretch>
            <a:fillRect/>
          </a:stretch>
        </p:blipFill>
        <p:spPr>
          <a:xfrm>
            <a:off x="4500562" y="1214422"/>
            <a:ext cx="4643438" cy="564357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609</Words>
  <Application>Microsoft Office PowerPoint</Application>
  <PresentationFormat>Экран (4:3)</PresentationFormat>
  <Paragraphs>23</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Presentation on the subject: ancient Russia.</vt:lpstr>
      <vt:lpstr>Russia is historical name of the earth of eastern Slavs. For the first time it is used as the name of state in the text of the Russian- byzantine agreement of 911 years.</vt:lpstr>
      <vt:lpstr> 1. Settling of eastern Slavs. </vt:lpstr>
      <vt:lpstr> 2. Occupations of eastern Slavs. </vt:lpstr>
      <vt:lpstr>3. Social and political forms of the organization of eastern Slavs</vt:lpstr>
      <vt:lpstr>4. Formation of Old-Russian state “Kiev Russia”.</vt:lpstr>
      <vt:lpstr>Слайд 7</vt:lpstr>
      <vt:lpstr> 5. State administration in Kiev Russia. </vt:lpstr>
      <vt:lpstr>6. Adoption of Christianity.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the subject: ancient Russia.</dc:title>
  <dc:creator>Алексей</dc:creator>
  <cp:lastModifiedBy>met</cp:lastModifiedBy>
  <cp:revision>33</cp:revision>
  <dcterms:created xsi:type="dcterms:W3CDTF">2012-02-06T09:30:28Z</dcterms:created>
  <dcterms:modified xsi:type="dcterms:W3CDTF">2012-02-28T17:54:52Z</dcterms:modified>
</cp:coreProperties>
</file>