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69" r:id="rId2"/>
    <p:sldId id="273" r:id="rId3"/>
    <p:sldId id="277" r:id="rId4"/>
    <p:sldId id="265" r:id="rId5"/>
    <p:sldId id="293" r:id="rId6"/>
    <p:sldId id="259" r:id="rId7"/>
    <p:sldId id="278" r:id="rId8"/>
    <p:sldId id="260" r:id="rId9"/>
    <p:sldId id="261" r:id="rId10"/>
    <p:sldId id="279" r:id="rId11"/>
    <p:sldId id="256" r:id="rId12"/>
    <p:sldId id="280" r:id="rId13"/>
    <p:sldId id="270" r:id="rId14"/>
    <p:sldId id="281" r:id="rId15"/>
    <p:sldId id="263" r:id="rId16"/>
    <p:sldId id="282" r:id="rId17"/>
    <p:sldId id="283" r:id="rId18"/>
    <p:sldId id="272" r:id="rId19"/>
    <p:sldId id="258" r:id="rId20"/>
    <p:sldId id="264" r:id="rId21"/>
    <p:sldId id="268" r:id="rId22"/>
    <p:sldId id="284" r:id="rId23"/>
    <p:sldId id="291" r:id="rId24"/>
    <p:sldId id="290" r:id="rId25"/>
    <p:sldId id="274" r:id="rId26"/>
    <p:sldId id="285" r:id="rId27"/>
    <p:sldId id="286" r:id="rId28"/>
    <p:sldId id="287" r:id="rId29"/>
    <p:sldId id="289" r:id="rId30"/>
    <p:sldId id="288" r:id="rId31"/>
    <p:sldId id="29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D0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FDAED-8C97-445A-A735-9F547F00105F}" type="datetimeFigureOut">
              <a:rPr lang="ru-RU" smtClean="0"/>
              <a:pPr/>
              <a:t>19.05.2010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5A5EE-3268-4A21-B7DD-65254162B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5A5EE-3268-4A21-B7DD-65254162B59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999A338-827D-49C7-B016-A4587D675761}" type="datetimeFigureOut">
              <a:rPr lang="ru-RU" smtClean="0"/>
              <a:pPr/>
              <a:t>19.05.2010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74F6C7F-166E-41CB-8147-EF875FA1A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9A%D0%BE%D0%BB%D1%8C%D1%81%D0%BA%D0%B8%D0%B9_%D0%BF%D0%BE%D0%BB%D1%83%D0%BE%D1%81%D1%82%D1%80%D0%BE%D0%B2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0%D0%B5%D0%B2%D0%BD%D0%B8%D0%B9_%D0%A0%D0%B8%D0%BC" TargetMode="External"/><Relationship Id="rId2" Type="http://schemas.openxmlformats.org/officeDocument/2006/relationships/hyperlink" Target="http://ru.wikipedia.org/wiki/%D0%94%D1%80%D0%B5%D0%B2%D0%BD%D0%B8%D0%B9_%D0%95%D0%B3%D0%B8%D0%BF%D0%B5%D1%82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hyperlink" Target="http://ru.wikipedia.org/wiki/%D0%90%D0%BF%D0%BE%D1%81%D1%82%D0%BE%D0%BB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5%D0%B2%D1%80%D0%B0%D0%BB%D1%8C" TargetMode="External"/><Relationship Id="rId2" Type="http://schemas.openxmlformats.org/officeDocument/2006/relationships/hyperlink" Target="http://ru.wikipedia.org/wiki/%D0%90%D1%81%D1%82%D1%80%D0%BE%D0%BB%D0%BE%D0%B3%D0%B8%D1%8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ru.wikipedia.org/wiki/%D0%9C%D0%B0%D1%80%D1%8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4%D0%BE%D0%BC%D0%B8%D0%BD%D0%B8%D0%BA%D0%BE_%D0%9D%D0%B0%D0%B2%D0%B0%D1%80%D0%B0&amp;action=edit&amp;redlink=1" TargetMode="External"/><Relationship Id="rId2" Type="http://schemas.openxmlformats.org/officeDocument/2006/relationships/hyperlink" Target="http://ru.wikipedia.org/wiki/XV_%D0%B2%D0%B5%D0%BA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ru.wikipedia.org/wiki/%D0%A1%D1%87%D0%B0%D1%81%D1%82%D1%8C%D0%B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8%D0%B7%D0%BC%D0%B0" TargetMode="External"/><Relationship Id="rId2" Type="http://schemas.openxmlformats.org/officeDocument/2006/relationships/hyperlink" Target="http://ru.wikipedia.org/wiki/%D0%9A%D1%80%D0%B8%D1%81%D1%82%D0%B0%D0%BB%D0%BB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iki/%D0%A0%D0%BE%D0%BC%D0%B1%D0%BE%D1%8D%D0%B4%D1%8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3%D0%B0%D1%82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ru.wikipedia.org/wiki/%D0%94%D1%80%D1%83%D0%B7%D0%B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2%D1%83%D0%BB%D0%BA%D0%B0%D0%BD" TargetMode="External"/><Relationship Id="rId5" Type="http://schemas.openxmlformats.org/officeDocument/2006/relationships/hyperlink" Target="http://ru.wikipedia.org/wiki/%D0%9C%D0%B8%D0%BD%D0%B4%D0%B0%D0%BB%D0%B8%D0%BD%D0%B0" TargetMode="External"/><Relationship Id="rId4" Type="http://schemas.openxmlformats.org/officeDocument/2006/relationships/hyperlink" Target="http://ru.wikipedia.org/wiki/%D0%96%D0%B5%D0%BE%D0%B4%D0%B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91%D1%82%D0%B8%D1%82" TargetMode="External"/><Relationship Id="rId2" Type="http://schemas.openxmlformats.org/officeDocument/2006/relationships/hyperlink" Target="http://ru.wikipedia.org/wiki/%D0%93%D0%B5%D0%BC%D0%B0%D1%82%D0%B8%D1%82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5%D0%B5%D0%BC%D0%BD%D0%B8%D1%86" TargetMode="External"/><Relationship Id="rId13" Type="http://schemas.openxmlformats.org/officeDocument/2006/relationships/hyperlink" Target="http://ru.wikipedia.org/w/index.php?title=%D0%91%D1%83%D1%85%D1%82%D0%B0_%D1%81%D0%B2%D1%8F%D1%82%D0%BE%D0%B9_%D0%9C%D0%B0%D1%80%D0%B8%D0%B8&amp;action=edit&amp;redlink=1" TargetMode="External"/><Relationship Id="rId3" Type="http://schemas.openxmlformats.org/officeDocument/2006/relationships/hyperlink" Target="http://ru.wikipedia.org/wiki/%D0%94%D1%80%D1%83%D0%B7%D0%B0" TargetMode="External"/><Relationship Id="rId7" Type="http://schemas.openxmlformats.org/officeDocument/2006/relationships/hyperlink" Target="http://ru.wikipedia.org/w/index.php?title=%D0%97%D0%B8%D0%B1%D0%B5%D0%BD%D0%B1%D1%8E%D1%80%D0%B3%D0%B5%D0%BD&amp;action=edit&amp;redlink=1" TargetMode="External"/><Relationship Id="rId12" Type="http://schemas.openxmlformats.org/officeDocument/2006/relationships/hyperlink" Target="http://ru.wikipedia.org/wiki/%D0%A6%D0%B5%D0%B9%D0%BB%D0%BE%D0%B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A6%D0%B8%D0%BB%D0%BB%D0%B5%D1%80%D1%82%D0%B0%D0%BB%D1%8C" TargetMode="External"/><Relationship Id="rId11" Type="http://schemas.openxmlformats.org/officeDocument/2006/relationships/hyperlink" Target="http://ru.wikipedia.org/wiki/%D0%9F%D1%80%D0%B8%D0%BF%D0%BE%D0%BB%D1%8F%D1%80%D0%BD%D1%8B%D0%B9_%D0%A3%D1%80%D0%B0%D0%BB" TargetMode="External"/><Relationship Id="rId5" Type="http://schemas.openxmlformats.org/officeDocument/2006/relationships/hyperlink" Target="http://ru.wikipedia.org/w/index.php?title=%D0%91%D0%B8%D1%80%D0%BA%D0%B5%D0%BD%D1%84%D0%B5%D0%BB%D1%8C%D0%B4&amp;action=edit&amp;redlink=1" TargetMode="External"/><Relationship Id="rId15" Type="http://schemas.openxmlformats.org/officeDocument/2006/relationships/image" Target="../media/image9.jpeg"/><Relationship Id="rId10" Type="http://schemas.openxmlformats.org/officeDocument/2006/relationships/hyperlink" Target="http://ru.wikipedia.org/wiki/%D0%A3%D1%80%D0%B0%D0%BB%D1%8C%D1%81%D0%BA%D0%B8%D0%B5_%D0%B3%D0%BE%D1%80%D1%8B" TargetMode="External"/><Relationship Id="rId4" Type="http://schemas.openxmlformats.org/officeDocument/2006/relationships/hyperlink" Target="http://ru.wikipedia.org/w/index.php?title=%D0%9E%D0%B1%D0%B5%D1%80%D1%88%D1%82%D0%B5%D0%B9%D0%BD&amp;action=edit&amp;redlink=1" TargetMode="External"/><Relationship Id="rId9" Type="http://schemas.openxmlformats.org/officeDocument/2006/relationships/hyperlink" Target="http://ru.wikipedia.org/wiki/%D0%9C%D1%83%D1%80%D0%B7%D0%B8%D0%BD%D0%BA%D0%B0_(%D0%B4%D0%B5%D1%80%D0%B5%D0%B2%D0%BD%D1%8F)" TargetMode="External"/><Relationship Id="rId14" Type="http://schemas.openxmlformats.org/officeDocument/2006/relationships/hyperlink" Target="http://ru.wikipedia.org/wiki/%D0%91%D1%80%D0%B0%D0%B7%D0%B8%D0%BB%D0%B8%D1%8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indraw.web.ru/Q2a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1785926"/>
            <a:ext cx="53255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>
                <a:ln>
                  <a:solidFill>
                    <a:sysClr val="windowText" lastClr="000000"/>
                  </a:solidFill>
                </a:ln>
                <a:effectLst>
                  <a:glow rad="101600">
                    <a:srgbClr val="FF00FF">
                      <a:alpha val="60000"/>
                    </a:srgbClr>
                  </a:glow>
                </a:effectLst>
              </a:rPr>
              <a:t>Чудесный аметист!</a:t>
            </a:r>
            <a:endParaRPr lang="ru-RU" sz="7200" dirty="0">
              <a:ln>
                <a:solidFill>
                  <a:sysClr val="windowText" lastClr="000000"/>
                </a:solidFill>
              </a:ln>
              <a:effectLst>
                <a:glow rad="101600">
                  <a:srgbClr val="FF00FF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57818" y="1928802"/>
            <a:ext cx="29289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Уникальное в своём роде месторождение «Мыс Корабль» находится на </a:t>
            </a:r>
            <a:r>
              <a:rPr lang="ru-RU" u="sng" dirty="0" smtClean="0">
                <a:solidFill>
                  <a:srgbClr val="0D0212"/>
                </a:solidFill>
                <a:hlinkClick r:id="rId2" tooltip="Кольский полуостров"/>
              </a:rPr>
              <a:t>Кольском полуострове</a:t>
            </a:r>
            <a:r>
              <a:rPr lang="ru-RU" dirty="0" smtClean="0">
                <a:solidFill>
                  <a:srgbClr val="0D0212"/>
                </a:solidFill>
              </a:rPr>
              <a:t>. Это месторождение известно аметистовыми щётками с ровной и иногда достаточно тёмной фиолетовой окраской.</a:t>
            </a:r>
          </a:p>
        </p:txBody>
      </p:sp>
      <p:pic>
        <p:nvPicPr>
          <p:cNvPr id="5" name="Picture 4" descr="G:\аметист\0_108b2_fe052c9e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3714776" cy="37147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4000528" cy="364333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D0212"/>
                </a:solidFill>
              </a:rPr>
              <a:t>Аметист</a:t>
            </a:r>
            <a:r>
              <a:rPr lang="ru-RU" dirty="0" smtClean="0">
                <a:solidFill>
                  <a:srgbClr val="0D0212"/>
                </a:solidFill>
              </a:rPr>
              <a:t> - камень своенравный. Если его в течение длительного времени подвергать облучению солнечным светом, он постепенно теряет интенсивность окраски и, в конце концов, может обесцветиться. </a:t>
            </a:r>
            <a:endParaRPr lang="ru-RU" dirty="0"/>
          </a:p>
        </p:txBody>
      </p:sp>
      <p:pic>
        <p:nvPicPr>
          <p:cNvPr id="5122" name="Picture 2" descr="G:\аметист\0_277c3_4efcc90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12"/>
            <a:ext cx="3857652" cy="338772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14488"/>
            <a:ext cx="3214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Если же аметист нагреть до нескольких сот градусов, он становится золотисто-желтого или зловеще красно-коричневого цвета. Кроваво-красный оттенок аметист иногда приобретает под действием лучей определенной интенсивности. </a:t>
            </a:r>
            <a:endParaRPr lang="ru-RU" dirty="0"/>
          </a:p>
        </p:txBody>
      </p:sp>
      <p:pic>
        <p:nvPicPr>
          <p:cNvPr id="3" name="Picture 1" descr="C:\Documents and Settings\Взгляд в ночь\Рабочий стол\аметист\0_cbbf_bba6c212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000108"/>
            <a:ext cx="4024314" cy="4214842"/>
          </a:xfrm>
          <a:prstGeom prst="rect">
            <a:avLst/>
          </a:prstGeom>
          <a:ln w="1270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2143116"/>
            <a:ext cx="4500562" cy="4525963"/>
          </a:xfrm>
        </p:spPr>
        <p:txBody>
          <a:bodyPr/>
          <a:lstStyle/>
          <a:p>
            <a:r>
              <a:rPr lang="ru-RU" sz="1800" dirty="0" smtClean="0">
                <a:solidFill>
                  <a:srgbClr val="0D0212"/>
                </a:solidFill>
              </a:rPr>
              <a:t>В древности аметист особенно почитался путешественниками за его способность менять оттенок в течение дня. предсказывая бурю и сильный ветер</a:t>
            </a:r>
            <a:r>
              <a:rPr lang="en-US" sz="1800" dirty="0" smtClean="0">
                <a:solidFill>
                  <a:srgbClr val="0D0212"/>
                </a:solidFill>
              </a:rPr>
              <a:t> .</a:t>
            </a:r>
            <a:r>
              <a:rPr lang="ru-RU" sz="1800" dirty="0" smtClean="0">
                <a:solidFill>
                  <a:srgbClr val="0D0212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56322" name="Picture 2" descr="C:\Documents and Settings\Взгляд в ночь\Рабочий стол\аметист\0_cbc5_87661f5d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3500462" cy="3786214"/>
          </a:xfrm>
          <a:prstGeom prst="rect">
            <a:avLst/>
          </a:prstGeom>
          <a:ln w="1270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2500306"/>
            <a:ext cx="37861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По утверждению астрологов временем, особенно благоприятным для действия аметиста, следует считать период с 21 марта по 19 апреля (рождение Овнов). День недели, которому покровительствует аметист – вторник</a:t>
            </a:r>
            <a:r>
              <a:rPr lang="en-US" dirty="0" smtClean="0">
                <a:solidFill>
                  <a:srgbClr val="0D0212"/>
                </a:solidFill>
              </a:rPr>
              <a:t>.</a:t>
            </a:r>
            <a:endParaRPr lang="ru-RU" dirty="0"/>
          </a:p>
        </p:txBody>
      </p:sp>
      <p:pic>
        <p:nvPicPr>
          <p:cNvPr id="6146" name="Picture 2" descr="G:\аметист\0_281c8_83ae75ba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3810000" cy="285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000240"/>
            <a:ext cx="3929090" cy="319525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D0212"/>
                </a:solidFill>
              </a:rPr>
              <a:t>Аметист был известен уже в </a:t>
            </a:r>
            <a:r>
              <a:rPr lang="ru-RU" sz="1800" u="sng" dirty="0" smtClean="0">
                <a:solidFill>
                  <a:srgbClr val="0D0212"/>
                </a:solidFill>
                <a:hlinkClick r:id="rId2" tooltip="Древний Египет"/>
              </a:rPr>
              <a:t>Древнем Египте</a:t>
            </a:r>
            <a:r>
              <a:rPr lang="ru-RU" sz="1800" dirty="0" smtClean="0">
                <a:solidFill>
                  <a:srgbClr val="0D0212"/>
                </a:solidFill>
              </a:rPr>
              <a:t>. В </a:t>
            </a:r>
            <a:r>
              <a:rPr lang="ru-RU" sz="1800" u="sng" dirty="0" smtClean="0">
                <a:solidFill>
                  <a:srgbClr val="0D0212"/>
                </a:solidFill>
                <a:hlinkClick r:id="rId3" tooltip="Древний Рим"/>
              </a:rPr>
              <a:t>Древнем Риме</a:t>
            </a:r>
            <a:r>
              <a:rPr lang="ru-RU" sz="1800" dirty="0" smtClean="0">
                <a:solidFill>
                  <a:srgbClr val="0D0212"/>
                </a:solidFill>
              </a:rPr>
              <a:t> аметист называли «благословенным камнем», считали, что он приносит удачу, покой и благо, успокаивает нервы и улаживает распри. В средние века его называли «</a:t>
            </a:r>
            <a:r>
              <a:rPr lang="ru-RU" sz="1800" u="sng" dirty="0" smtClean="0">
                <a:solidFill>
                  <a:srgbClr val="0D0212"/>
                </a:solidFill>
                <a:hlinkClick r:id="rId4" tooltip="Апостол"/>
              </a:rPr>
              <a:t>апостольским</a:t>
            </a:r>
            <a:r>
              <a:rPr lang="ru-RU" sz="1800" dirty="0" smtClean="0">
                <a:solidFill>
                  <a:srgbClr val="0D0212"/>
                </a:solidFill>
              </a:rPr>
              <a:t> камнем». </a:t>
            </a:r>
          </a:p>
          <a:p>
            <a:endParaRPr lang="ru-RU" sz="1800" dirty="0">
              <a:solidFill>
                <a:srgbClr val="0D0212"/>
              </a:solidFill>
            </a:endParaRPr>
          </a:p>
        </p:txBody>
      </p:sp>
      <p:pic>
        <p:nvPicPr>
          <p:cNvPr id="60418" name="Picture 2" descr="C:\Documents and Settings\Взгляд в ночь\Рабочий стол\аметист\0_286ba_e8b33b07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142984"/>
            <a:ext cx="3857652" cy="4500594"/>
          </a:xfrm>
          <a:prstGeom prst="rect">
            <a:avLst/>
          </a:prstGeom>
          <a:ln w="127000" cap="sq">
            <a:solidFill>
              <a:srgbClr val="0D0212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2071678"/>
            <a:ext cx="3429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Согласно большинству европейских </a:t>
            </a:r>
            <a:r>
              <a:rPr lang="ru-RU" u="sng" dirty="0" smtClean="0">
                <a:solidFill>
                  <a:srgbClr val="0D0212"/>
                </a:solidFill>
                <a:hlinkClick r:id="rId2" tooltip="Астрология"/>
              </a:rPr>
              <a:t>астрологических</a:t>
            </a:r>
            <a:r>
              <a:rPr lang="ru-RU" dirty="0" smtClean="0">
                <a:solidFill>
                  <a:srgbClr val="0D0212"/>
                </a:solidFill>
              </a:rPr>
              <a:t> календарей, этот камень может быть полезен людям, родившимся во второй половине </a:t>
            </a:r>
            <a:r>
              <a:rPr lang="ru-RU" u="sng" dirty="0" smtClean="0">
                <a:solidFill>
                  <a:srgbClr val="0D0212"/>
                </a:solidFill>
                <a:hlinkClick r:id="rId3" tooltip="Февраль"/>
              </a:rPr>
              <a:t>февраля</a:t>
            </a:r>
            <a:r>
              <a:rPr lang="ru-RU" dirty="0" smtClean="0">
                <a:solidFill>
                  <a:srgbClr val="0D0212"/>
                </a:solidFill>
              </a:rPr>
              <a:t> — первой половине </a:t>
            </a:r>
            <a:r>
              <a:rPr lang="ru-RU" u="sng" dirty="0" smtClean="0">
                <a:solidFill>
                  <a:srgbClr val="0D0212"/>
                </a:solidFill>
                <a:hlinkClick r:id="rId4" tooltip="Март"/>
              </a:rPr>
              <a:t>марта</a:t>
            </a:r>
            <a:r>
              <a:rPr lang="ru-RU" dirty="0" smtClean="0">
                <a:solidFill>
                  <a:srgbClr val="0D0212"/>
                </a:solidFill>
              </a:rPr>
              <a:t>.</a:t>
            </a:r>
            <a:endParaRPr lang="ru-RU" dirty="0"/>
          </a:p>
        </p:txBody>
      </p:sp>
      <p:pic>
        <p:nvPicPr>
          <p:cNvPr id="7170" name="Picture 2" descr="G:\аметист\0_1031a_723b6848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285860"/>
            <a:ext cx="3086100" cy="3810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285860"/>
            <a:ext cx="24288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Знаменитый астроном </a:t>
            </a:r>
            <a:r>
              <a:rPr lang="ru-RU" u="sng" dirty="0" smtClean="0">
                <a:solidFill>
                  <a:srgbClr val="0D0212"/>
                </a:solidFill>
                <a:hlinkClick r:id="rId2" tooltip="XV век"/>
              </a:rPr>
              <a:t>XV века</a:t>
            </a:r>
            <a:r>
              <a:rPr lang="ru-RU" dirty="0" smtClean="0">
                <a:solidFill>
                  <a:srgbClr val="0D0212"/>
                </a:solidFill>
              </a:rPr>
              <a:t> </a:t>
            </a:r>
            <a:r>
              <a:rPr lang="ru-RU" u="sng" dirty="0" err="1" smtClean="0">
                <a:solidFill>
                  <a:srgbClr val="0D0212"/>
                </a:solidFill>
                <a:hlinkClick r:id="rId3" tooltip="Доминико Навара (страница отсутствует)"/>
              </a:rPr>
              <a:t>Доминико</a:t>
            </a:r>
            <a:r>
              <a:rPr lang="ru-RU" u="sng" dirty="0" smtClean="0">
                <a:solidFill>
                  <a:srgbClr val="0D0212"/>
                </a:solidFill>
                <a:hlinkClick r:id="rId3" tooltip="Доминико Навара (страница отсутствует)"/>
              </a:rPr>
              <a:t> Навара</a:t>
            </a:r>
            <a:r>
              <a:rPr lang="ru-RU" dirty="0" smtClean="0">
                <a:solidFill>
                  <a:srgbClr val="0D0212"/>
                </a:solidFill>
              </a:rPr>
              <a:t> писал: «..когда Солнце вступает в знак Рыб, родятся необычные люди. Часто они несут с собой на свет Божий дары муз — поэзию и музыку. Аметисты приносят им </a:t>
            </a:r>
            <a:r>
              <a:rPr lang="ru-RU" u="sng" dirty="0" smtClean="0">
                <a:solidFill>
                  <a:srgbClr val="0D0212"/>
                </a:solidFill>
                <a:hlinkClick r:id="rId4" tooltip="Счастье"/>
              </a:rPr>
              <a:t>счастье</a:t>
            </a:r>
            <a:r>
              <a:rPr lang="ru-RU" dirty="0" smtClean="0">
                <a:solidFill>
                  <a:srgbClr val="0D0212"/>
                </a:solidFill>
              </a:rPr>
              <a:t>».</a:t>
            </a:r>
            <a:endParaRPr lang="ru-RU" dirty="0"/>
          </a:p>
        </p:txBody>
      </p:sp>
      <p:pic>
        <p:nvPicPr>
          <p:cNvPr id="8195" name="Picture 3" descr="G:\аметист\0_27ecc_4c25be20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714488"/>
            <a:ext cx="3810000" cy="2870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3500462" cy="450059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D0212"/>
                </a:solidFill>
              </a:rPr>
              <a:t>Существует много разных легенд о появлении аметиста .  Легенда о происхождении названия "Аметист" повествует о нимфе Аметис, в которую страстно влюбился бог вина и веселья Дионис. Но прекрасная нимфа отвергла притязания пьяного бога, а когда он стал ее преследовать, богиня Артемида превратила нимфу в мерцающий лиловым блеском холодный камень - </a:t>
            </a:r>
            <a:r>
              <a:rPr lang="ru-RU" sz="1800" b="1" dirty="0" smtClean="0">
                <a:solidFill>
                  <a:srgbClr val="0D0212"/>
                </a:solidFill>
              </a:rPr>
              <a:t>аметист</a:t>
            </a:r>
            <a:r>
              <a:rPr lang="ru-RU" sz="1800" dirty="0" smtClean="0">
                <a:solidFill>
                  <a:srgbClr val="0D0212"/>
                </a:solidFill>
              </a:rPr>
              <a:t>.</a:t>
            </a:r>
            <a:endParaRPr lang="ru-RU" sz="1800" dirty="0">
              <a:solidFill>
                <a:srgbClr val="0D0212"/>
              </a:solidFill>
            </a:endParaRPr>
          </a:p>
        </p:txBody>
      </p:sp>
      <p:pic>
        <p:nvPicPr>
          <p:cNvPr id="4" name="Picture 5" descr="C:\Documents and Settings\Взгляд в ночь\Рабочий стол\аметист\0_cbc4_1d64e52e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286124"/>
            <a:ext cx="2857520" cy="29289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2" descr="C:\Documents and Settings\Взгляд в ночь\Рабочий стол\аметист\0_28b12_c00ccd4e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642918"/>
            <a:ext cx="2786082" cy="29289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1571612"/>
            <a:ext cx="32147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 </a:t>
            </a:r>
            <a:r>
              <a:rPr lang="ru-RU" dirty="0">
                <a:solidFill>
                  <a:srgbClr val="0D0212"/>
                </a:solidFill>
              </a:rPr>
              <a:t>Артемида дала камню свойство препятствовать опьянению, отсюда и дословный перевод его названия - "не пьяный". Расшифрованные надписи на шумерских глиняных табличках приписывают аметисту свойство вызывать любовь к тому, кто его дарит, даже если принимающий дар влюблен в другого. </a:t>
            </a:r>
          </a:p>
        </p:txBody>
      </p:sp>
      <p:pic>
        <p:nvPicPr>
          <p:cNvPr id="2053" name="Picture 5" descr="C:\Documents and Settings\Взгляд в ночь\Рабочий стол\аметист\0_cbbe_d156989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14488"/>
            <a:ext cx="3429024" cy="335758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785794"/>
            <a:ext cx="3643338" cy="3766826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rgbClr val="0D0212"/>
                </a:solidFill>
              </a:rPr>
              <a:t>Аметист</a:t>
            </a:r>
            <a:r>
              <a:rPr lang="en-US" sz="1600" b="1" i="1" dirty="0" smtClean="0">
                <a:solidFill>
                  <a:srgbClr val="0D0212"/>
                </a:solidFill>
              </a:rPr>
              <a:t> </a:t>
            </a:r>
            <a:r>
              <a:rPr lang="ru-RU" sz="1600" i="1" dirty="0" smtClean="0">
                <a:solidFill>
                  <a:srgbClr val="0D0212"/>
                </a:solidFill>
              </a:rPr>
              <a:t> - это фиолетово-лиловый, голубовато-липовый или лилово-красный кварц, отличающийся скрытым слоистым строением.</a:t>
            </a:r>
            <a:endParaRPr lang="ru-RU" sz="1600" dirty="0" smtClean="0">
              <a:solidFill>
                <a:srgbClr val="0D0212"/>
              </a:solidFill>
            </a:endParaRPr>
          </a:p>
          <a:p>
            <a:r>
              <a:rPr lang="ru-RU" sz="1600" dirty="0" smtClean="0">
                <a:solidFill>
                  <a:srgbClr val="0D0212"/>
                </a:solidFill>
              </a:rPr>
              <a:t>По принятой в большинстве стран классификации Ферсмана </a:t>
            </a:r>
            <a:r>
              <a:rPr lang="ru-RU" sz="1600" b="1" dirty="0" smtClean="0">
                <a:solidFill>
                  <a:srgbClr val="0D0212"/>
                </a:solidFill>
              </a:rPr>
              <a:t>аметист</a:t>
            </a:r>
            <a:r>
              <a:rPr lang="ru-RU" sz="1600" dirty="0" smtClean="0">
                <a:solidFill>
                  <a:srgbClr val="0D0212"/>
                </a:solidFill>
              </a:rPr>
              <a:t> - драгоценный камень второго ранга.</a:t>
            </a:r>
            <a:endParaRPr lang="ru-RU" sz="1600" dirty="0" smtClean="0"/>
          </a:p>
          <a:p>
            <a:endParaRPr lang="ru-RU" sz="1600" dirty="0" smtClean="0"/>
          </a:p>
        </p:txBody>
      </p:sp>
      <p:pic>
        <p:nvPicPr>
          <p:cNvPr id="59394" name="Picture 2" descr="C:\Documents and Settings\Взгляд в ночь\Рабочий стол\аметист\0_cbbd_9ca0c81c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3714776" cy="435771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3214686"/>
            <a:ext cx="42862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D0212"/>
                </a:solidFill>
              </a:rPr>
              <a:t>Согласно греческому мифу, нимфа Аметис, спасаясь от посягательства бога виноделия Диониса, была превращена своей покровительницей Артемидой в драгоценный камень. Камень получил название аметист </a:t>
            </a:r>
            <a:r>
              <a:rPr lang="ru-RU" i="1" dirty="0" smtClean="0">
                <a:solidFill>
                  <a:srgbClr val="0D0212"/>
                </a:solidFill>
              </a:rPr>
              <a:t>.Цвет </a:t>
            </a:r>
            <a:r>
              <a:rPr lang="ru-RU" i="1" dirty="0">
                <a:solidFill>
                  <a:srgbClr val="0D0212"/>
                </a:solidFill>
              </a:rPr>
              <a:t>аметиста - цвет разбавленного вина, от которого уже невозможно опьянеть, может быть, поэтому аметист еще называют "камнем Бахуса"</a:t>
            </a:r>
          </a:p>
        </p:txBody>
      </p:sp>
      <p:pic>
        <p:nvPicPr>
          <p:cNvPr id="3" name="Рисунок 2" descr="http://mindraw.web.ru/Q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819528" cy="333851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28860" y="3429000"/>
            <a:ext cx="4357718" cy="240950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D0212"/>
                </a:solidFill>
              </a:rPr>
              <a:t>Магические свойства аметиста</a:t>
            </a:r>
            <a:br>
              <a:rPr lang="ru-RU" sz="1800" dirty="0" smtClean="0">
                <a:solidFill>
                  <a:srgbClr val="0D0212"/>
                </a:solidFill>
              </a:rPr>
            </a:br>
            <a:r>
              <a:rPr lang="ru-RU" sz="1800" dirty="0" smtClean="0">
                <a:solidFill>
                  <a:srgbClr val="0D0212"/>
                </a:solidFill>
              </a:rPr>
              <a:t>Аметист способствует внутреннему видению, очищая чакру .Третьего глаза и коронную чакру , делает цвета ауры более ясными. </a:t>
            </a:r>
          </a:p>
          <a:p>
            <a:endParaRPr lang="ru-RU" sz="1800" dirty="0">
              <a:solidFill>
                <a:srgbClr val="0D0212"/>
              </a:solidFill>
            </a:endParaRPr>
          </a:p>
        </p:txBody>
      </p:sp>
      <p:pic>
        <p:nvPicPr>
          <p:cNvPr id="9218" name="Picture 2" descr="G:\аметист\0_10973_7b1a4401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00108"/>
            <a:ext cx="3810000" cy="2489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071546"/>
            <a:ext cx="22860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Его хорошо носить на шее как бусы или ожерелье и как кулон на серебряной цепочке или кожаном шнурке. </a:t>
            </a:r>
            <a:br>
              <a:rPr lang="ru-RU" dirty="0" smtClean="0">
                <a:solidFill>
                  <a:srgbClr val="0D0212"/>
                </a:solidFill>
              </a:rPr>
            </a:br>
            <a:r>
              <a:rPr lang="ru-RU" dirty="0" smtClean="0">
                <a:solidFill>
                  <a:srgbClr val="0D0212"/>
                </a:solidFill>
              </a:rPr>
              <a:t>Камень рекомендуется носить не постоянно, а временами, потому что при постоянном ношении его чудесная сила ослабевает.</a:t>
            </a:r>
            <a:endParaRPr lang="ru-RU" dirty="0"/>
          </a:p>
        </p:txBody>
      </p:sp>
      <p:pic>
        <p:nvPicPr>
          <p:cNvPr id="10243" name="Picture 3" descr="G:\аметист\0_28206_f90be6fa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428736"/>
            <a:ext cx="2357454" cy="42862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21442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Когда, сжигая синеву,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Багряный день растет неистов,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часто сумрак я зову,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Холодный сумрак аметистов.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чтоб не знойные лучи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Сжигали грани аметиста,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лишь мерцание свечи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Лилось там жидко и огнисто.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И, лиловея и дробясь,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Чтоб уверяло там сиянье,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где-то есть не наша связь,</a:t>
            </a:r>
            <a:b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D021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лучезарное слиянье...</a:t>
            </a:r>
            <a:endParaRPr lang="ru-RU" sz="2000" dirty="0">
              <a:solidFill>
                <a:srgbClr val="0D0212"/>
              </a:solidFill>
            </a:endParaRPr>
          </a:p>
        </p:txBody>
      </p:sp>
      <p:pic>
        <p:nvPicPr>
          <p:cNvPr id="46082" name="Picture 2" descr="C:\Documents and Settings\Взгляд в ночь\Рабочий стол\аметист\аметист\0_2843b_883c4c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7298"/>
            <a:ext cx="3286148" cy="400052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85918" y="78579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Аметист</a:t>
            </a:r>
            <a:endParaRPr lang="ru-RU" dirty="0">
              <a:solidFill>
                <a:srgbClr val="0D021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10" y="214290"/>
            <a:ext cx="35719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Аметист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Побледнел мой камень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драгоценнный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Мой любимый темный аметист.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Этот знак, от многих сокровенный,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Понимает тот, кто сердцем чист.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Робких душ немые властелины,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Сатанинской дерзостной игрой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Жгут мечту кровавые рубины,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Соблазняют грешной красотой!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Мой рубин! Мой пламень вдохновенный!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 могуч, ты ярок и лучист...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люблю я камень драгоценный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Побледневший чистый аметист !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D0212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Arial" pitchFamily="34" charset="0"/>
                <a:ea typeface="Times New Roman" pitchFamily="18" charset="0"/>
              </a:rPr>
              <a:t>(Максимилиан Волошин)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D0212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D0212"/>
              </a:solidFill>
              <a:effectLst/>
              <a:latin typeface="Arial" pitchFamily="34" charset="0"/>
            </a:endParaRPr>
          </a:p>
        </p:txBody>
      </p:sp>
      <p:pic>
        <p:nvPicPr>
          <p:cNvPr id="14338" name="Picture 2" descr="C:\Documents and Settings\Взгляд в ночь\Рабочий стол\аметист\аметист\0_28868_c8bc201e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28736"/>
            <a:ext cx="3786214" cy="398622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6629400" cy="18263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D0212"/>
                </a:solidFill>
              </a:rPr>
              <a:t>Изделия из аметиста</a:t>
            </a:r>
            <a:endParaRPr lang="ru-RU" dirty="0">
              <a:solidFill>
                <a:srgbClr val="0D0212"/>
              </a:solidFill>
            </a:endParaRPr>
          </a:p>
        </p:txBody>
      </p:sp>
      <p:pic>
        <p:nvPicPr>
          <p:cNvPr id="57346" name="Picture 2" descr="C:\Documents and Settings\Взгляд в ночь\Рабочий стол\аметист\0_433c8_9d480bf5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85926"/>
            <a:ext cx="3571900" cy="40719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7347" name="Picture 3" descr="C:\Documents and Settings\Взгляд в ночь\Рабочий стол\аметист\0_2839d_27e51bd1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85926"/>
            <a:ext cx="3429024" cy="40719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Взгляд в ночь\Рабочий стол\аметист\0_28317_6c9068f2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3571900" cy="40719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266" name="Picture 2" descr="G:\аметист\0_27841_6c1484a9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142984"/>
            <a:ext cx="3571900" cy="40433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Взгляд в ночь\Рабочий стол\аметист\0_28824_6222d31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3429024" cy="40719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290" name="Picture 2" descr="G:\аметист\0_28245_91987f01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3810000" cy="26924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Взгляд в ночь\Рабочий стол\аметист\0_cbbc_7f681194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85926"/>
            <a:ext cx="3381372" cy="269081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Picture 8" descr="C:\Documents and Settings\Взгляд в ночь\Рабочий стол\аметист\0_cbcc_5e6e12d1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3214710" cy="264320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 descr="C:\Documents and Settings\Взгляд в ночь\Рабочий стол\аметист\0_28e4a_abd5864a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3357586" cy="328614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6" name="Picture 2" descr="G:\аметист\0_282d5_8ce290cf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3286148" cy="328614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07167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 smtClean="0">
                <a:solidFill>
                  <a:srgbClr val="0D0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Аметист</a:t>
            </a:r>
            <a:r>
              <a:rPr lang="ru-RU" dirty="0" smtClean="0">
                <a:solidFill>
                  <a:srgbClr val="0D0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 камень "чувствительный". Принося счастье тому, кто его носит, он в то же время "наказывает" злоупотребляющих его "покровительством"</a:t>
            </a:r>
            <a:r>
              <a:rPr lang="ru-RU" dirty="0" smtClean="0">
                <a:solidFill>
                  <a:srgbClr val="0D0212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dirty="0" smtClean="0">
                <a:solidFill>
                  <a:srgbClr val="0D021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течение слишком долгого времени. Подмечено, что камень вселяет в его обладателя бодрость, уверенность в своих силах, делает человека более разумным.</a:t>
            </a:r>
            <a:endParaRPr lang="ru-RU" dirty="0" smtClean="0">
              <a:solidFill>
                <a:srgbClr val="0D0212"/>
              </a:solidFill>
              <a:latin typeface="Arial" pitchFamily="34" charset="0"/>
            </a:endParaRPr>
          </a:p>
        </p:txBody>
      </p:sp>
      <p:pic>
        <p:nvPicPr>
          <p:cNvPr id="3074" name="Picture 2" descr="G:\аметист\0_1031a_723b6848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85860"/>
            <a:ext cx="3086100" cy="3810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аметист\0_282ae_14db5b27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71546"/>
            <a:ext cx="3929090" cy="40719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6" descr="C:\Documents and Settings\Взгляд в ночь\Рабочий стол\аметист\0_cbc8_8ca77459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71546"/>
            <a:ext cx="3429024" cy="40719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mindraw.web.ru/Q8a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3108" y="2357430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n>
                  <a:solidFill>
                    <a:sysClr val="windowText" lastClr="000000"/>
                  </a:solidFill>
                </a:ln>
                <a:effectLst>
                  <a:glow rad="101600">
                    <a:srgbClr val="FF00FF">
                      <a:alpha val="60000"/>
                    </a:srgbClr>
                  </a:glow>
                </a:effectLst>
              </a:rPr>
              <a:t>Спасибо за внимание !</a:t>
            </a:r>
            <a:endParaRPr lang="ru-RU" sz="7200" dirty="0">
              <a:ln>
                <a:solidFill>
                  <a:sysClr val="windowText" lastClr="000000"/>
                </a:solidFill>
              </a:ln>
              <a:effectLst>
                <a:glow rad="101600">
                  <a:srgbClr val="FF00FF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85728"/>
            <a:ext cx="4386266" cy="335758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D0212"/>
                </a:solidFill>
              </a:rPr>
              <a:t>Аметист - камень новой любви, прежнюю любовь заменяет равнодушием и открывает сердце любви новой, поэтому иногда его называют "камнем старых холостяков": он может вызвать любовь к дарящему, даже если принявший его в дар был до этого влюблен в другого. В силу этих свойств камня обычай запрещает дарить молодым девушкам и чужим женам украшения из аметиста.</a:t>
            </a:r>
            <a:br>
              <a:rPr lang="ru-RU" sz="1600" dirty="0" smtClean="0">
                <a:solidFill>
                  <a:srgbClr val="0D0212"/>
                </a:solidFill>
              </a:rPr>
            </a:br>
            <a:endParaRPr lang="ru-RU" sz="1600" dirty="0">
              <a:solidFill>
                <a:srgbClr val="0D0212"/>
              </a:solidFill>
            </a:endParaRPr>
          </a:p>
        </p:txBody>
      </p:sp>
      <p:pic>
        <p:nvPicPr>
          <p:cNvPr id="4" name="Рисунок 3" descr="http://mindraw.web.ru/vkl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857496"/>
            <a:ext cx="3500431" cy="36480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0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Греки и римляне носили амулеты с аметистом для защиты от дурных поступков и опьянения любовью, ведь аметист помогает контролировать эмоции, наполняет ауру положительной энергией и добрыми намерениями</a:t>
            </a:r>
            <a:endParaRPr lang="ru-RU" dirty="0">
              <a:solidFill>
                <a:srgbClr val="0D0212"/>
              </a:solidFill>
            </a:endParaRPr>
          </a:p>
        </p:txBody>
      </p:sp>
      <p:pic>
        <p:nvPicPr>
          <p:cNvPr id="1026" name="Picture 2" descr="C:\Documents and Settings\Взгляд в ночь\Рабочий стол\аметист\0_cbc1_f838d77e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496"/>
            <a:ext cx="3810000" cy="33401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0" y="3500438"/>
            <a:ext cx="4214842" cy="298098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D0212"/>
                </a:solidFill>
              </a:rPr>
              <a:t>Аметист встречается обычно в виде свободно сидящих в пустотах и жилах среди кристаллических горных пород </a:t>
            </a:r>
            <a:r>
              <a:rPr lang="ru-RU" sz="1800" b="1" dirty="0" smtClean="0">
                <a:solidFill>
                  <a:srgbClr val="0D0212"/>
                </a:solidFill>
                <a:hlinkClick r:id="rId2" tooltip="Кристалл"/>
              </a:rPr>
              <a:t>кристаллов</a:t>
            </a:r>
            <a:r>
              <a:rPr lang="ru-RU" sz="1800" dirty="0" smtClean="0">
                <a:solidFill>
                  <a:srgbClr val="0D0212"/>
                </a:solidFill>
              </a:rPr>
              <a:t> и их сростков. Кристаллы образованы комбинацией плоскостей </a:t>
            </a:r>
            <a:r>
              <a:rPr lang="ru-RU" sz="1800" b="1" dirty="0" smtClean="0">
                <a:solidFill>
                  <a:srgbClr val="0D0212"/>
                </a:solidFill>
                <a:hlinkClick r:id="rId3" tooltip="Призма"/>
              </a:rPr>
              <a:t>призмы</a:t>
            </a:r>
            <a:r>
              <a:rPr lang="ru-RU" sz="1800" dirty="0" smtClean="0">
                <a:solidFill>
                  <a:srgbClr val="0D0212"/>
                </a:solidFill>
              </a:rPr>
              <a:t> и </a:t>
            </a:r>
            <a:r>
              <a:rPr lang="ru-RU" sz="1800" b="1" dirty="0" smtClean="0">
                <a:solidFill>
                  <a:srgbClr val="0D0212"/>
                </a:solidFill>
                <a:hlinkClick r:id="rId4" tooltip="Ромбоэдр"/>
              </a:rPr>
              <a:t>ромбоэдра</a:t>
            </a:r>
            <a:r>
              <a:rPr lang="ru-RU" sz="1800" b="1" dirty="0" smtClean="0">
                <a:solidFill>
                  <a:srgbClr val="0D0212"/>
                </a:solidFill>
              </a:rPr>
              <a:t>,</a:t>
            </a:r>
            <a:r>
              <a:rPr lang="ru-RU" sz="1800" dirty="0" smtClean="0">
                <a:solidFill>
                  <a:srgbClr val="0D0212"/>
                </a:solidFill>
              </a:rPr>
              <a:t> причём из всех кварцев именно для аметиста характерной чертой является преобладание граней ромбоэдра. </a:t>
            </a:r>
            <a:endParaRPr lang="ru-RU" sz="1800" b="1" dirty="0">
              <a:solidFill>
                <a:srgbClr val="0D0212"/>
              </a:solidFill>
            </a:endParaRPr>
          </a:p>
        </p:txBody>
      </p:sp>
      <p:pic>
        <p:nvPicPr>
          <p:cNvPr id="55297" name="Picture 1" descr="C:\Documents and Settings\Взгляд в ночь\Рабочий стол\аметист\0_cbb9_42fb5537_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00042"/>
            <a:ext cx="3500462" cy="4071966"/>
          </a:xfrm>
          <a:prstGeom prst="rect">
            <a:avLst/>
          </a:prstGeom>
          <a:ln w="1270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628" y="2071678"/>
            <a:ext cx="3429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D0212"/>
                </a:solidFill>
              </a:rPr>
              <a:t>Реже кристаллы имеют длиннопризматический или </a:t>
            </a:r>
            <a:r>
              <a:rPr lang="ru-RU" dirty="0" err="1" smtClean="0">
                <a:solidFill>
                  <a:srgbClr val="0D0212"/>
                </a:solidFill>
              </a:rPr>
              <a:t>скипетровидный</a:t>
            </a:r>
            <a:r>
              <a:rPr lang="ru-RU" dirty="0" smtClean="0">
                <a:solidFill>
                  <a:srgbClr val="0D0212"/>
                </a:solidFill>
              </a:rPr>
              <a:t> облик. Обычен в </a:t>
            </a:r>
            <a:r>
              <a:rPr lang="ru-RU" b="1" dirty="0" smtClean="0">
                <a:solidFill>
                  <a:srgbClr val="0D0212"/>
                </a:solidFill>
                <a:hlinkClick r:id="rId2" tooltip="Друза"/>
              </a:rPr>
              <a:t>друзах</a:t>
            </a:r>
            <a:r>
              <a:rPr lang="ru-RU" dirty="0" smtClean="0">
                <a:solidFill>
                  <a:srgbClr val="0D0212"/>
                </a:solidFill>
              </a:rPr>
              <a:t> и кристаллических щётках внутри </a:t>
            </a:r>
            <a:r>
              <a:rPr lang="ru-RU" b="1" dirty="0" smtClean="0">
                <a:solidFill>
                  <a:srgbClr val="0D0212"/>
                </a:solidFill>
                <a:hlinkClick r:id="rId3" tooltip="Агат"/>
              </a:rPr>
              <a:t>агатовых</a:t>
            </a:r>
            <a:r>
              <a:rPr lang="ru-RU" b="1" dirty="0" smtClean="0">
                <a:solidFill>
                  <a:srgbClr val="0D0212"/>
                </a:solidFill>
              </a:rPr>
              <a:t> </a:t>
            </a:r>
            <a:r>
              <a:rPr lang="ru-RU" b="1" dirty="0" smtClean="0">
                <a:solidFill>
                  <a:srgbClr val="0D0212"/>
                </a:solidFill>
                <a:hlinkClick r:id="rId4" tooltip="Жеода"/>
              </a:rPr>
              <a:t>жеод</a:t>
            </a:r>
            <a:r>
              <a:rPr lang="ru-RU" b="1" dirty="0" smtClean="0">
                <a:solidFill>
                  <a:srgbClr val="0D0212"/>
                </a:solidFill>
              </a:rPr>
              <a:t> </a:t>
            </a:r>
            <a:r>
              <a:rPr lang="ru-RU" dirty="0" smtClean="0">
                <a:solidFill>
                  <a:srgbClr val="0D0212"/>
                </a:solidFill>
              </a:rPr>
              <a:t>и в </a:t>
            </a:r>
            <a:r>
              <a:rPr lang="ru-RU" b="1" dirty="0" smtClean="0">
                <a:solidFill>
                  <a:srgbClr val="0D0212"/>
                </a:solidFill>
                <a:hlinkClick r:id="rId5" tooltip="Миндалина"/>
              </a:rPr>
              <a:t>миндалинах</a:t>
            </a:r>
            <a:r>
              <a:rPr lang="ru-RU" b="1" dirty="0" smtClean="0">
                <a:solidFill>
                  <a:srgbClr val="0D0212"/>
                </a:solidFill>
              </a:rPr>
              <a:t> </a:t>
            </a:r>
            <a:r>
              <a:rPr lang="ru-RU" dirty="0" smtClean="0">
                <a:solidFill>
                  <a:srgbClr val="0D0212"/>
                </a:solidFill>
              </a:rPr>
              <a:t>и трещинах </a:t>
            </a:r>
            <a:r>
              <a:rPr lang="ru-RU" b="1" dirty="0" smtClean="0">
                <a:solidFill>
                  <a:srgbClr val="0D0212"/>
                </a:solidFill>
                <a:hlinkClick r:id="rId6" tooltip="Вулкан"/>
              </a:rPr>
              <a:t>вулканических</a:t>
            </a:r>
            <a:r>
              <a:rPr lang="ru-RU" dirty="0" smtClean="0">
                <a:solidFill>
                  <a:srgbClr val="0D0212"/>
                </a:solidFill>
              </a:rPr>
              <a:t> пород.</a:t>
            </a:r>
          </a:p>
        </p:txBody>
      </p:sp>
      <p:pic>
        <p:nvPicPr>
          <p:cNvPr id="4099" name="Picture 3" descr="G:\аметист\0_27e61_9a356bdd_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1428736"/>
            <a:ext cx="3810000" cy="36957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428604"/>
            <a:ext cx="42862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D0212"/>
                </a:solidFill>
              </a:rPr>
              <a:t>Иногда аметист заключает в себе тонкие кристаллические пластинки </a:t>
            </a:r>
            <a:r>
              <a:rPr lang="ru-RU" b="1" u="sng" dirty="0">
                <a:solidFill>
                  <a:srgbClr val="0D0212"/>
                </a:solidFill>
                <a:hlinkClick r:id="rId2" tooltip="Гематит"/>
              </a:rPr>
              <a:t>гематита</a:t>
            </a:r>
            <a:r>
              <a:rPr lang="ru-RU" b="1" dirty="0">
                <a:solidFill>
                  <a:srgbClr val="0D0212"/>
                </a:solidFill>
              </a:rPr>
              <a:t> </a:t>
            </a:r>
            <a:r>
              <a:rPr lang="ru-RU" dirty="0">
                <a:solidFill>
                  <a:srgbClr val="0D0212"/>
                </a:solidFill>
              </a:rPr>
              <a:t>или игольчатые кристаллики </a:t>
            </a:r>
            <a:r>
              <a:rPr lang="ru-RU" b="1" u="sng" dirty="0">
                <a:solidFill>
                  <a:srgbClr val="0D0212"/>
                </a:solidFill>
                <a:hlinkClick r:id="rId3" tooltip="Гётит"/>
              </a:rPr>
              <a:t>гётита</a:t>
            </a:r>
            <a:r>
              <a:rPr lang="ru-RU" b="1" dirty="0">
                <a:solidFill>
                  <a:srgbClr val="0D0212"/>
                </a:solidFill>
              </a:rPr>
              <a:t> </a:t>
            </a:r>
            <a:r>
              <a:rPr lang="ru-RU" dirty="0">
                <a:solidFill>
                  <a:srgbClr val="0D0212"/>
                </a:solidFill>
              </a:rPr>
              <a:t>и тогда получает название «волосистого». Обычны для кристаллов аметиста, в особенности для крупных, жидкие и газово-жидкие включения; часто они имеют форму тончайших трубок-канальцев с пережимами и располагаются по радиусам от центра роста.</a:t>
            </a:r>
          </a:p>
        </p:txBody>
      </p:sp>
      <p:pic>
        <p:nvPicPr>
          <p:cNvPr id="54274" name="Picture 2" descr="C:\Documents and Settings\Взгляд в ночь\Рабочий стол\аметист\0_cbbb_384df0c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000372"/>
            <a:ext cx="3810000" cy="3365500"/>
          </a:xfrm>
          <a:prstGeom prst="rect">
            <a:avLst/>
          </a:prstGeom>
          <a:ln w="1270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3372" y="2143116"/>
            <a:ext cx="4814902" cy="312388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D0212"/>
                </a:solidFill>
              </a:rPr>
              <a:t>Красивые </a:t>
            </a:r>
            <a:r>
              <a:rPr lang="ru-RU" sz="1800" u="sng" dirty="0" smtClean="0">
                <a:solidFill>
                  <a:srgbClr val="0D0212"/>
                </a:solidFill>
                <a:hlinkClick r:id="rId3" tooltip="Друза"/>
              </a:rPr>
              <a:t>друзы</a:t>
            </a:r>
            <a:r>
              <a:rPr lang="ru-RU" sz="1800" dirty="0" smtClean="0">
                <a:solidFill>
                  <a:srgbClr val="0D0212"/>
                </a:solidFill>
              </a:rPr>
              <a:t> и кристаллы аметиста встречаются у </a:t>
            </a:r>
            <a:r>
              <a:rPr lang="ru-RU" sz="1800" u="sng" dirty="0" smtClean="0">
                <a:solidFill>
                  <a:srgbClr val="0D0212"/>
                </a:solidFill>
                <a:hlinkClick r:id="rId4" tooltip="Оберштейн (страница отсутствует)"/>
              </a:rPr>
              <a:t>Оберштейна</a:t>
            </a:r>
            <a:r>
              <a:rPr lang="ru-RU" sz="1800" dirty="0" smtClean="0">
                <a:solidFill>
                  <a:srgbClr val="0D0212"/>
                </a:solidFill>
              </a:rPr>
              <a:t> в </a:t>
            </a:r>
            <a:r>
              <a:rPr lang="ru-RU" sz="1800" u="sng" dirty="0" smtClean="0">
                <a:solidFill>
                  <a:srgbClr val="0D0212"/>
                </a:solidFill>
                <a:hlinkClick r:id="rId5" tooltip="Биркенфельд (страница отсутствует)"/>
              </a:rPr>
              <a:t>Биркенфельде</a:t>
            </a:r>
            <a:r>
              <a:rPr lang="ru-RU" sz="1800" dirty="0" smtClean="0">
                <a:solidFill>
                  <a:srgbClr val="0D0212"/>
                </a:solidFill>
              </a:rPr>
              <a:t>, в </a:t>
            </a:r>
            <a:r>
              <a:rPr lang="ru-RU" sz="1800" u="sng" dirty="0" smtClean="0">
                <a:solidFill>
                  <a:srgbClr val="0D0212"/>
                </a:solidFill>
                <a:hlinkClick r:id="rId6" tooltip="Циллерталь"/>
              </a:rPr>
              <a:t>Циллертале</a:t>
            </a:r>
            <a:r>
              <a:rPr lang="ru-RU" sz="1800" dirty="0" smtClean="0">
                <a:solidFill>
                  <a:srgbClr val="0D0212"/>
                </a:solidFill>
              </a:rPr>
              <a:t>, в </a:t>
            </a:r>
            <a:r>
              <a:rPr lang="ru-RU" sz="1800" u="sng" dirty="0" smtClean="0">
                <a:solidFill>
                  <a:srgbClr val="0D0212"/>
                </a:solidFill>
                <a:hlinkClick r:id="rId7" tooltip="Зибенбюрген (страница отсутствует)"/>
              </a:rPr>
              <a:t>Зибенбюргене</a:t>
            </a:r>
            <a:r>
              <a:rPr lang="ru-RU" sz="1800" dirty="0" smtClean="0">
                <a:solidFill>
                  <a:srgbClr val="0D0212"/>
                </a:solidFill>
              </a:rPr>
              <a:t>, </a:t>
            </a:r>
            <a:r>
              <a:rPr lang="ru-RU" sz="1800" u="sng" dirty="0" smtClean="0">
                <a:solidFill>
                  <a:srgbClr val="0D0212"/>
                </a:solidFill>
                <a:hlinkClick r:id="rId8" tooltip="Хемниц"/>
              </a:rPr>
              <a:t>Хемнице</a:t>
            </a:r>
            <a:r>
              <a:rPr lang="ru-RU" sz="1800" dirty="0" smtClean="0">
                <a:solidFill>
                  <a:srgbClr val="0D0212"/>
                </a:solidFill>
              </a:rPr>
              <a:t>, у дер. Ватиха и Липовой близ </a:t>
            </a:r>
            <a:r>
              <a:rPr lang="ru-RU" sz="1800" u="sng" dirty="0" smtClean="0">
                <a:solidFill>
                  <a:srgbClr val="0D0212"/>
                </a:solidFill>
                <a:hlinkClick r:id="rId9" tooltip="Мурзинка (деревня)"/>
              </a:rPr>
              <a:t>Мурзинки</a:t>
            </a:r>
            <a:r>
              <a:rPr lang="ru-RU" sz="1800" dirty="0" smtClean="0">
                <a:solidFill>
                  <a:srgbClr val="0D0212"/>
                </a:solidFill>
              </a:rPr>
              <a:t> на </a:t>
            </a:r>
            <a:r>
              <a:rPr lang="ru-RU" sz="1800" u="sng" dirty="0" smtClean="0">
                <a:solidFill>
                  <a:srgbClr val="0D0212"/>
                </a:solidFill>
                <a:hlinkClick r:id="rId10" tooltip="Уральские горы"/>
              </a:rPr>
              <a:t>Ср. Урале</a:t>
            </a:r>
            <a:r>
              <a:rPr lang="ru-RU" sz="1800" dirty="0" smtClean="0">
                <a:solidFill>
                  <a:srgbClr val="0D0212"/>
                </a:solidFill>
              </a:rPr>
              <a:t>, крупные кристаллы ювелирного качества на </a:t>
            </a:r>
            <a:r>
              <a:rPr lang="ru-RU" sz="1800" u="sng" dirty="0" smtClean="0">
                <a:solidFill>
                  <a:srgbClr val="0D0212"/>
                </a:solidFill>
                <a:hlinkClick r:id="rId11" tooltip="Приполярный Урал"/>
              </a:rPr>
              <a:t>Приполярном Урале</a:t>
            </a:r>
            <a:r>
              <a:rPr lang="ru-RU" sz="1800" dirty="0" smtClean="0">
                <a:solidFill>
                  <a:srgbClr val="0D0212"/>
                </a:solidFill>
              </a:rPr>
              <a:t>, на о. </a:t>
            </a:r>
            <a:r>
              <a:rPr lang="ru-RU" sz="1800" u="sng" dirty="0" smtClean="0">
                <a:solidFill>
                  <a:srgbClr val="0D0212"/>
                </a:solidFill>
                <a:hlinkClick r:id="rId12" tooltip="Цейлон"/>
              </a:rPr>
              <a:t>Цейлон</a:t>
            </a:r>
            <a:r>
              <a:rPr lang="ru-RU" sz="1800" dirty="0" smtClean="0">
                <a:solidFill>
                  <a:srgbClr val="0D0212"/>
                </a:solidFill>
              </a:rPr>
              <a:t>, у </a:t>
            </a:r>
            <a:r>
              <a:rPr lang="ru-RU" sz="1800" u="sng" dirty="0" smtClean="0">
                <a:solidFill>
                  <a:srgbClr val="0D0212"/>
                </a:solidFill>
                <a:hlinkClick r:id="rId13" tooltip="Бухта святой Марии (страница отсутствует)"/>
              </a:rPr>
              <a:t>бухты Св. Марии</a:t>
            </a:r>
            <a:r>
              <a:rPr lang="ru-RU" sz="1800" dirty="0" smtClean="0">
                <a:solidFill>
                  <a:srgbClr val="0D0212"/>
                </a:solidFill>
              </a:rPr>
              <a:t> (St. Marys Bay), в Северной Америке и в особенно значительном количестве в </a:t>
            </a:r>
            <a:r>
              <a:rPr lang="ru-RU" sz="1800" u="sng" dirty="0" smtClean="0">
                <a:solidFill>
                  <a:srgbClr val="0D0212"/>
                </a:solidFill>
                <a:hlinkClick r:id="rId14" tooltip="Бразилия"/>
              </a:rPr>
              <a:t>Бразилии</a:t>
            </a:r>
            <a:r>
              <a:rPr lang="ru-RU" sz="1800" dirty="0" smtClean="0">
                <a:solidFill>
                  <a:srgbClr val="0D0212"/>
                </a:solidFill>
              </a:rPr>
              <a:t>.</a:t>
            </a:r>
          </a:p>
          <a:p>
            <a:endParaRPr lang="ru-RU" sz="1800" dirty="0"/>
          </a:p>
        </p:txBody>
      </p:sp>
      <p:pic>
        <p:nvPicPr>
          <p:cNvPr id="2051" name="Picture 3" descr="G:\аметист\0_10387_e9bfbb2b_M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1472" y="2071678"/>
            <a:ext cx="3286148" cy="28067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1">
      <a:dk1>
        <a:srgbClr val="C86EF0"/>
      </a:dk1>
      <a:lt1>
        <a:srgbClr val="7810A7"/>
      </a:lt1>
      <a:dk2>
        <a:srgbClr val="C86EF0"/>
      </a:dk2>
      <a:lt2>
        <a:srgbClr val="7810A7"/>
      </a:lt2>
      <a:accent1>
        <a:srgbClr val="C86EF0"/>
      </a:accent1>
      <a:accent2>
        <a:srgbClr val="7810A7"/>
      </a:accent2>
      <a:accent3>
        <a:srgbClr val="7810A7"/>
      </a:accent3>
      <a:accent4>
        <a:srgbClr val="C86EF0"/>
      </a:accent4>
      <a:accent5>
        <a:srgbClr val="7810A7"/>
      </a:accent5>
      <a:accent6>
        <a:srgbClr val="C86EF0"/>
      </a:accent6>
      <a:hlink>
        <a:srgbClr val="7810A7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232</TotalTime>
  <Words>757</Words>
  <Application>Microsoft Office PowerPoint</Application>
  <PresentationFormat>Экран (4:3)</PresentationFormat>
  <Paragraphs>30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Изделия из аметиста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Взгляд в ночь</dc:creator>
  <cp:lastModifiedBy>Взгляд в ночь</cp:lastModifiedBy>
  <cp:revision>21</cp:revision>
  <dcterms:created xsi:type="dcterms:W3CDTF">2010-05-13T13:14:56Z</dcterms:created>
  <dcterms:modified xsi:type="dcterms:W3CDTF">2010-05-19T11:52:03Z</dcterms:modified>
</cp:coreProperties>
</file>