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5" r:id="rId5"/>
    <p:sldId id="260" r:id="rId6"/>
    <p:sldId id="262" r:id="rId7"/>
    <p:sldId id="267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000000"/>
    <a:srgbClr val="008000"/>
    <a:srgbClr val="6600CC"/>
    <a:srgbClr val="660066"/>
    <a:srgbClr val="990000"/>
    <a:srgbClr val="CC99FF"/>
    <a:srgbClr val="FFFF66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F:\солнышко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2736304" cy="2592288"/>
          </a:xfrm>
          <a:prstGeom prst="rect">
            <a:avLst/>
          </a:prstGeom>
          <a:noFill/>
        </p:spPr>
      </p:pic>
      <p:pic>
        <p:nvPicPr>
          <p:cNvPr id="2051" name="Picture 3" descr="E:\рисунки, анимация\анимация\9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948">
            <a:off x="4168978" y="3009949"/>
            <a:ext cx="4392488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767" t="3868" r="8331" b="10092"/>
          <a:stretch>
            <a:fillRect/>
          </a:stretch>
        </p:blipFill>
        <p:spPr>
          <a:xfrm>
            <a:off x="395536" y="476672"/>
            <a:ext cx="4248472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2276872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Сергей Есенин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4653136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«Лебёдушка»</a:t>
            </a:r>
            <a:endParaRPr lang="ru-RU" sz="4800" b="1" i="1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7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0"/>
            <a:ext cx="2607543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836712"/>
            <a:ext cx="4176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28575">
                  <a:solidFill>
                    <a:schemeClr val="tx1"/>
                  </a:solidFill>
                </a:ln>
                <a:cs typeface="Calibri" pitchFamily="34" charset="0"/>
              </a:rPr>
              <a:t>                            </a:t>
            </a:r>
            <a:r>
              <a:rPr lang="en-US" b="1" dirty="0" smtClean="0">
                <a:ln w="28575">
                  <a:solidFill>
                    <a:schemeClr val="tx1"/>
                  </a:solidFill>
                </a:ln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cs typeface="Calibri" pitchFamily="34" charset="0"/>
              </a:rPr>
              <a:t>шеп-та-ли-ся</a:t>
            </a:r>
            <a:endParaRPr lang="en-US" sz="3600" b="1" dirty="0" smtClean="0">
              <a:solidFill>
                <a:srgbClr val="002060"/>
              </a:solidFill>
              <a:cs typeface="Calibri" pitchFamily="34" charset="0"/>
            </a:endParaRPr>
          </a:p>
          <a:p>
            <a:r>
              <a:rPr lang="ru-RU" b="1" dirty="0" smtClean="0">
                <a:ln w="28575">
                  <a:solidFill>
                    <a:schemeClr val="tx1"/>
                  </a:solidFill>
                </a:ln>
                <a:solidFill>
                  <a:srgbClr val="002060"/>
                </a:solidFill>
                <a:cs typeface="Calibri" pitchFamily="34" charset="0"/>
              </a:rPr>
              <a:t>                                   </a:t>
            </a:r>
            <a:r>
              <a:rPr lang="en-US" b="1" dirty="0" smtClean="0">
                <a:ln w="28575">
                  <a:solidFill>
                    <a:schemeClr val="tx1"/>
                  </a:solidFill>
                </a:ln>
                <a:solidFill>
                  <a:srgbClr val="002060"/>
                </a:solidFill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cs typeface="Calibri" pitchFamily="34" charset="0"/>
              </a:rPr>
              <a:t>ле-бе-жа-туш-ки</a:t>
            </a:r>
            <a:endParaRPr lang="en-US" sz="3600" b="1" dirty="0" smtClean="0">
              <a:solidFill>
                <a:srgbClr val="002060"/>
              </a:solidFill>
              <a:cs typeface="Calibri" pitchFamily="34" charset="0"/>
            </a:endParaRPr>
          </a:p>
          <a:p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rgbClr val="002060"/>
                </a:solidFill>
                <a:cs typeface="Calibri" pitchFamily="34" charset="0"/>
              </a:rPr>
              <a:t>                                 </a:t>
            </a:r>
            <a:r>
              <a:rPr lang="en-US" b="1" dirty="0" smtClean="0">
                <a:ln w="28575">
                  <a:solidFill>
                    <a:srgbClr val="000000"/>
                  </a:solidFill>
                </a:ln>
                <a:solidFill>
                  <a:srgbClr val="002060"/>
                </a:solidFill>
                <a:cs typeface="Calibri" pitchFamily="34" charset="0"/>
              </a:rPr>
              <a:t>/</a:t>
            </a:r>
            <a:endParaRPr lang="ru-RU" b="1" dirty="0" smtClean="0">
              <a:ln w="28575">
                <a:solidFill>
                  <a:srgbClr val="000000"/>
                </a:solidFill>
              </a:ln>
              <a:solidFill>
                <a:srgbClr val="002060"/>
              </a:solidFill>
              <a:cs typeface="Calibri" pitchFamily="34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cs typeface="Calibri" pitchFamily="34" charset="0"/>
              </a:rPr>
              <a:t>по-се-редь</a:t>
            </a:r>
            <a:r>
              <a:rPr lang="ru-RU" sz="3600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260648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                            </a:t>
            </a:r>
            <a:r>
              <a:rPr lang="en-US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шел-к</a:t>
            </a:r>
            <a:r>
              <a:rPr lang="ru-RU" sz="4800" b="1" dirty="0" err="1" smtClean="0">
                <a:solidFill>
                  <a:srgbClr val="FF0000"/>
                </a:solidFill>
                <a:cs typeface="Calibri" pitchFamily="34" charset="0"/>
              </a:rPr>
              <a:t>о</a:t>
            </a:r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-ва-я</a:t>
            </a:r>
            <a:endParaRPr lang="ru-RU" sz="3600" b="1" dirty="0" smtClean="0">
              <a:ln>
                <a:solidFill>
                  <a:srgbClr val="00B050"/>
                </a:solidFill>
              </a:ln>
              <a:solidFill>
                <a:srgbClr val="008000"/>
              </a:solidFill>
              <a:cs typeface="Calibri" pitchFamily="34" charset="0"/>
            </a:endParaRPr>
          </a:p>
          <a:p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                               </a:t>
            </a:r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chemeClr val="tx2">
                    <a:lumMod val="50000"/>
                  </a:schemeClr>
                </a:solidFill>
                <a:cs typeface="Calibri" pitchFamily="34" charset="0"/>
              </a:rPr>
              <a:t>/</a:t>
            </a:r>
          </a:p>
          <a:p>
            <a:r>
              <a:rPr lang="ru-RU" sz="3600" b="1" dirty="0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у   </a:t>
            </a:r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по-б</a:t>
            </a:r>
            <a:r>
              <a:rPr lang="ru-RU" sz="4800" b="1" dirty="0" err="1" smtClean="0">
                <a:solidFill>
                  <a:srgbClr val="FF0000"/>
                </a:solidFill>
                <a:cs typeface="Calibri" pitchFamily="34" charset="0"/>
              </a:rPr>
              <a:t>е</a:t>
            </a:r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-режь-я</a:t>
            </a:r>
            <a:endParaRPr lang="ru-RU" sz="3600" b="1" dirty="0" smtClean="0">
              <a:ln>
                <a:solidFill>
                  <a:srgbClr val="00B050"/>
                </a:solidFill>
              </a:ln>
              <a:solidFill>
                <a:srgbClr val="008000"/>
              </a:solidFill>
              <a:cs typeface="Calibri" pitchFamily="34" charset="0"/>
            </a:endParaRPr>
          </a:p>
          <a:p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rgbClr val="000000"/>
                </a:solidFill>
                <a:cs typeface="Calibri" pitchFamily="34" charset="0"/>
              </a:rPr>
              <a:t>                    /</a:t>
            </a:r>
          </a:p>
          <a:p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ла-з</a:t>
            </a:r>
            <a:r>
              <a:rPr lang="ru-RU" sz="4800" b="1" dirty="0" err="1" smtClean="0">
                <a:solidFill>
                  <a:srgbClr val="FF0000"/>
                </a:solidFill>
                <a:cs typeface="Calibri" pitchFamily="34" charset="0"/>
              </a:rPr>
              <a:t>о</a:t>
            </a:r>
            <a:r>
              <a:rPr lang="ru-RU" sz="3600" b="1" dirty="0" err="1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cs typeface="Calibri" pitchFamily="34" charset="0"/>
              </a:rPr>
              <a:t>-ре-вы</a:t>
            </a:r>
            <a:endParaRPr lang="ru-RU" sz="3600" b="1" dirty="0">
              <a:ln>
                <a:solidFill>
                  <a:srgbClr val="00B050"/>
                </a:solidFill>
              </a:ln>
              <a:solidFill>
                <a:srgbClr val="008000"/>
              </a:solidFill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573016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cs typeface="Calibri" pitchFamily="34" charset="0"/>
              </a:rPr>
              <a:t>                       </a:t>
            </a:r>
          </a:p>
          <a:p>
            <a:r>
              <a:rPr lang="ru-RU" b="1" dirty="0" smtClean="0">
                <a:cs typeface="Calibri" pitchFamily="34" charset="0"/>
              </a:rPr>
              <a:t>                                         </a:t>
            </a:r>
            <a:r>
              <a:rPr lang="ru-RU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ln>
                  <a:solidFill>
                    <a:srgbClr val="660066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под-жи-да-ю-чи</a:t>
            </a:r>
            <a:endParaRPr lang="ru-RU" sz="3600" b="1" dirty="0" smtClean="0">
              <a:ln>
                <a:solidFill>
                  <a:srgbClr val="660066"/>
                </a:solidFill>
              </a:ln>
              <a:solidFill>
                <a:srgbClr val="6600CC"/>
              </a:solidFill>
              <a:cs typeface="Calibri" pitchFamily="34" charset="0"/>
            </a:endParaRPr>
          </a:p>
          <a:p>
            <a:r>
              <a:rPr lang="ru-RU" b="1" dirty="0" smtClean="0">
                <a:ln>
                  <a:solidFill>
                    <a:srgbClr val="000000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                               </a:t>
            </a:r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ln>
                  <a:solidFill>
                    <a:srgbClr val="660066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рас-плас-тан-ный</a:t>
            </a:r>
            <a:endParaRPr lang="ru-RU" sz="3600" b="1" dirty="0" smtClean="0">
              <a:ln>
                <a:solidFill>
                  <a:srgbClr val="660066"/>
                </a:solidFill>
              </a:ln>
              <a:solidFill>
                <a:srgbClr val="6600CC"/>
              </a:solidFill>
              <a:cs typeface="Calibri" pitchFamily="34" charset="0"/>
            </a:endParaRPr>
          </a:p>
          <a:p>
            <a:r>
              <a:rPr lang="ru-RU" b="1" dirty="0" smtClean="0">
                <a:ln w="28575">
                  <a:solidFill>
                    <a:srgbClr val="660066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                                            </a:t>
            </a:r>
            <a:r>
              <a:rPr lang="ru-RU" b="1" dirty="0" smtClean="0">
                <a:ln w="28575">
                  <a:solidFill>
                    <a:srgbClr val="000000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/</a:t>
            </a:r>
          </a:p>
          <a:p>
            <a:r>
              <a:rPr lang="ru-RU" sz="3600" b="1" dirty="0" err="1" smtClean="0">
                <a:ln>
                  <a:solidFill>
                    <a:srgbClr val="660066"/>
                  </a:solidFill>
                </a:ln>
                <a:solidFill>
                  <a:srgbClr val="6600CC"/>
                </a:solidFill>
                <a:cs typeface="Calibri" pitchFamily="34" charset="0"/>
              </a:rPr>
              <a:t>по-мерт-ве-лы-ми</a:t>
            </a:r>
            <a:endParaRPr lang="ru-RU" sz="3600" b="1" dirty="0" smtClean="0">
              <a:ln>
                <a:solidFill>
                  <a:srgbClr val="660066"/>
                </a:solidFill>
              </a:ln>
              <a:solidFill>
                <a:srgbClr val="6600CC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88640"/>
            <a:ext cx="3419872" cy="6480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златотканые-</a:t>
            </a: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ватага</a:t>
            </a: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–</a:t>
            </a:r>
          </a:p>
          <a:p>
            <a:pPr>
              <a:buNone/>
            </a:pP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заводь –</a:t>
            </a:r>
          </a:p>
          <a:p>
            <a:pPr>
              <a:buNone/>
            </a:pP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затон –</a:t>
            </a:r>
          </a:p>
          <a:p>
            <a:pPr>
              <a:buNone/>
            </a:pP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лазоревый</a:t>
            </a: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–</a:t>
            </a:r>
          </a:p>
          <a:p>
            <a:pPr>
              <a:buNone/>
            </a:pPr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75856" y="188640"/>
            <a:ext cx="5868144" cy="6669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сотканный из золотых нитей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большая шумная группа</a:t>
            </a: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часть реки около берега с замедленным течением</a:t>
            </a: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то же, что и заводь </a:t>
            </a: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светло-синий, цвета ясного неба, небесно-голубой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314620804_2011-08-29_162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5" y="0"/>
            <a:ext cx="327585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     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          </a:t>
            </a:r>
          </a:p>
          <a:p>
            <a:pPr>
              <a:buNone/>
            </a:pPr>
            <a:endParaRPr lang="ru-RU" sz="6600" b="1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ru-RU" sz="5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краткий текст из пяти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строчек, написанных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по особым правилам.</a:t>
            </a:r>
            <a:endParaRPr lang="ru-RU" sz="54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sz="7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ru-RU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7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980728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>  </a:t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</a:br>
            <a:r>
              <a:rPr lang="ru-RU" sz="31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Arial" pitchFamily="34" charset="0"/>
              </a:rPr>
              <a:t>   1 строка - </a:t>
            </a:r>
            <a:r>
              <a:rPr lang="ru-RU" sz="31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1 существительное </a:t>
            </a:r>
            <a:r>
              <a:rPr lang="ru-RU" sz="31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(тема</a:t>
            </a:r>
            <a:r>
              <a:rPr lang="ru-RU" sz="31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)</a:t>
            </a:r>
            <a:br>
              <a:rPr lang="ru-RU" sz="31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endParaRPr lang="ru-RU" sz="3100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686800" cy="5904656"/>
          </a:xfrm>
        </p:spPr>
        <p:txBody>
          <a:bodyPr/>
          <a:lstStyle/>
          <a:p>
            <a:pPr lvl="0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2 строка -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2 прилагательных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, определяющих признаки этого существительного, описывающих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ваше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 представление  о нём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    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3 строка -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3 глагола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, называющих действия, которые производит существительное</a:t>
            </a:r>
          </a:p>
          <a:p>
            <a:pPr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   4 строка -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фраза или предложение из 4 слов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, передающая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ваше 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отношение к  существительному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  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   5 строка -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синоним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 к существительному или </a:t>
            </a:r>
            <a:r>
              <a:rPr lang="ru-RU" sz="2800" b="1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ваша 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ассоциация к этому 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слову (1-2 слова)</a:t>
            </a: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5076056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  <a:cs typeface="Arial" pitchFamily="34" charset="0"/>
              </a:rPr>
              <a:t>   </a:t>
            </a:r>
          </a:p>
          <a:p>
            <a:pPr>
              <a:buNone/>
            </a:pPr>
            <a:endParaRPr lang="ru-RU" sz="28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  <a:cs typeface="Arial" pitchFamily="34" charset="0"/>
              </a:rPr>
              <a:t>    1 строка – </a:t>
            </a: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  <a:cs typeface="Arial" pitchFamily="34" charset="0"/>
              </a:rPr>
              <a:t>1 существительное 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  <a:cs typeface="Arial" pitchFamily="34" charset="0"/>
              </a:rPr>
              <a:t>(тема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  <a:cs typeface="Arial" pitchFamily="34" charset="0"/>
              </a:rPr>
              <a:t>)</a:t>
            </a:r>
            <a:endParaRPr lang="ru-RU" sz="2800" b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lvl="0">
              <a:buNone/>
            </a:pPr>
            <a:endParaRPr lang="ru-RU" sz="28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+mj-lt"/>
            </a:endParaRPr>
          </a:p>
          <a:p>
            <a:pPr lvl="0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    2 строка -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2 прилагательных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, определяющих признаки этого существительного, описывающих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ваше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представление  о нём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   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3 строка -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3 глагола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, называющих действия, которые производит существительное</a:t>
            </a:r>
          </a:p>
          <a:p>
            <a:pPr>
              <a:buNone/>
            </a:pPr>
            <a:endParaRPr lang="ru-RU" sz="2800" b="1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    4 строка -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фраза (или предложение) </a:t>
            </a:r>
          </a:p>
          <a:p>
            <a:pPr lvl="0">
              <a:buNone/>
            </a:pP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  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из 4 слов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, передающая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ваше 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отношение к  существительному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  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    5 строка -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синоним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 к существительному или </a:t>
            </a:r>
            <a:r>
              <a:rPr lang="ru-RU" sz="2800" b="1" u="sng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ваша 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ассоциация к этому </a:t>
            </a:r>
            <a:r>
              <a:rPr lang="ru-RU" sz="2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+mj-lt"/>
              </a:rPr>
              <a:t>слову (1-2 слова)</a:t>
            </a:r>
            <a:endParaRPr lang="ru-RU" sz="2800" b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/>
            </a:r>
            <a:b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</a:br>
            <a:endParaRPr lang="ru-RU" sz="2800" dirty="0">
              <a:latin typeface="+mj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0"/>
            <a:ext cx="40386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3600" u="sng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+mj-lt"/>
            </a:endParaRPr>
          </a:p>
          <a:p>
            <a:pPr>
              <a:buNone/>
            </a:pPr>
            <a:r>
              <a:rPr lang="ru-RU" sz="3600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СИНКВЕЙН</a:t>
            </a: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  <a:cs typeface="Times New Roman" pitchFamily="18" charset="0"/>
              </a:rPr>
              <a:t>          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Лебёдушка.</a:t>
            </a:r>
          </a:p>
          <a:p>
            <a:pPr>
              <a:buNone/>
            </a:pPr>
            <a:endParaRPr lang="ru-RU" sz="3600" b="1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Нежная.                                         Заботливая.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3.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Ухаживала. </a:t>
            </a:r>
            <a:r>
              <a:rPr lang="ru-RU" sz="3600" b="1" dirty="0" err="1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Дозорила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Спасла.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4.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любит      детей до смерти.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Мать.</a:t>
            </a:r>
            <a:endParaRPr lang="ru-RU" sz="3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Лебёдушка.</a:t>
            </a:r>
          </a:p>
          <a:p>
            <a:pPr>
              <a:buNone/>
            </a:pPr>
            <a:endParaRPr lang="ru-RU" sz="2800" b="1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2. 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Нежная. Заботливая.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3.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Ухаживала. </a:t>
            </a:r>
            <a:r>
              <a:rPr lang="ru-RU" sz="2800" b="1" dirty="0" err="1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Дозорила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Спасла.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4. 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любит детей до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смерти.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Мать.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0"/>
            <a:ext cx="4644008" cy="6858000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СИНКВЕЙН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Орёл.</a:t>
            </a:r>
          </a:p>
          <a:p>
            <a:pPr>
              <a:buNone/>
            </a:pPr>
            <a:endParaRPr lang="ru-RU" sz="2800" b="1" dirty="0" smtClean="0">
              <a:ln>
                <a:solidFill>
                  <a:srgbClr val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Сильный. Хищный.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Высматривал.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 Кинулся. Растерзал.         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Не знает жалости,  </a:t>
            </a: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 сожаления.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5.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000000"/>
                  </a:solidFill>
                </a:ln>
                <a:latin typeface="Times New Roman" pitchFamily="18" charset="0"/>
                <a:cs typeface="Times New Roman" pitchFamily="18" charset="0"/>
              </a:rPr>
              <a:t>Зло. Беда.</a:t>
            </a:r>
            <a:endParaRPr lang="ru-RU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хлопает в ладоши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632848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6">
      <a:dk1>
        <a:sysClr val="windowText" lastClr="000000"/>
      </a:dk1>
      <a:lt1>
        <a:srgbClr val="C4E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341</Words>
  <Application>Microsoft Office PowerPoint</Application>
  <PresentationFormat>Экран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             1 строка - 1 существительное (тема)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Юлия</cp:lastModifiedBy>
  <cp:revision>34</cp:revision>
  <dcterms:created xsi:type="dcterms:W3CDTF">2011-10-29T17:16:45Z</dcterms:created>
  <dcterms:modified xsi:type="dcterms:W3CDTF">2011-10-30T16:10:45Z</dcterms:modified>
</cp:coreProperties>
</file>