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18"/>
  </p:notesMasterIdLst>
  <p:sldIdLst>
    <p:sldId id="256" r:id="rId3"/>
    <p:sldId id="280" r:id="rId4"/>
    <p:sldId id="279" r:id="rId5"/>
    <p:sldId id="257" r:id="rId6"/>
    <p:sldId id="259" r:id="rId7"/>
    <p:sldId id="262" r:id="rId8"/>
    <p:sldId id="263" r:id="rId9"/>
    <p:sldId id="264" r:id="rId10"/>
    <p:sldId id="260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B0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5BA3B19-F334-4B44-9CC8-6F35411FCB66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2C9529B-BEB8-4D00-AAC7-1B3BC3FF14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59627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7010400" y="152400"/>
            <a:ext cx="1981200" cy="6556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7"/>
          <p:cNvSpPr/>
          <p:nvPr/>
        </p:nvSpPr>
        <p:spPr>
          <a:xfrm>
            <a:off x="152400" y="153988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/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40398E02-262B-420B-8FC2-F95E2D419508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7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0207F24-8B5F-4AF9-B7BE-788E0997966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dirty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7D193-032D-415D-887D-210AA8FECE2F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8A387-65AA-4087-A1D7-D4EC58BB5F8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52400" y="147638"/>
            <a:ext cx="6705600" cy="65563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7"/>
          <p:cNvSpPr/>
          <p:nvPr/>
        </p:nvSpPr>
        <p:spPr>
          <a:xfrm>
            <a:off x="7010400" y="147638"/>
            <a:ext cx="1955800" cy="65563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BD137-257F-4852-8D57-9AD757D7E827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EEB1284E-DF72-4545-946B-9D14261A4B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>
          <a:xfrm>
            <a:off x="990600" y="1017588"/>
            <a:ext cx="7178675" cy="48307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>
            <a:off x="990600" y="1009650"/>
            <a:ext cx="7180263" cy="4832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35684">
            <a:off x="769938" y="701675"/>
            <a:ext cx="5667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96196">
            <a:off x="7854950" y="749300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88" y="5357813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E7568-5A6E-4501-B4A3-D87E78DF1647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750" y="5357813"/>
            <a:ext cx="50339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475" y="5357813"/>
            <a:ext cx="554038" cy="3651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A5D6D2AD-6B7A-4C85-B6DE-3A0B2335FF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1ECD2-84CF-40E9-BDE1-580A03D508AC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8D846-FEE6-469A-9BC7-B522F271F0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7FD08-8856-4B63-8532-019429CEA4A1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3C7DC-D167-43C4-AE33-1B1551CA0E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B60DD-BBFA-4C6C-93C3-093EF6F08FA6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03B49-FD9C-425A-BA98-97663A3DD08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B6205-5025-473A-AF81-151E29B45374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9AC68-5252-47A7-82D7-65D82FC651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CE95D-A68A-4BDE-9959-A76E86B87918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CC358-426B-45BB-A542-4C132A1A84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B9BDA-6B69-44AF-A872-20ADEA73D385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02566-859A-4D24-B8B2-715ABF8CBA7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5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6"/>
          <p:cNvSpPr/>
          <p:nvPr/>
        </p:nvSpPr>
        <p:spPr>
          <a:xfrm rot="60000">
            <a:off x="4471988" y="603250"/>
            <a:ext cx="3787775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2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3"/>
          <p:cNvSpPr/>
          <p:nvPr/>
        </p:nvSpPr>
        <p:spPr>
          <a:xfrm rot="21540000">
            <a:off x="749300" y="576263"/>
            <a:ext cx="3789363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2063" y="5886450"/>
            <a:ext cx="12128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529A4-6958-4A5D-A3DE-9F7F7B7EFA11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29300"/>
            <a:ext cx="35226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8088" y="5897563"/>
            <a:ext cx="5540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4ABD7-7D76-43CA-9C9F-2B32DCBF81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8D0CE-1F1B-47D9-87AC-795EF5FF7EEF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22EDE-2FF5-41F9-B3E9-A0DD3E8407B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2"/>
          <p:cNvSpPr/>
          <p:nvPr/>
        </p:nvSpPr>
        <p:spPr>
          <a:xfrm rot="21540000">
            <a:off x="744538" y="576263"/>
            <a:ext cx="3789362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28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29"/>
          <p:cNvSpPr/>
          <p:nvPr/>
        </p:nvSpPr>
        <p:spPr>
          <a:xfrm rot="60000">
            <a:off x="4464050" y="603250"/>
            <a:ext cx="3789363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238" y="5888038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F1D56-680E-4DD8-8FE8-C5D037814A99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30888"/>
            <a:ext cx="33194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850" y="5900738"/>
            <a:ext cx="5540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F8C5D-DD10-493C-9ADF-7C8592DA0C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5FFF3-993C-4683-BCD8-FB716D19D4AD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E1DCA-C3C5-4A90-8EE9-6533C8737B3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FA407-0826-4D05-B917-70B77ED6006D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075ED-F014-4E68-BF51-BFEDC3660B6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7010400" y="152400"/>
            <a:ext cx="1981200" cy="65563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7"/>
          <p:cNvSpPr/>
          <p:nvPr/>
        </p:nvSpPr>
        <p:spPr>
          <a:xfrm>
            <a:off x="152400" y="153988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E9E873-73A4-4350-B4C8-80BD418C3031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E5D5548E-127C-4E63-AEC6-BAAF7230E97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dirty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F7C7F-311C-46E6-9FAD-903F326F095B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71D03-3682-4CDC-9D74-7CECD6102CC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C8E7-FC53-418E-90CC-28C273213F8C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C0CD9-039A-4F26-8BB6-557C362B03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566D9-04B1-4D01-A90A-CFC6C8B3087E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A99025-1027-46BF-BE7A-0DD3A0C0CEE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152400" y="150813"/>
            <a:ext cx="8831263" cy="65563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F9300-FD36-45D9-A216-27B0F34A7CF0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6D3AA-886E-4048-A99D-D0721B70F0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7"/>
          <p:cNvSpPr/>
          <p:nvPr/>
        </p:nvSpPr>
        <p:spPr>
          <a:xfrm>
            <a:off x="7010400" y="150813"/>
            <a:ext cx="1981200" cy="6556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7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2278F-50C1-4212-A46F-D123F491482B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622AF9F-E6DD-480F-8B3B-59CF46E486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6" name="Rectangle 8"/>
          <p:cNvSpPr/>
          <p:nvPr/>
        </p:nvSpPr>
        <p:spPr>
          <a:xfrm>
            <a:off x="7010400" y="150813"/>
            <a:ext cx="1981200" cy="65563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55D61-5D4C-4940-8DFC-3A924487FC3F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2D31C-531F-49ED-9E06-26C3A480FFF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5125"/>
            <a:ext cx="8831263" cy="50450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152400"/>
            <a:ext cx="8813800" cy="1346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600"/>
            <a:ext cx="8382000" cy="1054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719263"/>
            <a:ext cx="8407400" cy="4406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1475" y="6356350"/>
            <a:ext cx="2133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74D94AA3-120F-4279-ACAB-A460E152CD03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dirty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363" y="6354763"/>
            <a:ext cx="582612" cy="274637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60F1C861-21AD-4B64-9EA5-B525D60293A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8" r:id="rId2"/>
    <p:sldLayoutId id="2147483708" r:id="rId3"/>
    <p:sldLayoutId id="2147483697" r:id="rId4"/>
    <p:sldLayoutId id="2147483696" r:id="rId5"/>
    <p:sldLayoutId id="2147483695" r:id="rId6"/>
    <p:sldLayoutId id="2147483709" r:id="rId7"/>
    <p:sldLayoutId id="2147483710" r:id="rId8"/>
    <p:sldLayoutId id="2147483711" r:id="rId9"/>
    <p:sldLayoutId id="2147483694" r:id="rId10"/>
    <p:sldLayoutId id="214748371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 kern="1200" cap="all" spc="2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34" charset="0"/>
        </a:defRPr>
      </a:lvl9pPr>
    </p:titleStyle>
    <p:bodyStyle>
      <a:lvl1pPr marL="27305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"/>
        <a:defRPr sz="2000" kern="1200" spc="150">
          <a:solidFill>
            <a:schemeClr val="tx2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ern="1200" spc="1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ct val="0"/>
        </a:spcAft>
        <a:buClr>
          <a:srgbClr val="9BBB59"/>
        </a:buClr>
        <a:buFont typeface="Wingdings" pitchFamily="2" charset="2"/>
        <a:buChar char="§"/>
        <a:defRPr sz="1600" kern="1200" spc="100">
          <a:solidFill>
            <a:schemeClr val="tx2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ct val="0"/>
        </a:spcAft>
        <a:buClr>
          <a:srgbClr val="8064A2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ct val="20000"/>
        </a:spcBef>
        <a:spcAft>
          <a:spcPct val="0"/>
        </a:spcAft>
        <a:buClr>
          <a:srgbClr val="F79646"/>
        </a:buClr>
        <a:buFont typeface="Wingdings" pitchFamily="2" charset="2"/>
        <a:buChar char="§"/>
        <a:defRPr sz="1300" kern="1200" spc="10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838" y="574675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838" y="576263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320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1435684">
            <a:off x="544513" y="273050"/>
            <a:ext cx="5667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4096196">
            <a:off x="8115300" y="298450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2" name="Title Placeholder 1"/>
          <p:cNvSpPr>
            <a:spLocks noGrp="1"/>
          </p:cNvSpPr>
          <p:nvPr>
            <p:ph type="title"/>
          </p:nvPr>
        </p:nvSpPr>
        <p:spPr bwMode="auto">
          <a:xfrm>
            <a:off x="1095375" y="817563"/>
            <a:ext cx="6964363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63675" y="2119313"/>
            <a:ext cx="6196013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775" y="5808663"/>
            <a:ext cx="1212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876B4D63-3103-4FE9-A35F-1E4F25DB144E}" type="datetimeFigureOut">
              <a:rPr lang="ru-RU"/>
              <a:pPr>
                <a:defRPr/>
              </a:pPr>
              <a:t>01.03.2012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08663"/>
            <a:ext cx="5540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800" y="5808663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145A3418-B261-4539-A24E-9B5F4D4E9D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14" r:id="rId8"/>
    <p:sldLayoutId id="2147483715" r:id="rId9"/>
    <p:sldLayoutId id="2147483700" r:id="rId10"/>
    <p:sldLayoutId id="214748369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446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5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10" Type="http://schemas.openxmlformats.org/officeDocument/2006/relationships/image" Target="../media/image34.png"/><Relationship Id="rId4" Type="http://schemas.openxmlformats.org/officeDocument/2006/relationships/image" Target="../media/image28.jpeg"/><Relationship Id="rId9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2055076"/>
            <a:ext cx="595849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Символика России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959877" y="4006299"/>
            <a:ext cx="2184123" cy="138499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Герб</a:t>
            </a: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 </a:t>
            </a:r>
            <a:r>
              <a:rPr lang="ru-RU" sz="2800" b="1" dirty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России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Флаг</a:t>
            </a: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 </a:t>
            </a:r>
            <a:r>
              <a:rPr lang="ru-RU" sz="2800" b="1" dirty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России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Гимн</a:t>
            </a: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 </a:t>
            </a:r>
            <a:r>
              <a:rPr lang="ru-RU" sz="2800" b="1" dirty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России</a:t>
            </a:r>
          </a:p>
        </p:txBody>
      </p:sp>
      <p:sp>
        <p:nvSpPr>
          <p:cNvPr id="26627" name="TextBox 7"/>
          <p:cNvSpPr txBox="1">
            <a:spLocks noChangeArrowheads="1"/>
          </p:cNvSpPr>
          <p:nvPr/>
        </p:nvSpPr>
        <p:spPr bwMode="auto">
          <a:xfrm>
            <a:off x="323850" y="314325"/>
            <a:ext cx="1152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B0F0"/>
                </a:solidFill>
                <a:latin typeface="Franklin Gothic Medium" pitchFamily="34" charset="0"/>
              </a:rPr>
              <a:t>Урок 2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l="-2" t="14001" r="5458" b="7520"/>
          <a:stretch>
            <a:fillRect/>
          </a:stretch>
        </p:blipFill>
        <p:spPr bwMode="auto">
          <a:xfrm>
            <a:off x="5102225" y="1917700"/>
            <a:ext cx="1200150" cy="119538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C000"/>
                </a:solidFill>
              </a:rPr>
              <a:t>Из истории российских стягов</a:t>
            </a:r>
            <a:endParaRPr lang="ru-RU" b="1" i="1" dirty="0">
              <a:solidFill>
                <a:srgbClr val="FFC000"/>
              </a:solidFill>
            </a:endParaRPr>
          </a:p>
        </p:txBody>
      </p:sp>
      <p:pic>
        <p:nvPicPr>
          <p:cNvPr id="35843" name="Рисунок 4"/>
          <p:cNvPicPr>
            <a:picLocks noChangeAspect="1"/>
          </p:cNvPicPr>
          <p:nvPr/>
        </p:nvPicPr>
        <p:blipFill>
          <a:blip r:embed="rId3"/>
          <a:srcRect t="1747"/>
          <a:stretch>
            <a:fillRect/>
          </a:stretch>
        </p:blipFill>
        <p:spPr bwMode="auto">
          <a:xfrm>
            <a:off x="6948488" y="1800225"/>
            <a:ext cx="1130300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748213" y="3084513"/>
            <a:ext cx="1979612" cy="738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•</a:t>
            </a:r>
            <a:r>
              <a:rPr lang="ru-RU" sz="1200" dirty="0">
                <a:latin typeface="+mn-lt"/>
              </a:rPr>
              <a:t>Государственное знамя Российской империи (1742-1856)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13638" y="3067050"/>
            <a:ext cx="1349375" cy="101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+mn-lt"/>
              </a:rPr>
              <a:t>•Государственное знамя Российской империи (1856-1917)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1288" y="2657475"/>
            <a:ext cx="1550987" cy="739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+mn-lt"/>
              </a:rPr>
              <a:t>Стяги русских дружин X-XII веков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pic>
        <p:nvPicPr>
          <p:cNvPr id="35847" name="Рисунок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628775"/>
            <a:ext cx="12477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919288" y="2652713"/>
            <a:ext cx="1452562" cy="9223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+mn-lt"/>
              </a:rPr>
              <a:t>Стяги русских дружин XII-XIV веков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pic>
        <p:nvPicPr>
          <p:cNvPr id="35849" name="Рисунок 1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68488" y="1614488"/>
            <a:ext cx="12477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371850" y="2559050"/>
            <a:ext cx="1435100" cy="8302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"</a:t>
            </a:r>
            <a:r>
              <a:rPr lang="ru-RU" sz="1200" dirty="0">
                <a:latin typeface="+mn-lt"/>
              </a:rPr>
              <a:t>Великий стяг" Ивана Грозного 1560 г</a:t>
            </a:r>
            <a:r>
              <a:rPr lang="ru-RU" dirty="0">
                <a:latin typeface="+mn-lt"/>
              </a:rPr>
              <a:t>.</a:t>
            </a:r>
          </a:p>
        </p:txBody>
      </p:sp>
      <p:pic>
        <p:nvPicPr>
          <p:cNvPr id="35851" name="Рисунок 1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35375" y="1800225"/>
            <a:ext cx="12477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2" name="Рисунок 15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5288" y="3255963"/>
            <a:ext cx="1849437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3" name="Picture 3"/>
          <p:cNvPicPr>
            <a:picLocks noChangeAspect="1" noChangeArrowheads="1"/>
          </p:cNvPicPr>
          <p:nvPr/>
        </p:nvPicPr>
        <p:blipFill>
          <a:blip r:embed="rId8"/>
          <a:srcRect l="3836" t="19473" b="12918"/>
          <a:stretch>
            <a:fillRect/>
          </a:stretch>
        </p:blipFill>
        <p:spPr bwMode="auto">
          <a:xfrm>
            <a:off x="2646363" y="3624263"/>
            <a:ext cx="1870075" cy="110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2463800" y="4764088"/>
            <a:ext cx="2052638" cy="6461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+mn-lt"/>
              </a:rPr>
              <a:t>Государственный (гербовый) флаг империи 1858 г.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85788" y="4929188"/>
            <a:ext cx="1695450" cy="2778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+mn-lt"/>
              </a:rPr>
              <a:t>Андреевский флаг</a:t>
            </a:r>
          </a:p>
        </p:txBody>
      </p:sp>
      <p:pic>
        <p:nvPicPr>
          <p:cNvPr id="35856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03800" y="4029075"/>
            <a:ext cx="12477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4919663" y="5167313"/>
            <a:ext cx="1671637" cy="5540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+mn-lt"/>
              </a:rPr>
              <a:t>Национальный флаг 1883 г</a:t>
            </a:r>
            <a:r>
              <a:rPr lang="ru-RU" dirty="0">
                <a:latin typeface="+mn-lt"/>
              </a:rPr>
              <a:t>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124700" y="5180013"/>
            <a:ext cx="1023938" cy="2778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+mn-lt"/>
              </a:rPr>
              <a:t>Флаг РСФСР</a:t>
            </a:r>
          </a:p>
        </p:txBody>
      </p:sp>
      <p:pic>
        <p:nvPicPr>
          <p:cNvPr id="35859" name="Рисунок 21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924675" y="4189413"/>
            <a:ext cx="1897063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C000"/>
                </a:solidFill>
              </a:rPr>
              <a:t>Флаг Ростовской области</a:t>
            </a:r>
            <a:endParaRPr lang="ru-RU" b="1" i="1" dirty="0">
              <a:solidFill>
                <a:srgbClr val="FFC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356100" y="1773238"/>
            <a:ext cx="4103688" cy="4406900"/>
          </a:xfrm>
          <a:solidFill>
            <a:schemeClr val="bg1">
              <a:lumMod val="85000"/>
            </a:schemeClr>
          </a:solidFill>
          <a:ln>
            <a:solidFill>
              <a:srgbClr val="7030A0"/>
            </a:solidFill>
          </a:ln>
        </p:spPr>
        <p:txBody>
          <a:bodyPr rtlCol="0"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sz="1500" i="1" dirty="0" smtClean="0"/>
              <a:t>Флаг </a:t>
            </a:r>
            <a:r>
              <a:rPr lang="ru-RU" sz="1500" i="1" dirty="0"/>
              <a:t>Ростовской области - представляет собой прямоугольное полотнище из трех равновеликих горизонтальных полос: верхней - синего, средней - желтого и нижней - алого цвета. Такой флаг был разработан еще атаманом Красновым в 1918 году. Каждый цвет символизировал следующее: синий - цвет донских казаков, желтый - калмыков, которые входили в состав Области Войска Донского, красный - русских (т.е. первоначально цвета флага символизировали единство трех народов, издревле заселявших Дон, - казаков, калмыков и русских, теперь желтая полоса вобрала в себя все народы, ныне живущие на великой реке). В 1996 году флаг Краснова был дополнен белой полосой, расположенной вертикально вдоль древка (1/5 ширины флага) - символ единства области с Российской Федерацией. Отношение ширины флага к его длине 2:3.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6867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463" y="1916113"/>
            <a:ext cx="3503612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87450" y="4581525"/>
            <a:ext cx="2879725" cy="101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7030A0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FF0000"/>
                </a:solidFill>
                <a:latin typeface="+mn-lt"/>
              </a:rPr>
              <a:t>Региональный флаг утверждён Законом “О Флаге Ростовской области”. Законодательное Собрание приняло этот закон 10 октября 1996 года.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2231" y="199727"/>
            <a:ext cx="652679" cy="5699189"/>
          </a:xfrm>
          <a:prstGeom prst="rect">
            <a:avLst/>
          </a:prstGeom>
        </p:spPr>
        <p:txBody>
          <a:bodyPr vert="wordArtVert"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C000"/>
                </a:solidFill>
                <a:latin typeface="+mn-lt"/>
              </a:rPr>
              <a:t>Малая Родина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9750" y="1844675"/>
            <a:ext cx="2770188" cy="4406900"/>
          </a:xfr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06900"/>
          </a:xfr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solidFill>
              <a:schemeClr val="accent2">
                <a:lumMod val="75000"/>
              </a:schemeClr>
            </a:solidFill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z="1900" i="1" smtClean="0">
                <a:solidFill>
                  <a:srgbClr val="953735"/>
                </a:solidFill>
                <a:ea typeface="DilleniaUPC"/>
                <a:cs typeface="DilleniaUPC"/>
              </a:rPr>
              <a:t>ГИМН (от греч. hymnos — хвалебная песнь) — торжественная песнь, зачастую используемая в качестве музыкального символа. Наряду с гербом и флагом является одним из </a:t>
            </a:r>
            <a:r>
              <a:rPr lang="ru-RU" sz="1900" i="1" u="sng" smtClean="0">
                <a:solidFill>
                  <a:srgbClr val="953735"/>
                </a:solidFill>
                <a:ea typeface="DilleniaUPC"/>
                <a:cs typeface="DilleniaUPC"/>
              </a:rPr>
              <a:t>государственных символов</a:t>
            </a:r>
            <a:r>
              <a:rPr lang="ru-RU" i="1" smtClean="0">
                <a:solidFill>
                  <a:srgbClr val="953735"/>
                </a:solidFill>
              </a:rPr>
              <a:t>.</a:t>
            </a:r>
          </a:p>
          <a:p>
            <a:endParaRPr lang="ru-RU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/>
              <a:t>Вспомни: </a:t>
            </a:r>
            <a:br>
              <a:rPr lang="ru-RU" dirty="0"/>
            </a:br>
            <a:r>
              <a:rPr lang="ru-RU" i="1" dirty="0">
                <a:solidFill>
                  <a:srgbClr val="FFC000"/>
                </a:solidFill>
              </a:rPr>
              <a:t>Что такое </a:t>
            </a:r>
            <a:r>
              <a:rPr lang="ru-RU" i="1" dirty="0" smtClean="0">
                <a:solidFill>
                  <a:srgbClr val="FFC000"/>
                </a:solidFill>
              </a:rPr>
              <a:t>гимн государства</a:t>
            </a:r>
            <a:r>
              <a:rPr lang="ru-RU" i="1" dirty="0">
                <a:solidFill>
                  <a:srgbClr val="FFC000"/>
                </a:solidFill>
              </a:rPr>
              <a:t>?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33375"/>
            <a:ext cx="4071937" cy="594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692150"/>
            <a:ext cx="2735263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02250" y="4097338"/>
            <a:ext cx="2438400" cy="175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Гимн Ростовской области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63675" y="1700213"/>
            <a:ext cx="6196013" cy="4022725"/>
          </a:xfrm>
        </p:spPr>
        <p:txBody>
          <a:bodyPr rtlCol="0">
            <a:normAutofit fontScale="40000" lnSpcReduction="20000"/>
          </a:bodyPr>
          <a:lstStyle/>
          <a:p>
            <a:pPr marL="0" indent="0" fontAlgn="auto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ru-RU" sz="4300" dirty="0" smtClean="0">
                <a:solidFill>
                  <a:srgbClr val="002060"/>
                </a:solidFill>
              </a:rPr>
              <a:t>Гимн </a:t>
            </a:r>
            <a:r>
              <a:rPr lang="ru-RU" sz="4300" dirty="0">
                <a:solidFill>
                  <a:srgbClr val="002060"/>
                </a:solidFill>
              </a:rPr>
              <a:t>Ростовской области </a:t>
            </a:r>
            <a:r>
              <a:rPr lang="ru-RU" sz="4300" dirty="0" smtClean="0">
                <a:solidFill>
                  <a:srgbClr val="002060"/>
                </a:solidFill>
              </a:rPr>
              <a:t>       Дата </a:t>
            </a:r>
            <a:r>
              <a:rPr lang="ru-RU" sz="4300" dirty="0">
                <a:solidFill>
                  <a:srgbClr val="002060"/>
                </a:solidFill>
              </a:rPr>
              <a:t>принятия: 28.10.1996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  <a:p>
            <a:pPr marL="0" indent="0" fontAlgn="auto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ru-RU" sz="3000" i="1" dirty="0" smtClean="0">
                <a:solidFill>
                  <a:srgbClr val="002060"/>
                </a:solidFill>
              </a:rPr>
              <a:t>Гимн </a:t>
            </a:r>
            <a:r>
              <a:rPr lang="ru-RU" sz="3000" i="1" dirty="0">
                <a:solidFill>
                  <a:srgbClr val="002060"/>
                </a:solidFill>
              </a:rPr>
              <a:t>Ростовской области создан на основе песни </a:t>
            </a:r>
            <a:r>
              <a:rPr lang="ru-RU" sz="3000" i="1" dirty="0" err="1">
                <a:solidFill>
                  <a:srgbClr val="002060"/>
                </a:solidFill>
              </a:rPr>
              <a:t>Ф.И.Анисимова</a:t>
            </a:r>
            <a:r>
              <a:rPr lang="ru-RU" sz="3000" i="1" dirty="0">
                <a:solidFill>
                  <a:srgbClr val="002060"/>
                </a:solidFill>
              </a:rPr>
              <a:t> "Всколыхнулся, взволновался православный Тихий Дон", написанный в 1853 г. 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700" b="1" dirty="0">
                <a:solidFill>
                  <a:schemeClr val="accent4">
                    <a:lumMod val="75000"/>
                  </a:schemeClr>
                </a:solidFill>
              </a:rPr>
              <a:t>Всколыхнулся, взволновался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700" b="1" dirty="0">
                <a:solidFill>
                  <a:schemeClr val="accent4">
                    <a:lumMod val="75000"/>
                  </a:schemeClr>
                </a:solidFill>
              </a:rPr>
              <a:t>Православный тихий Дон,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700" b="1" dirty="0">
                <a:solidFill>
                  <a:schemeClr val="accent4">
                    <a:lumMod val="75000"/>
                  </a:schemeClr>
                </a:solidFill>
              </a:rPr>
              <a:t>И повсюду отозвался на призыв свободы он. 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sz="37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700" b="1" dirty="0">
                <a:solidFill>
                  <a:schemeClr val="accent4">
                    <a:lumMod val="75000"/>
                  </a:schemeClr>
                </a:solidFill>
              </a:rPr>
              <a:t>Зеленеет степь донская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700" b="1" dirty="0">
                <a:solidFill>
                  <a:schemeClr val="accent4">
                    <a:lumMod val="75000"/>
                  </a:schemeClr>
                </a:solidFill>
              </a:rPr>
              <a:t>Золотятся волны нив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700" b="1" dirty="0">
                <a:solidFill>
                  <a:schemeClr val="accent4">
                    <a:lumMod val="75000"/>
                  </a:schemeClr>
                </a:solidFill>
              </a:rPr>
              <a:t>И с простора, слух лаская,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700" b="1" dirty="0">
                <a:solidFill>
                  <a:schemeClr val="accent4">
                    <a:lumMod val="75000"/>
                  </a:schemeClr>
                </a:solidFill>
              </a:rPr>
              <a:t>Вольный слышится призыв. 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sz="37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700" b="1" dirty="0">
                <a:solidFill>
                  <a:schemeClr val="accent4">
                    <a:lumMod val="75000"/>
                  </a:schemeClr>
                </a:solidFill>
              </a:rPr>
              <a:t>Славься, Дон, и в наши годы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700" b="1" dirty="0">
                <a:solidFill>
                  <a:schemeClr val="accent4">
                    <a:lumMod val="75000"/>
                  </a:schemeClr>
                </a:solidFill>
              </a:rPr>
              <a:t>В память волной старины,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700" b="1" dirty="0">
                <a:solidFill>
                  <a:schemeClr val="accent4">
                    <a:lumMod val="75000"/>
                  </a:schemeClr>
                </a:solidFill>
              </a:rPr>
              <a:t>В час невзгоды честь свободы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700" b="1" dirty="0">
                <a:solidFill>
                  <a:schemeClr val="accent4">
                    <a:lumMod val="75000"/>
                  </a:schemeClr>
                </a:solidFill>
              </a:rPr>
              <a:t>Отстоят твои сыны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687" y="116632"/>
            <a:ext cx="652679" cy="5699189"/>
          </a:xfrm>
          <a:prstGeom prst="rect">
            <a:avLst/>
          </a:prstGeom>
        </p:spPr>
        <p:txBody>
          <a:bodyPr vert="wordArtVert"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C000"/>
                </a:solidFill>
                <a:latin typeface="+mn-lt"/>
              </a:rPr>
              <a:t>Малая Родина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- Почему государство должно иметь государственные символы?</a:t>
            </a:r>
          </a:p>
          <a:p>
            <a:r>
              <a:rPr lang="ru-RU" smtClean="0"/>
              <a:t>Что означают цвета российского Государственного флага?</a:t>
            </a:r>
          </a:p>
          <a:p>
            <a:r>
              <a:rPr lang="ru-RU" smtClean="0"/>
              <a:t>В каких случаях принято исполнять Государственный гимн России?</a:t>
            </a:r>
          </a:p>
          <a:p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закрепляем</a:t>
            </a: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6351" y="520959"/>
            <a:ext cx="885698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Цели урока:</a:t>
            </a:r>
          </a:p>
          <a:p>
            <a:r>
              <a:rPr lang="ru-RU" dirty="0"/>
              <a:t>- сформировать представление о традиционных государственных символах, с историей их создания, познакомиться с символами современной России;</a:t>
            </a:r>
          </a:p>
          <a:p>
            <a:r>
              <a:rPr lang="ru-RU" dirty="0"/>
              <a:t>- продолжить развитие таких  качеств личности, как уважение к </a:t>
            </a:r>
            <a:r>
              <a:rPr lang="ru-RU" dirty="0" smtClean="0"/>
              <a:t>государственной </a:t>
            </a:r>
            <a:r>
              <a:rPr lang="ru-RU" dirty="0"/>
              <a:t>и общественной символике своей страны;</a:t>
            </a:r>
          </a:p>
          <a:p>
            <a:r>
              <a:rPr lang="ru-RU" dirty="0"/>
              <a:t>- продолжить воспитание гражданской ответственности, общероссийской идентичности; </a:t>
            </a:r>
          </a:p>
          <a:p>
            <a:r>
              <a:rPr lang="ru-RU" dirty="0"/>
              <a:t>- воспитание патриотизма, толерантности; осознание важности знания </a:t>
            </a:r>
            <a:r>
              <a:rPr lang="ru-RU" dirty="0" smtClean="0"/>
              <a:t>символики </a:t>
            </a:r>
            <a:r>
              <a:rPr lang="ru-RU" dirty="0"/>
              <a:t>своего государства, а также своей малой Родины.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продолжить </a:t>
            </a:r>
            <a:r>
              <a:rPr lang="ru-RU" dirty="0"/>
              <a:t>формирование гражданское сознание на основе усвоения </a:t>
            </a:r>
            <a:endParaRPr lang="ru-RU" dirty="0" smtClean="0"/>
          </a:p>
          <a:p>
            <a:r>
              <a:rPr lang="ru-RU" dirty="0" smtClean="0"/>
              <a:t>исторических </a:t>
            </a:r>
            <a:r>
              <a:rPr lang="ru-RU" dirty="0"/>
              <a:t>национальных духовно-нравственных ценностей и стремление воплощать их в повседневной практической деятельности; </a:t>
            </a:r>
          </a:p>
          <a:p>
            <a:r>
              <a:rPr lang="ru-RU" dirty="0"/>
              <a:t>- способствовать развитию коммуникативных умений и навыков учащихся (высказывать свою точку зрения, прислушиваясь к мнению одноклассников), а также навыков рефлексии (оценка своей деятельности на уроке) </a:t>
            </a:r>
          </a:p>
          <a:p>
            <a:r>
              <a:rPr lang="ru-RU" b="1" dirty="0"/>
              <a:t>Задачи:</a:t>
            </a:r>
          </a:p>
          <a:p>
            <a:r>
              <a:rPr lang="ru-RU" dirty="0"/>
              <a:t>- обобщить знания учащихся об истории создания гимна, герба и флага </a:t>
            </a:r>
            <a:r>
              <a:rPr lang="ru-RU" dirty="0" smtClean="0"/>
              <a:t>России</a:t>
            </a:r>
            <a:r>
              <a:rPr lang="ru-RU" dirty="0"/>
              <a:t>, добиться умения кратко описывать государственные символы России.</a:t>
            </a:r>
          </a:p>
          <a:p>
            <a:r>
              <a:rPr lang="ru-RU" dirty="0"/>
              <a:t>-познакомиться с ролью символики в жизни общества; </a:t>
            </a:r>
          </a:p>
          <a:p>
            <a:r>
              <a:rPr lang="ru-RU" dirty="0"/>
              <a:t>-привить учащимся потребность в использовании государственной </a:t>
            </a:r>
            <a:r>
              <a:rPr lang="ru-RU" dirty="0" smtClean="0"/>
              <a:t>символики </a:t>
            </a:r>
            <a:r>
              <a:rPr lang="ru-RU" dirty="0"/>
              <a:t>при проведении различных мероприятий; </a:t>
            </a:r>
          </a:p>
        </p:txBody>
      </p:sp>
    </p:spTree>
    <p:extLst>
      <p:ext uri="{BB962C8B-B14F-4D97-AF65-F5344CB8AC3E}">
        <p14:creationId xmlns:p14="http://schemas.microsoft.com/office/powerpoint/2010/main" val="4043159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ользователь\Pictures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28" y="29874"/>
            <a:ext cx="8953759" cy="671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89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288" y="115888"/>
            <a:ext cx="8382000" cy="792162"/>
          </a:xfrm>
        </p:spPr>
        <p:txBody>
          <a:bodyPr/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FFC000"/>
                </a:solidFill>
              </a:rPr>
              <a:t>Вспомни: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> </a:t>
            </a:r>
            <a:r>
              <a:rPr lang="ru-RU" sz="2400" b="1" i="1" dirty="0"/>
              <a:t>что такое </a:t>
            </a:r>
            <a:r>
              <a:rPr lang="ru-RU" sz="2400" b="1" i="1" u="sng" dirty="0">
                <a:solidFill>
                  <a:srgbClr val="C00000"/>
                </a:solidFill>
                <a:hlinkClick r:id="rId2" action="ppaction://hlinksldjump"/>
              </a:rPr>
              <a:t>герб</a:t>
            </a:r>
            <a:r>
              <a:rPr lang="ru-RU" sz="2400" b="1" i="1" dirty="0"/>
              <a:t> государства?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44675"/>
            <a:ext cx="2095500" cy="2514600"/>
          </a:xfrm>
        </p:spPr>
      </p:pic>
      <p:sp>
        <p:nvSpPr>
          <p:cNvPr id="10" name="Прямоугольник 9"/>
          <p:cNvSpPr/>
          <p:nvPr/>
        </p:nvSpPr>
        <p:spPr>
          <a:xfrm>
            <a:off x="2339975" y="1844675"/>
            <a:ext cx="6335713" cy="409416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00206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+mn-lt"/>
              </a:rPr>
              <a:t>Государственный Герб Российской Федерации представляет собой четырёхугольный, заострённый в оконечности красный геральдический щит с золотым двуглавым орлом, поднявшим вверх распущенные крылья.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+mn-lt"/>
              </a:rPr>
              <a:t>Орёл увенчан двумя малыми коронами и над ними –одной большой короной, соединёнными лентой. В правой лапе орла – скипетр, в левой – держава. На груди орла в красном щите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+mn-lt"/>
              </a:rPr>
              <a:t>серебряный всадник в синем плаще на коне, поражающий копьём опрокинутого навзничь дракона.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9388" y="4437063"/>
            <a:ext cx="1871662" cy="193833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0070C0"/>
                </a:solidFill>
                <a:latin typeface="+mn-lt"/>
              </a:rPr>
              <a:t>День рождения современного российского герба – 25 декабря 2000г.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0070C0"/>
                </a:solidFill>
                <a:latin typeface="+mn-lt"/>
              </a:rPr>
              <a:t>Основанием является федеральный конституционный Закон РФ «О государственном гербе Российской Федерации»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825" y="260350"/>
            <a:ext cx="864235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Это официальный символ государства, он используется строго по назначению: на зданиях важнейших государственных учреждений, на официальных печатях  и бланках документов, на официальных знаменах, денежных знаках, государственных наградах, его изображают на пограничных столбах…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3528" y="3089993"/>
            <a:ext cx="1512168" cy="1586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35696" y="2259048"/>
            <a:ext cx="1661889" cy="16618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51520" y="5095157"/>
            <a:ext cx="1428750" cy="917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1" name="Рисунок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16688" y="2489200"/>
            <a:ext cx="1931987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Рисунок 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4476750"/>
            <a:ext cx="150653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08175" y="4729163"/>
            <a:ext cx="896938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29704" name="Рисунок 8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45250" y="4402138"/>
            <a:ext cx="2076450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4278239" y="2228778"/>
            <a:ext cx="1309091" cy="2111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0" cstate="print">
            <a:extLst/>
          </a:blip>
          <a:srcRect/>
          <a:stretch>
            <a:fillRect/>
          </a:stretch>
        </p:blipFill>
        <p:spPr bwMode="auto">
          <a:xfrm>
            <a:off x="3101557" y="4005064"/>
            <a:ext cx="1339042" cy="1892237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963" y="188913"/>
            <a:ext cx="20224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7481975" y="54722"/>
            <a:ext cx="1209129" cy="140223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198438" y="1389063"/>
            <a:ext cx="2032000" cy="831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i="1" dirty="0">
                <a:latin typeface="+mn-lt"/>
              </a:rPr>
              <a:t>Начиналось все с рисунков, которые не подчи­нялись геральдическим правилам</a:t>
            </a:r>
          </a:p>
        </p:txBody>
      </p:sp>
      <p:pic>
        <p:nvPicPr>
          <p:cNvPr id="30724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8163" y="109538"/>
            <a:ext cx="245745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787900" y="1524000"/>
            <a:ext cx="1847850" cy="2778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i="1" dirty="0">
                <a:latin typeface="+mn-lt"/>
              </a:rPr>
              <a:t>Печать Ивана </a:t>
            </a:r>
            <a:r>
              <a:rPr lang="en-US" sz="1200" i="1" dirty="0">
                <a:latin typeface="+mn-lt"/>
              </a:rPr>
              <a:t>III</a:t>
            </a:r>
            <a:endParaRPr lang="ru-RU" sz="1200" i="1" dirty="0"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00925" y="1524000"/>
            <a:ext cx="1290638" cy="2778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i="1" dirty="0">
                <a:latin typeface="+mn-lt"/>
              </a:rPr>
              <a:t>Печать Ивана </a:t>
            </a:r>
            <a:r>
              <a:rPr lang="en-US" sz="1200" i="1" dirty="0">
                <a:latin typeface="+mn-lt"/>
              </a:rPr>
              <a:t>IV</a:t>
            </a:r>
          </a:p>
        </p:txBody>
      </p:sp>
      <p:pic>
        <p:nvPicPr>
          <p:cNvPr id="307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49450" y="3330575"/>
            <a:ext cx="2497138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949450" y="4537075"/>
            <a:ext cx="2497138" cy="2778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i="1" dirty="0">
                <a:latin typeface="+mn-lt"/>
              </a:rPr>
              <a:t>Герб Российской империи </a:t>
            </a:r>
            <a:r>
              <a:rPr lang="en-US" sz="1200" i="1" dirty="0">
                <a:latin typeface="+mn-lt"/>
              </a:rPr>
              <a:t>XIX</a:t>
            </a:r>
            <a:r>
              <a:rPr lang="ru-RU" sz="1200" i="1" dirty="0">
                <a:latin typeface="+mn-lt"/>
              </a:rPr>
              <a:t>в. </a:t>
            </a:r>
          </a:p>
        </p:txBody>
      </p:sp>
      <p:pic>
        <p:nvPicPr>
          <p:cNvPr id="30729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76775" y="3330575"/>
            <a:ext cx="1624013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732338" y="5026025"/>
            <a:ext cx="1512887" cy="276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i="1" dirty="0">
                <a:latin typeface="+mn-lt"/>
              </a:rPr>
              <a:t>Герб РСФСР 1920г.</a:t>
            </a:r>
          </a:p>
        </p:txBody>
      </p:sp>
      <p:pic>
        <p:nvPicPr>
          <p:cNvPr id="30731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88163" y="3321050"/>
            <a:ext cx="1552575" cy="161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081838" y="5026025"/>
            <a:ext cx="1166812" cy="276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i="1" dirty="0">
                <a:latin typeface="+mn-lt"/>
              </a:rPr>
              <a:t>Герб СССР</a:t>
            </a:r>
          </a:p>
        </p:txBody>
      </p:sp>
      <p:pic>
        <p:nvPicPr>
          <p:cNvPr id="30733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09850" y="152400"/>
            <a:ext cx="1149350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500313" y="1593850"/>
            <a:ext cx="1368425" cy="276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i="1" dirty="0">
                <a:latin typeface="+mn-lt"/>
              </a:rPr>
              <a:t>Герб Византии</a:t>
            </a:r>
          </a:p>
        </p:txBody>
      </p:sp>
      <p:pic>
        <p:nvPicPr>
          <p:cNvPr id="30735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3688" y="3321050"/>
            <a:ext cx="1566862" cy="172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93688" y="5072063"/>
            <a:ext cx="1566862" cy="4619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i="1" dirty="0">
                <a:latin typeface="+mn-lt"/>
              </a:rPr>
              <a:t>Герб при  Петре Великом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7660" y="2564904"/>
            <a:ext cx="8756828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Из истории развития российского герба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20725" y="3508375"/>
            <a:ext cx="7667625" cy="23082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i="1" dirty="0">
                <a:solidFill>
                  <a:srgbClr val="C00000"/>
                </a:solidFill>
                <a:latin typeface="+mn-lt"/>
              </a:rPr>
              <a:t>   Герб "...представляет собой геральдический щит, в лазоревом (голубом) поле которого – серебряный столб с поставленной на лазоревый волнистый пояс червленой (красной) крепостной стеной о трех башнях, из которых средняя выше; в оконечности –  золотой колос, накрывающий лазоревый волнистый пояс.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i="1" dirty="0">
                <a:solidFill>
                  <a:srgbClr val="C00000"/>
                </a:solidFill>
                <a:latin typeface="+mn-lt"/>
              </a:rPr>
              <a:t>   Столб сопровожден историческими донскими регалиями: справа - серебряным перначом поверх серебряных бобылева хвоста и насеки накрест; слева - серебряной булавой поверх таковых же насеки с орлом и бунчука накрест.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i="1" dirty="0">
                <a:solidFill>
                  <a:srgbClr val="C00000"/>
                </a:solidFill>
                <a:latin typeface="+mn-lt"/>
              </a:rPr>
              <a:t>   Щитодержатель - возникающий над щитом черный двуглавый орел с золотыми клювами и червлеными языками, имеющий над каждой из голов Российскую императорскую корону и увенчанный посередине большой Российской короной с лазоревыми лентами.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i="1" dirty="0">
                <a:solidFill>
                  <a:srgbClr val="C00000"/>
                </a:solidFill>
                <a:latin typeface="+mn-lt"/>
              </a:rPr>
              <a:t>   За щитом четыре сложенных накрест флага Ростовской области на золотых знаменных древках с копейными наконечниками, шнурами и кистями. Знаменные древки перевиты лентой ".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088" y="830263"/>
            <a:ext cx="5027612" cy="5222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Герб Ростовской области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2288" y="2078038"/>
            <a:ext cx="2743200" cy="6461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70C0"/>
                </a:solidFill>
                <a:latin typeface="+mn-lt"/>
              </a:rPr>
              <a:t>Дата принятия –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70C0"/>
                </a:solidFill>
                <a:latin typeface="+mn-lt"/>
              </a:rPr>
              <a:t>28 октября 1996 года.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565" y="256428"/>
            <a:ext cx="652679" cy="6259526"/>
          </a:xfrm>
          <a:prstGeom prst="rect">
            <a:avLst/>
          </a:prstGeom>
          <a:noFill/>
        </p:spPr>
        <p:txBody>
          <a:bodyPr vert="wordArtVert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C000"/>
                </a:solidFill>
                <a:latin typeface="+mn-lt"/>
              </a:rPr>
              <a:t>Малая Родина</a:t>
            </a:r>
          </a:p>
        </p:txBody>
      </p:sp>
      <p:pic>
        <p:nvPicPr>
          <p:cNvPr id="1026" name="Picture 2" descr="C:\Users\Пользователь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042" y="816482"/>
            <a:ext cx="2088158" cy="2616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/>
              <a:t>Гербы городов Ростовской области</a:t>
            </a:r>
            <a:endParaRPr lang="ru-RU" i="1" dirty="0"/>
          </a:p>
        </p:txBody>
      </p:sp>
      <p:pic>
        <p:nvPicPr>
          <p:cNvPr id="3379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l="31946" t="17053" r="31181" b="14812"/>
          <a:stretch>
            <a:fillRect/>
          </a:stretch>
        </p:blipFill>
        <p:spPr>
          <a:xfrm>
            <a:off x="828675" y="1482725"/>
            <a:ext cx="1103313" cy="1631950"/>
          </a:xfrm>
        </p:spPr>
      </p:pic>
      <p:pic>
        <p:nvPicPr>
          <p:cNvPr id="3379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3450" y="1609725"/>
            <a:ext cx="1052513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46475" y="1947863"/>
            <a:ext cx="1217613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3800" y="2014538"/>
            <a:ext cx="887413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Рисунок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03379" y="3695700"/>
            <a:ext cx="10668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0" name="TextBox 9"/>
          <p:cNvSpPr txBox="1">
            <a:spLocks noChangeArrowheads="1"/>
          </p:cNvSpPr>
          <p:nvPr/>
        </p:nvSpPr>
        <p:spPr bwMode="auto">
          <a:xfrm>
            <a:off x="3813175" y="5719763"/>
            <a:ext cx="928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Аксай</a:t>
            </a:r>
          </a:p>
        </p:txBody>
      </p:sp>
      <p:pic>
        <p:nvPicPr>
          <p:cNvPr id="33801" name="Рисунок 10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19700" y="3670300"/>
            <a:ext cx="1538288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2" name="TextBox 11"/>
          <p:cNvSpPr txBox="1">
            <a:spLocks noChangeArrowheads="1"/>
          </p:cNvSpPr>
          <p:nvPr/>
        </p:nvSpPr>
        <p:spPr bwMode="auto">
          <a:xfrm>
            <a:off x="5111750" y="5280025"/>
            <a:ext cx="1754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Ростов на Дону</a:t>
            </a:r>
          </a:p>
        </p:txBody>
      </p:sp>
      <p:pic>
        <p:nvPicPr>
          <p:cNvPr id="33803" name="Рисунок 12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78663" y="3114675"/>
            <a:ext cx="1138237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4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319838" y="1452563"/>
            <a:ext cx="1092200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5" name="TextBox 14"/>
          <p:cNvSpPr txBox="1">
            <a:spLocks noChangeArrowheads="1"/>
          </p:cNvSpPr>
          <p:nvPr/>
        </p:nvSpPr>
        <p:spPr bwMode="auto">
          <a:xfrm>
            <a:off x="6156325" y="2832100"/>
            <a:ext cx="1054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Красный Сулин</a:t>
            </a:r>
          </a:p>
        </p:txBody>
      </p:sp>
      <p:sp>
        <p:nvSpPr>
          <p:cNvPr id="33806" name="TextBox 15"/>
          <p:cNvSpPr txBox="1">
            <a:spLocks noChangeArrowheads="1"/>
          </p:cNvSpPr>
          <p:nvPr/>
        </p:nvSpPr>
        <p:spPr bwMode="auto">
          <a:xfrm>
            <a:off x="7078663" y="4754563"/>
            <a:ext cx="1309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Станица Романовская</a:t>
            </a:r>
          </a:p>
        </p:txBody>
      </p:sp>
      <p:pic>
        <p:nvPicPr>
          <p:cNvPr id="33807" name="Picture 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331640" y="3602572"/>
            <a:ext cx="11652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8" name="TextBox 16"/>
          <p:cNvSpPr txBox="1">
            <a:spLocks noChangeArrowheads="1"/>
          </p:cNvSpPr>
          <p:nvPr/>
        </p:nvSpPr>
        <p:spPr bwMode="auto">
          <a:xfrm>
            <a:off x="2155825" y="5095875"/>
            <a:ext cx="11001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Сальск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2536" y="291097"/>
            <a:ext cx="652679" cy="5699189"/>
          </a:xfrm>
          <a:prstGeom prst="rect">
            <a:avLst/>
          </a:prstGeom>
        </p:spPr>
        <p:txBody>
          <a:bodyPr vert="wordArtVert"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C000"/>
                </a:solidFill>
                <a:latin typeface="+mn-lt"/>
              </a:rPr>
              <a:t>Малая Родина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06900"/>
          </a:xfr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</p:spPr>
        <p:txBody>
          <a:bodyPr/>
          <a:lstStyle/>
          <a:p>
            <a:pPr marL="274320" fontAlgn="auto">
              <a:spcAft>
                <a:spcPts val="0"/>
              </a:spcAft>
              <a:defRPr/>
            </a:pPr>
            <a:r>
              <a:rPr lang="ru-RU" sz="1800" i="1" dirty="0">
                <a:solidFill>
                  <a:srgbClr val="C00000"/>
                </a:solidFill>
              </a:rPr>
              <a:t>Официальный символ государства. В РФ это прямоугольное полотнище из 3-х равновеликих горизонтальных полос белого цвета(верхняя часть), синего(средняя часть), красного(нижняя часть)</a:t>
            </a:r>
          </a:p>
          <a:p>
            <a:pPr marL="274320" fontAlgn="auto">
              <a:spcAft>
                <a:spcPts val="0"/>
              </a:spcAft>
              <a:defRPr/>
            </a:pPr>
            <a:r>
              <a:rPr lang="ru-RU" sz="1900" dirty="0"/>
              <a:t>Утверждён Указом Президента Российской Федерации </a:t>
            </a:r>
            <a:r>
              <a:rPr lang="ru-RU" sz="1900" dirty="0" smtClean="0"/>
              <a:t>от </a:t>
            </a:r>
            <a:r>
              <a:rPr lang="ru-RU" sz="1900" dirty="0"/>
              <a:t>11 декабря 1993 </a:t>
            </a:r>
            <a:r>
              <a:rPr lang="ru-RU" sz="1900" dirty="0" smtClean="0"/>
              <a:t>года</a:t>
            </a:r>
          </a:p>
          <a:p>
            <a:pPr marL="4572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900" dirty="0" smtClean="0"/>
              <a:t> </a:t>
            </a:r>
            <a:r>
              <a:rPr lang="ru-RU" sz="1900" dirty="0"/>
              <a:t>"О Государственном флаге Российской Федерации".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/>
              <a:t>Вспомни</a:t>
            </a:r>
            <a:r>
              <a:rPr lang="ru-RU" dirty="0" smtClean="0"/>
              <a:t>: </a:t>
            </a:r>
            <a:br>
              <a:rPr lang="ru-RU" dirty="0" smtClean="0"/>
            </a:br>
            <a:r>
              <a:rPr lang="ru-RU" i="1" dirty="0" smtClean="0">
                <a:solidFill>
                  <a:srgbClr val="FFC000"/>
                </a:solidFill>
              </a:rPr>
              <a:t>Что </a:t>
            </a:r>
            <a:r>
              <a:rPr lang="ru-RU" i="1" dirty="0">
                <a:solidFill>
                  <a:srgbClr val="FFC000"/>
                </a:solidFill>
              </a:rPr>
              <a:t>такое флаг государства?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628775"/>
            <a:ext cx="3690938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50825" y="4165600"/>
            <a:ext cx="4249738" cy="173513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>
            <a:spAutoFit/>
          </a:bodyPr>
          <a:lstStyle/>
          <a:p>
            <a:endParaRPr lang="ru-RU" sz="1200">
              <a:solidFill>
                <a:srgbClr val="0070C0"/>
              </a:solidFill>
              <a:latin typeface="Franklin Gothic Medium" pitchFamily="34" charset="0"/>
            </a:endParaRPr>
          </a:p>
          <a:p>
            <a:r>
              <a:rPr lang="ru-RU" sz="1200">
                <a:solidFill>
                  <a:srgbClr val="0070C0"/>
                </a:solidFill>
                <a:latin typeface="Franklin Gothic Medium" pitchFamily="34" charset="0"/>
              </a:rPr>
              <a:t>Белый, синий и красный цвета с древних времён на Руси означали:</a:t>
            </a:r>
          </a:p>
          <a:p>
            <a:endParaRPr lang="ru-RU" sz="1200">
              <a:solidFill>
                <a:srgbClr val="0070C0"/>
              </a:solidFill>
              <a:latin typeface="Franklin Gothic Medium" pitchFamily="34" charset="0"/>
            </a:endParaRPr>
          </a:p>
          <a:p>
            <a:r>
              <a:rPr lang="ru-RU" sz="1200">
                <a:solidFill>
                  <a:srgbClr val="0070C0"/>
                </a:solidFill>
                <a:latin typeface="Franklin Gothic Medium" pitchFamily="34" charset="0"/>
              </a:rPr>
              <a:t>белый цвет — благородство и откровенность;</a:t>
            </a:r>
          </a:p>
          <a:p>
            <a:r>
              <a:rPr lang="ru-RU" sz="1200">
                <a:solidFill>
                  <a:srgbClr val="0070C0"/>
                </a:solidFill>
                <a:latin typeface="Franklin Gothic Medium" pitchFamily="34" charset="0"/>
              </a:rPr>
              <a:t>синий цвет — верность, честность, безупречность и целомудрие;</a:t>
            </a:r>
          </a:p>
          <a:p>
            <a:r>
              <a:rPr lang="ru-RU" sz="1200">
                <a:solidFill>
                  <a:srgbClr val="0070C0"/>
                </a:solidFill>
                <a:latin typeface="Franklin Gothic Medium" pitchFamily="34" charset="0"/>
              </a:rPr>
              <a:t>красный цвет — мужество, смелость, великодушие и любовь</a:t>
            </a:r>
            <a:r>
              <a:rPr lang="ru-RU" sz="1200">
                <a:latin typeface="Franklin Gothic Medium" pitchFamily="34" charset="0"/>
              </a:rPr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Се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1550</TotalTime>
  <Words>967</Words>
  <Application>Microsoft Office PowerPoint</Application>
  <PresentationFormat>Экран (4:3)</PresentationFormat>
  <Paragraphs>98</Paragraphs>
  <Slides>15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Сетка</vt:lpstr>
      <vt:lpstr>Кнопка</vt:lpstr>
      <vt:lpstr>Презентация PowerPoint</vt:lpstr>
      <vt:lpstr>Презентация PowerPoint</vt:lpstr>
      <vt:lpstr>Презентация PowerPoint</vt:lpstr>
      <vt:lpstr>  Вспомни:  что такое герб государства? </vt:lpstr>
      <vt:lpstr>Презентация PowerPoint</vt:lpstr>
      <vt:lpstr>Презентация PowerPoint</vt:lpstr>
      <vt:lpstr>Презентация PowerPoint</vt:lpstr>
      <vt:lpstr>Гербы городов Ростовской области</vt:lpstr>
      <vt:lpstr>Вспомни:  Что такое флаг государства? </vt:lpstr>
      <vt:lpstr>Из истории российских стягов</vt:lpstr>
      <vt:lpstr>Флаг Ростовской области</vt:lpstr>
      <vt:lpstr>Вспомни:  Что такое гимн государства?</vt:lpstr>
      <vt:lpstr>Презентация PowerPoint</vt:lpstr>
      <vt:lpstr>Гимн Ростовской области</vt:lpstr>
      <vt:lpstr>закрепляем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44</cp:revision>
  <dcterms:created xsi:type="dcterms:W3CDTF">2012-02-01T11:05:20Z</dcterms:created>
  <dcterms:modified xsi:type="dcterms:W3CDTF">2012-03-01T08:02:28Z</dcterms:modified>
</cp:coreProperties>
</file>