
<file path=[Content_Types].xml><?xml version="1.0" encoding="utf-8"?>
<Types xmlns="http://schemas.openxmlformats.org/package/2006/content-types">
  <Override ContentType="application/vnd.openxmlformats-officedocument.presentationml.slide+xml" PartName="/ppt/slides/slide6.xml"/>
  <Override ContentType="application/vnd.openxmlformats-officedocument.presentationml.slide+xml" PartName="/ppt/slides/slide29.xml"/>
  <Override ContentType="application/vnd.openxmlformats-officedocument.presentationml.slide+xml" PartName="/ppt/slides/slide38.xml"/>
  <Override ContentType="application/vnd.openxmlformats-officedocument.presentationml.slide+xml" PartName="/ppt/slides/slide47.xml"/>
  <Override ContentType="application/vnd.openxmlformats-officedocument.presentationml.slide+xml" PartName="/ppt/slides/slide56.xml"/>
  <Override ContentType="application/vnd.openxmlformats-officedocument.presentationml.slide+xml" PartName="/ppt/slides/slide58.xml"/>
  <Override ContentType="application/vnd.openxmlformats-officedocument.presentationml.slide+xml" PartName="/ppt/slides/slide67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27.xml"/>
  <Override ContentType="application/vnd.openxmlformats-officedocument.presentationml.slide+xml" PartName="/ppt/slides/slide36.xml"/>
  <Override ContentType="application/vnd.openxmlformats-officedocument.presentationml.slide+xml" PartName="/ppt/slides/slide45.xml"/>
  <Override ContentType="application/vnd.openxmlformats-officedocument.presentationml.slide+xml" PartName="/ppt/slides/slide54.xml"/>
  <Override ContentType="application/vnd.openxmlformats-officedocument.presentationml.slide+xml" PartName="/ppt/slides/slide65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6.xml"/>
  <Override ContentType="application/vnd.openxmlformats-officedocument.presentationml.slide+xml" PartName="/ppt/slides/slide2.xml"/>
  <Override ContentType="application/vnd.openxmlformats-officedocument.presentationml.slide+xml" PartName="/ppt/slides/slide16.xml"/>
  <Override ContentType="application/vnd.openxmlformats-officedocument.presentationml.slide+xml" PartName="/ppt/slides/slide25.xml"/>
  <Override ContentType="application/vnd.openxmlformats-officedocument.presentationml.slide+xml" PartName="/ppt/slides/slide34.xml"/>
  <Override ContentType="application/vnd.openxmlformats-officedocument.presentationml.slide+xml" PartName="/ppt/slides/slide43.xml"/>
  <Override ContentType="application/vnd.openxmlformats-officedocument.presentationml.slide+xml" PartName="/ppt/slides/slide52.xml"/>
  <Override ContentType="application/vnd.openxmlformats-officedocument.presentationml.slide+xml" PartName="/ppt/slides/slide63.xml"/>
  <Override ContentType="application/vnd.openxmlformats-officedocument.theme+xml" PartName="/ppt/theme/theme1.xml"/>
  <Override ContentType="application/vnd.openxmlformats-officedocument.presentationml.slideLayout+xml" PartName="/ppt/slideLayouts/slideLayout2.xml"/>
  <Default ContentType="application/vnd.ms-excel" Extension="xls"/>
  <Default ContentType="application/vnd.openxmlformats-package.relationships+xml" Extension="rels"/>
  <Default ContentType="application/xml" Extension="xml"/>
  <Override ContentType="application/vnd.openxmlformats-officedocument.presentationml.slide+xml" PartName="/ppt/slides/slide14.xml"/>
  <Override ContentType="application/vnd.openxmlformats-officedocument.presentationml.slide+xml" PartName="/ppt/slides/slide23.xml"/>
  <Override ContentType="application/vnd.openxmlformats-officedocument.presentationml.slide+xml" PartName="/ppt/slides/slide32.xml"/>
  <Override ContentType="application/vnd.openxmlformats-officedocument.presentationml.slide+xml" PartName="/ppt/slides/slide41.xml"/>
  <Override ContentType="application/vnd.openxmlformats-officedocument.presentationml.slide+xml" PartName="/ppt/slides/slide50.xml"/>
  <Override ContentType="application/vnd.openxmlformats-officedocument.presentationml.slide+xml" PartName="/ppt/slides/slide61.xml"/>
  <Override ContentType="application/vnd.openxmlformats-officedocument.presentationml.slide+xml" PartName="/ppt/slides/slide10.xml"/>
  <Override ContentType="application/vnd.openxmlformats-officedocument.presentationml.slide+xml" PartName="/ppt/slides/slide12.xml"/>
  <Override ContentType="application/vnd.openxmlformats-officedocument.presentationml.slide+xml" PartName="/ppt/slides/slide21.xml"/>
  <Override ContentType="application/vnd.openxmlformats-officedocument.presentationml.slide+xml" PartName="/ppt/slides/slide3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1.xml"/>
  <Override ContentType="application/vnd.openxmlformats-officedocument.presentationml.slide+xml" PartName="/ppt/slides/slide7.xml"/>
  <Override ContentType="application/vnd.openxmlformats-officedocument.presentationml.slide+xml" PartName="/ppt/slides/slide9.xml"/>
  <Override ContentType="application/vnd.openxmlformats-officedocument.presentationml.slide+xml" PartName="/ppt/slides/slide59.xml"/>
  <Override ContentType="application/vnd.openxmlformats-officedocument.presentationml.slide+xml" PartName="/ppt/slides/slide68.xml"/>
  <Override ContentType="application/vnd.openxmlformats-officedocument.presentationml.viewProps+xml" PartName="/ppt/viewProps.xml"/>
  <Override ContentType="application/vnd.openxmlformats-officedocument.presentationml.slideLayout+xml" PartName="/ppt/slideLayouts/slideLayout9.xml"/>
  <Override ContentType="application/vnd.openxmlformats-officedocument.presentationml.slide+xml" PartName="/ppt/slides/slide5.xml"/>
  <Override ContentType="application/vnd.openxmlformats-officedocument.presentationml.slide+xml" PartName="/ppt/slides/slide19.xml"/>
  <Override ContentType="application/vnd.openxmlformats-officedocument.presentationml.slide+xml" PartName="/ppt/slides/slide28.xml"/>
  <Override ContentType="application/vnd.openxmlformats-officedocument.presentationml.slide+xml" PartName="/ppt/slides/slide39.xml"/>
  <Override ContentType="application/vnd.openxmlformats-officedocument.presentationml.slide+xml" PartName="/ppt/slides/slide48.xml"/>
  <Override ContentType="application/vnd.openxmlformats-officedocument.presentationml.slide+xml" PartName="/ppt/slides/slide57.xml"/>
  <Override ContentType="application/vnd.openxmlformats-officedocument.presentationml.slide+xml" PartName="/ppt/slides/slide66.xml"/>
  <Override ContentType="application/vnd.openxmlformats-officedocument.presentationml.slideLayout+xml" PartName="/ppt/slideLayouts/slideLayout7.xml"/>
  <Default ContentType="image/png" Extension="png"/>
  <Override ContentType="application/vnd.openxmlformats-officedocument.presentationml.slide+xml" PartName="/ppt/slides/slide3.xml"/>
  <Override ContentType="application/vnd.openxmlformats-officedocument.presentationml.slide+xml" PartName="/ppt/slides/slide17.xml"/>
  <Override ContentType="application/vnd.openxmlformats-officedocument.presentationml.slide+xml" PartName="/ppt/slides/slide26.xml"/>
  <Override ContentType="application/vnd.openxmlformats-officedocument.presentationml.slide+xml" PartName="/ppt/slides/slide37.xml"/>
  <Override ContentType="application/vnd.openxmlformats-officedocument.presentationml.slide+xml" PartName="/ppt/slides/slide46.xml"/>
  <Override ContentType="application/vnd.openxmlformats-officedocument.presentationml.slide+xml" PartName="/ppt/slides/slide55.xml"/>
  <Override ContentType="application/vnd.openxmlformats-officedocument.presentationml.slide+xml" PartName="/ppt/slides/slide64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5.xml"/>
  <Override ContentType="application/vnd.openxmlformats-officedocument.presentationml.slide+xml" PartName="/ppt/slides/slide1.xml"/>
  <Override ContentType="application/vnd.openxmlformats-officedocument.presentationml.slide+xml" PartName="/ppt/slides/slide15.xml"/>
  <Override ContentType="application/vnd.openxmlformats-officedocument.presentationml.slide+xml" PartName="/ppt/slides/slide24.xml"/>
  <Override ContentType="application/vnd.openxmlformats-officedocument.presentationml.slide+xml" PartName="/ppt/slides/slide33.xml"/>
  <Override ContentType="application/vnd.openxmlformats-officedocument.presentationml.slide+xml" PartName="/ppt/slides/slide35.xml"/>
  <Override ContentType="application/vnd.openxmlformats-officedocument.presentationml.slide+xml" PartName="/ppt/slides/slide44.xml"/>
  <Override ContentType="application/vnd.openxmlformats-officedocument.presentationml.slide+xml" PartName="/ppt/slides/slide53.xml"/>
  <Override ContentType="application/vnd.openxmlformats-officedocument.presentationml.slide+xml" PartName="/ppt/slides/slide62.xml"/>
  <Default ContentType="image/jpeg" Extension="jpeg"/>
  <Override ContentType="application/vnd.openxmlformats-officedocument.presentationml.slideLayout+xml" PartName="/ppt/slideLayouts/slideLayout3.xml"/>
  <Default ContentType="image/x-emf" Extension="emf"/>
  <Override ContentType="application/vnd.openxmlformats-officedocument.presentationml.presentation.main+xml" PartName="/ppt/presentation.xml"/>
  <Override ContentType="application/vnd.openxmlformats-officedocument.presentationml.slide+xml" PartName="/ppt/slides/slide13.xml"/>
  <Override ContentType="application/vnd.openxmlformats-officedocument.presentationml.slide+xml" PartName="/ppt/slides/slide22.xml"/>
  <Override ContentType="application/vnd.openxmlformats-officedocument.presentationml.slide+xml" PartName="/ppt/slides/slide31.xml"/>
  <Override ContentType="application/vnd.openxmlformats-officedocument.presentationml.slide+xml" PartName="/ppt/slides/slide42.xml"/>
  <Override ContentType="application/vnd.openxmlformats-officedocument.presentationml.slide+xml" PartName="/ppt/slides/slide51.xml"/>
  <Override ContentType="application/vnd.openxmlformats-officedocument.presentationml.slide+xml" PartName="/ppt/slides/slide60.xml"/>
  <Override ContentType="application/vnd.openxmlformats-officedocument.presentationml.slideLayout+xml" PartName="/ppt/slideLayouts/slideLayout1.xml"/>
  <Override ContentType="application/vnd.openxmlformats-officedocument.extended-properties+xml" PartName="/docProps/app.xml"/>
  <Override ContentType="application/vnd.openxmlformats-officedocument.presentationml.slide+xml" PartName="/ppt/slides/slide11.xml"/>
  <Override ContentType="application/vnd.openxmlformats-officedocument.presentationml.slide+xml" PartName="/ppt/slides/slide20.xml"/>
  <Override ContentType="application/vnd.openxmlformats-officedocument.presentationml.slide+xml" PartName="/ppt/slides/slide40.xml"/>
  <Override ContentType="application/vnd.openxmlformats-officedocument.presentationml.slideLayout+xml" PartName="/ppt/slideLayouts/slideLayout10.xml"/>
  <Default ContentType="image/gif" Extension="gif"/>
  <Default ContentType="application/vnd.openxmlformats-officedocument.vmlDrawing" Extension="vml"/>
  <Override ContentType="application/vnd.openxmlformats-officedocument.presentationml.slide+xml" PartName="/ppt/slides/slide8.xml"/>
  <Override ContentType="application/vnd.openxmlformats-officedocument.presentationml.slide+xml" PartName="/ppt/slides/slide49.xml"/>
  <Override ContentType="application/vnd.openxmlformats-officedocument.presentationml.slide+xml" PartName="/ppt/slides/slide69.xml"/>
  <Override ContentType="application/vnd.openxmlformats-package.core-properties+xml" PartName="/docProps/core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308" r:id="rId3"/>
    <p:sldId id="315" r:id="rId4"/>
    <p:sldId id="257" r:id="rId5"/>
    <p:sldId id="258" r:id="rId6"/>
    <p:sldId id="320" r:id="rId7"/>
    <p:sldId id="259" r:id="rId8"/>
    <p:sldId id="313" r:id="rId9"/>
    <p:sldId id="265" r:id="rId10"/>
    <p:sldId id="260" r:id="rId11"/>
    <p:sldId id="309" r:id="rId12"/>
    <p:sldId id="261" r:id="rId13"/>
    <p:sldId id="262" r:id="rId14"/>
    <p:sldId id="263" r:id="rId15"/>
    <p:sldId id="264" r:id="rId16"/>
    <p:sldId id="274" r:id="rId17"/>
    <p:sldId id="310" r:id="rId18"/>
    <p:sldId id="311" r:id="rId19"/>
    <p:sldId id="312" r:id="rId20"/>
    <p:sldId id="318" r:id="rId21"/>
    <p:sldId id="290" r:id="rId22"/>
    <p:sldId id="291" r:id="rId23"/>
    <p:sldId id="292" r:id="rId24"/>
    <p:sldId id="293" r:id="rId25"/>
    <p:sldId id="294" r:id="rId26"/>
    <p:sldId id="295" r:id="rId27"/>
    <p:sldId id="296" r:id="rId28"/>
    <p:sldId id="297" r:id="rId29"/>
    <p:sldId id="298" r:id="rId30"/>
    <p:sldId id="299" r:id="rId31"/>
    <p:sldId id="300" r:id="rId32"/>
    <p:sldId id="301" r:id="rId33"/>
    <p:sldId id="302" r:id="rId34"/>
    <p:sldId id="303" r:id="rId35"/>
    <p:sldId id="304" r:id="rId36"/>
    <p:sldId id="305" r:id="rId37"/>
    <p:sldId id="306" r:id="rId38"/>
    <p:sldId id="326" r:id="rId39"/>
    <p:sldId id="340" r:id="rId40"/>
    <p:sldId id="339" r:id="rId41"/>
    <p:sldId id="338" r:id="rId42"/>
    <p:sldId id="343" r:id="rId43"/>
    <p:sldId id="342" r:id="rId44"/>
    <p:sldId id="337" r:id="rId45"/>
    <p:sldId id="336" r:id="rId46"/>
    <p:sldId id="335" r:id="rId47"/>
    <p:sldId id="341" r:id="rId48"/>
    <p:sldId id="334" r:id="rId49"/>
    <p:sldId id="333" r:id="rId50"/>
    <p:sldId id="332" r:id="rId51"/>
    <p:sldId id="330" r:id="rId52"/>
    <p:sldId id="354" r:id="rId53"/>
    <p:sldId id="307" r:id="rId54"/>
    <p:sldId id="278" r:id="rId55"/>
    <p:sldId id="279" r:id="rId56"/>
    <p:sldId id="280" r:id="rId57"/>
    <p:sldId id="281" r:id="rId58"/>
    <p:sldId id="282" r:id="rId59"/>
    <p:sldId id="283" r:id="rId60"/>
    <p:sldId id="284" r:id="rId61"/>
    <p:sldId id="285" r:id="rId62"/>
    <p:sldId id="322" r:id="rId63"/>
    <p:sldId id="323" r:id="rId64"/>
    <p:sldId id="286" r:id="rId65"/>
    <p:sldId id="287" r:id="rId66"/>
    <p:sldId id="319" r:id="rId67"/>
    <p:sldId id="325" r:id="rId68"/>
    <p:sldId id="316" r:id="rId69"/>
    <p:sldId id="324" r:id="rId7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980" autoAdjust="0"/>
    <p:restoredTop sz="94660"/>
  </p:normalViewPr>
  <p:slideViewPr>
    <p:cSldViewPr>
      <p:cViewPr varScale="1">
        <p:scale>
          <a:sx n="83" d="100"/>
          <a:sy n="83" d="100"/>
        </p:scale>
        <p:origin x="-438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" Type="http://schemas.openxmlformats.org/officeDocument/2006/relationships/slide" Target="slides/slide6.xml"/><Relationship Id="rId71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viewProps" Target="view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3.emf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01.03.2012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01.03.2012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01.03.2012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01.03.2012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01.03.2012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01.03.2012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 ?><Relationships xmlns="http://schemas.openxmlformats.org/package/2006/relationships"><Relationship Id="rId2" Target="../media/image6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11.xml.rels><?xml version="1.0" encoding="UTF-8" standalone="yes" ?><Relationships xmlns="http://schemas.openxmlformats.org/package/2006/relationships"><Relationship Id="rId3" Target="../media/image8.jpeg" Type="http://schemas.openxmlformats.org/officeDocument/2006/relationships/image"/><Relationship Id="rId2" Target="../media/image7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12.xml.rels><?xml version="1.0" encoding="UTF-8" standalone="yes" ?><Relationships xmlns="http://schemas.openxmlformats.org/package/2006/relationships"><Relationship Id="rId2" Target="../media/image9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 ?><Relationships xmlns="http://schemas.openxmlformats.org/package/2006/relationships"><Relationship Id="rId2" Target="../media/image10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 ?><Relationships xmlns="http://schemas.openxmlformats.org/package/2006/relationships"><Relationship Id="rId3" Target="../media/image13.jpeg" Type="http://schemas.openxmlformats.org/officeDocument/2006/relationships/image"/><Relationship Id="rId2" Target="../media/image12.jpeg" Type="http://schemas.openxmlformats.org/officeDocument/2006/relationships/image"/><Relationship Id="rId1" Target="../slideLayouts/slideLayout2.xml" Type="http://schemas.openxmlformats.org/officeDocument/2006/relationships/slideLayout"/><Relationship Id="rId4" Target="../media/image14.jpeg" Type="http://schemas.openxmlformats.org/officeDocument/2006/relationships/image"/></Relationships>
</file>

<file path=ppt/slides/_rels/slide17.xml.rels><?xml version="1.0" encoding="UTF-8" standalone="yes" ?><Relationships xmlns="http://schemas.openxmlformats.org/package/2006/relationships"><Relationship Id="rId3" Target="../media/image16.jpeg" Type="http://schemas.openxmlformats.org/officeDocument/2006/relationships/image"/><Relationship Id="rId2" Target="../media/image15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18.xml.rels><?xml version="1.0" encoding="UTF-8" standalone="yes" ?><Relationships xmlns="http://schemas.openxmlformats.org/package/2006/relationships"><Relationship Id="rId2" Target="../media/image17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19.xml.rels><?xml version="1.0" encoding="UTF-8" standalone="yes" ?><Relationships xmlns="http://schemas.openxmlformats.org/package/2006/relationships"><Relationship Id="rId2" Target="../media/image18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68.xml"/><Relationship Id="rId3" Type="http://schemas.openxmlformats.org/officeDocument/2006/relationships/slide" Target="slide4.xml"/><Relationship Id="rId7" Type="http://schemas.openxmlformats.org/officeDocument/2006/relationships/slide" Target="slide67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6" Type="http://schemas.openxmlformats.org/officeDocument/2006/relationships/slide" Target="slide66.xml"/><Relationship Id="rId5" Type="http://schemas.openxmlformats.org/officeDocument/2006/relationships/slide" Target="slide54.xml"/><Relationship Id="rId4" Type="http://schemas.openxmlformats.org/officeDocument/2006/relationships/slide" Target="slide20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 ?><Relationships xmlns="http://schemas.openxmlformats.org/package/2006/relationships"><Relationship Id="rId2" Target="../media/image19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22.xml.rels><?xml version="1.0" encoding="UTF-8" standalone="yes" ?><Relationships xmlns="http://schemas.openxmlformats.org/package/2006/relationships"><Relationship Id="rId2" Target="../media/image20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23.xml.rels><?xml version="1.0" encoding="UTF-8" standalone="yes" ?><Relationships xmlns="http://schemas.openxmlformats.org/package/2006/relationships"><Relationship Id="rId2" Target="../media/image21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24.xml.rels><?xml version="1.0" encoding="UTF-8" standalone="yes" ?><Relationships xmlns="http://schemas.openxmlformats.org/package/2006/relationships"><Relationship Id="rId2" Target="../media/image22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25.xml.rels><?xml version="1.0" encoding="UTF-8" standalone="yes" ?><Relationships xmlns="http://schemas.openxmlformats.org/package/2006/relationships"><Relationship Id="rId2" Target="../media/image23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26.xml.rels><?xml version="1.0" encoding="UTF-8" standalone="yes" ?><Relationships xmlns="http://schemas.openxmlformats.org/package/2006/relationships"><Relationship Id="rId2" Target="../media/image24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27.xml.rels><?xml version="1.0" encoding="UTF-8" standalone="yes" ?><Relationships xmlns="http://schemas.openxmlformats.org/package/2006/relationships"><Relationship Id="rId2" Target="../media/image25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28.xml.rels><?xml version="1.0" encoding="UTF-8" standalone="yes" ?><Relationships xmlns="http://schemas.openxmlformats.org/package/2006/relationships"><Relationship Id="rId2" Target="../media/image26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29.xml.rels><?xml version="1.0" encoding="UTF-8" standalone="yes" ?><Relationships xmlns="http://schemas.openxmlformats.org/package/2006/relationships"><Relationship Id="rId3" Target="../media/image28.jpeg" Type="http://schemas.openxmlformats.org/officeDocument/2006/relationships/image"/><Relationship Id="rId2" Target="../media/image27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 ?><Relationships xmlns="http://schemas.openxmlformats.org/package/2006/relationships"><Relationship Id="rId2" Target="../media/image29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 ?><Relationships xmlns="http://schemas.openxmlformats.org/package/2006/relationships"><Relationship Id="rId2" Target="../media/image31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33.xml.rels><?xml version="1.0" encoding="UTF-8" standalone="yes" ?><Relationships xmlns="http://schemas.openxmlformats.org/package/2006/relationships"><Relationship Id="rId2" Target="../media/image32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 ?><Relationships xmlns="http://schemas.openxmlformats.org/package/2006/relationships"><Relationship Id="rId2" Target="../media/image34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36.xml.rels><?xml version="1.0" encoding="UTF-8" standalone="yes" ?><Relationships xmlns="http://schemas.openxmlformats.org/package/2006/relationships"><Relationship Id="rId3" Target="../media/image36.jpeg" Type="http://schemas.openxmlformats.org/officeDocument/2006/relationships/image"/><Relationship Id="rId2" Target="../media/image35.jpeg" Type="http://schemas.openxmlformats.org/officeDocument/2006/relationships/image"/><Relationship Id="rId1" Target="../slideLayouts/slideLayout2.xml" Type="http://schemas.openxmlformats.org/officeDocument/2006/relationships/slideLayout"/><Relationship Id="rId4" Target="../media/image37.jpeg" Type="http://schemas.openxmlformats.org/officeDocument/2006/relationships/image"/></Relationships>
</file>

<file path=ppt/slides/_rels/slide37.xml.rels><?xml version="1.0" encoding="UTF-8" standalone="yes" ?><Relationships xmlns="http://schemas.openxmlformats.org/package/2006/relationships"><Relationship Id="rId3" Target="../media/image39.jpeg" Type="http://schemas.openxmlformats.org/officeDocument/2006/relationships/image"/><Relationship Id="rId2" Target="../media/image38.jpeg" Type="http://schemas.openxmlformats.org/officeDocument/2006/relationships/image"/><Relationship Id="rId1" Target="../slideLayouts/slideLayout2.xml" Type="http://schemas.openxmlformats.org/officeDocument/2006/relationships/slideLayout"/><Relationship Id="rId5" Target="../media/image41.jpeg" Type="http://schemas.openxmlformats.org/officeDocument/2006/relationships/image"/><Relationship Id="rId4" Target="../media/image40.jpeg" Type="http://schemas.openxmlformats.org/officeDocument/2006/relationships/image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gif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eg"/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8.jpeg"/><Relationship Id="rId5" Type="http://schemas.openxmlformats.org/officeDocument/2006/relationships/image" Target="../media/image57.jpeg"/><Relationship Id="rId4" Type="http://schemas.openxmlformats.org/officeDocument/2006/relationships/image" Target="../media/image56.jpe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jpeg"/><Relationship Id="rId2" Type="http://schemas.openxmlformats.org/officeDocument/2006/relationships/image" Target="../media/image59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jpeg"/><Relationship Id="rId2" Type="http://schemas.openxmlformats.org/officeDocument/2006/relationships/image" Target="../media/image6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4.jpeg"/><Relationship Id="rId4" Type="http://schemas.openxmlformats.org/officeDocument/2006/relationships/image" Target="../media/image63.jpeg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jpeg"/><Relationship Id="rId2" Type="http://schemas.openxmlformats.org/officeDocument/2006/relationships/image" Target="../media/image65.jpe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jpeg"/><Relationship Id="rId7" Type="http://schemas.openxmlformats.org/officeDocument/2006/relationships/image" Target="../media/image72.jpeg"/><Relationship Id="rId2" Type="http://schemas.openxmlformats.org/officeDocument/2006/relationships/image" Target="../media/image6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1.jpeg"/><Relationship Id="rId5" Type="http://schemas.openxmlformats.org/officeDocument/2006/relationships/image" Target="../media/image70.jpeg"/><Relationship Id="rId4" Type="http://schemas.openxmlformats.org/officeDocument/2006/relationships/image" Target="../media/image69.jpeg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_____Microsoft_Office_Excel_97-20031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4.jpe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 ?><Relationships xmlns="http://schemas.openxmlformats.org/package/2006/relationships"><Relationship Id="rId3" Target="../media/image76.jpeg" Type="http://schemas.openxmlformats.org/officeDocument/2006/relationships/image"/><Relationship Id="rId7" Target="../media/image80.jpeg" Type="http://schemas.openxmlformats.org/officeDocument/2006/relationships/image"/><Relationship Id="rId2" Target="../media/image75.jpeg" Type="http://schemas.openxmlformats.org/officeDocument/2006/relationships/image"/><Relationship Id="rId1" Target="../slideLayouts/slideLayout2.xml" Type="http://schemas.openxmlformats.org/officeDocument/2006/relationships/slideLayout"/><Relationship Id="rId6" Target="../media/image79.jpeg" Type="http://schemas.openxmlformats.org/officeDocument/2006/relationships/image"/><Relationship Id="rId5" Target="../media/image78.jpeg" Type="http://schemas.openxmlformats.org/officeDocument/2006/relationships/image"/><Relationship Id="rId4" Target="../media/image77.jpeg" Type="http://schemas.openxmlformats.org/officeDocument/2006/relationships/image"/></Relationships>
</file>

<file path=ppt/slides/_rels/slide57.xml.rels><?xml version="1.0" encoding="UTF-8" standalone="yes" ?><Relationships xmlns="http://schemas.openxmlformats.org/package/2006/relationships"><Relationship Id="rId3" Target="../media/image82.jpeg" Type="http://schemas.openxmlformats.org/officeDocument/2006/relationships/image"/><Relationship Id="rId2" Target="../media/image81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58.xml.rels><?xml version="1.0" encoding="UTF-8" standalone="yes" ?><Relationships xmlns="http://schemas.openxmlformats.org/package/2006/relationships"><Relationship Id="rId3" Target="../media/image84.jpeg" Type="http://schemas.openxmlformats.org/officeDocument/2006/relationships/image"/><Relationship Id="rId2" Target="../media/image83.jpeg" Type="http://schemas.openxmlformats.org/officeDocument/2006/relationships/image"/><Relationship Id="rId1" Target="../slideLayouts/slideLayout2.xml" Type="http://schemas.openxmlformats.org/officeDocument/2006/relationships/slideLayout"/><Relationship Id="rId4" Target="../media/image85.jpeg" Type="http://schemas.openxmlformats.org/officeDocument/2006/relationships/image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jpeg"/><Relationship Id="rId2" Type="http://schemas.openxmlformats.org/officeDocument/2006/relationships/image" Target="../media/image87.jpeg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jpeg"/><Relationship Id="rId2" Type="http://schemas.openxmlformats.org/officeDocument/2006/relationships/image" Target="../media/image89.jpeg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2.jpeg"/><Relationship Id="rId2" Type="http://schemas.openxmlformats.org/officeDocument/2006/relationships/image" Target="../media/image91.jpeg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4.jpeg"/><Relationship Id="rId2" Type="http://schemas.openxmlformats.org/officeDocument/2006/relationships/image" Target="../media/image93.jpeg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 ?><Relationships xmlns="http://schemas.openxmlformats.org/package/2006/relationships"><Relationship Id="rId3" Target="../media/image96.jpeg" Type="http://schemas.openxmlformats.org/officeDocument/2006/relationships/image"/><Relationship Id="rId2" Target="../media/image95.png" Type="http://schemas.openxmlformats.org/officeDocument/2006/relationships/image"/><Relationship Id="rId1" Target="../slideLayouts/slideLayout2.xml" Type="http://schemas.openxmlformats.org/officeDocument/2006/relationships/slideLayout"/><Relationship Id="rId6" Target="../media/image99.jpeg" Type="http://schemas.openxmlformats.org/officeDocument/2006/relationships/image"/><Relationship Id="rId5" Target="../media/image98.jpeg" Type="http://schemas.openxmlformats.org/officeDocument/2006/relationships/image"/><Relationship Id="rId4" Target="../media/image97.jpeg" Type="http://schemas.openxmlformats.org/officeDocument/2006/relationships/image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1.jpeg"/><Relationship Id="rId2" Type="http://schemas.openxmlformats.org/officeDocument/2006/relationships/image" Target="../media/image10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2.jpeg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yandex.ru/" TargetMode="External"/><Relationship Id="rId2" Type="http://schemas.openxmlformats.org/officeDocument/2006/relationships/hyperlink" Target="http://www.osinka.ru/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dic.academic.ru/" TargetMode="External"/><Relationship Id="rId4" Type="http://schemas.openxmlformats.org/officeDocument/2006/relationships/hyperlink" Target="http://ru.wikipedia.org/" TargetMode="Externa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 ?><Relationships xmlns="http://schemas.openxmlformats.org/package/2006/relationships"><Relationship Id="rId3" Target="../media/image4.jpeg" Type="http://schemas.openxmlformats.org/officeDocument/2006/relationships/image"/><Relationship Id="rId2" Target="../media/image3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1071538" y="3643314"/>
            <a:ext cx="785818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2800" u="sng" smtClean="0">
                <a:ln>
                  <a:solidFill>
                    <a:schemeClr val="accent4">
                      <a:lumMod val="75000"/>
                    </a:schemeClr>
                  </a:solidFill>
                </a:ln>
                <a:latin typeface="Times New Roman" pitchFamily="18" charset="0"/>
                <a:cs typeface="Times New Roman" pitchFamily="18" charset="0"/>
              </a:rPr>
              <a:t>Автор:</a:t>
            </a:r>
            <a:r>
              <a:rPr lang="ru-RU" sz="2800" smtClean="0">
                <a:ln>
                  <a:solidFill>
                    <a:schemeClr val="accent4">
                      <a:lumMod val="75000"/>
                    </a:schemeClr>
                  </a:solidFill>
                </a:ln>
                <a:latin typeface="Times New Roman" pitchFamily="18" charset="0"/>
                <a:cs typeface="Times New Roman" pitchFamily="18" charset="0"/>
              </a:rPr>
              <a:t>Арапова</a:t>
            </a:r>
            <a:r>
              <a:rPr lang="ru-RU" sz="2800" dirty="0" smtClean="0">
                <a:ln>
                  <a:solidFill>
                    <a:schemeClr val="accent4">
                      <a:lumMod val="75000"/>
                    </a:schemeClr>
                  </a:solidFill>
                </a:ln>
                <a:latin typeface="Times New Roman" pitchFamily="18" charset="0"/>
                <a:cs typeface="Times New Roman" pitchFamily="18" charset="0"/>
              </a:rPr>
              <a:t> Дарья и Сушкова Олеся, у</a:t>
            </a:r>
            <a:r>
              <a:rPr lang="ru-RU" sz="2800" i="1" dirty="0" smtClean="0">
                <a:ln>
                  <a:solidFill>
                    <a:schemeClr val="accent4">
                      <a:lumMod val="75000"/>
                    </a:schemeClr>
                  </a:solidFill>
                </a:ln>
                <a:latin typeface="Times New Roman" pitchFamily="18" charset="0"/>
                <a:cs typeface="Times New Roman" pitchFamily="18" charset="0"/>
              </a:rPr>
              <a:t>ченицы 7а класса</a:t>
            </a:r>
          </a:p>
          <a:p>
            <a:pPr>
              <a:defRPr/>
            </a:pPr>
            <a:r>
              <a:rPr lang="ru-RU" sz="2800" u="sng" dirty="0" smtClean="0">
                <a:ln>
                  <a:solidFill>
                    <a:schemeClr val="accent4">
                      <a:lumMod val="75000"/>
                    </a:schemeClr>
                  </a:solidFill>
                </a:ln>
                <a:latin typeface="Times New Roman" pitchFamily="18" charset="0"/>
                <a:cs typeface="Times New Roman" pitchFamily="18" charset="0"/>
              </a:rPr>
              <a:t>Руководитель:</a:t>
            </a:r>
            <a:r>
              <a:rPr lang="ru-RU" sz="2800" dirty="0" smtClean="0">
                <a:ln>
                  <a:solidFill>
                    <a:schemeClr val="accent4">
                      <a:lumMod val="75000"/>
                    </a:schemeClr>
                  </a:solidFill>
                </a:ln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i="1" dirty="0" smtClean="0">
                <a:ln>
                  <a:solidFill>
                    <a:schemeClr val="accent4">
                      <a:lumMod val="75000"/>
                    </a:schemeClr>
                  </a:solidFill>
                </a:ln>
                <a:latin typeface="Times New Roman" pitchFamily="18" charset="0"/>
                <a:cs typeface="Times New Roman" pitchFamily="18" charset="0"/>
              </a:rPr>
              <a:t>Захарова  Валентина Михайловна,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642910" y="785794"/>
            <a:ext cx="7766357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6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Геометрия костюма</a:t>
            </a:r>
            <a:endParaRPr lang="ru-RU" sz="6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85786" y="428604"/>
            <a:ext cx="4857784" cy="5857916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dirty="0" smtClean="0">
                <a:latin typeface="Monotype Corsiva" pitchFamily="66" charset="0"/>
              </a:rPr>
              <a:t>	</a:t>
            </a:r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Трапециевидный силуэт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характерен для расклешенной одежды. По геометрическому виду этот силуэт соответствует трапеции, у которой верхнее основание - это линия плеча, а нижнее - линия низа изделия. Чем больше разница между размерами этих оснований, тем больше степень расклешения. В этой силуэтной форме линия талии также не подчеркивается. Одежда трапециевидного силуэта с незначительным расклешением книзу визуально делает фигуру более стройной, поэтому такая форма может рекомендоваться людям полным и невысокого роста. Такой вариант трапециевидного силуэта называется еще «силуэтом-А»</a:t>
            </a:r>
          </a:p>
          <a:p>
            <a:endParaRPr lang="ru-RU" dirty="0">
              <a:latin typeface="Monotype Corsiva" pitchFamily="66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67438" y="857232"/>
            <a:ext cx="2976562" cy="46434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Трапеция 4"/>
          <p:cNvSpPr/>
          <p:nvPr/>
        </p:nvSpPr>
        <p:spPr>
          <a:xfrm>
            <a:off x="6715140" y="1643050"/>
            <a:ext cx="1643074" cy="2214578"/>
          </a:xfrm>
          <a:prstGeom prst="trapezoid">
            <a:avLst>
              <a:gd name="adj" fmla="val 28552"/>
            </a:avLst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Трапеция 5"/>
          <p:cNvSpPr/>
          <p:nvPr/>
        </p:nvSpPr>
        <p:spPr>
          <a:xfrm flipV="1">
            <a:off x="8143900" y="1214422"/>
            <a:ext cx="795342" cy="1857388"/>
          </a:xfrm>
          <a:prstGeom prst="trapezoid">
            <a:avLst>
              <a:gd name="adj" fmla="val 28552"/>
            </a:avLst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Трапеция 6"/>
          <p:cNvSpPr/>
          <p:nvPr/>
        </p:nvSpPr>
        <p:spPr>
          <a:xfrm>
            <a:off x="5072066" y="4071942"/>
            <a:ext cx="1071570" cy="2643206"/>
          </a:xfrm>
          <a:prstGeom prst="trapezoid">
            <a:avLst/>
          </a:prstGeom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Трапеция 7"/>
          <p:cNvSpPr/>
          <p:nvPr/>
        </p:nvSpPr>
        <p:spPr>
          <a:xfrm flipV="1">
            <a:off x="142844" y="571480"/>
            <a:ext cx="1000132" cy="2438416"/>
          </a:xfrm>
          <a:prstGeom prst="trapezoid">
            <a:avLst/>
          </a:prstGeom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2071670" y="142852"/>
            <a:ext cx="3500462" cy="500066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>
                <a:latin typeface="Monotype Corsiva" pitchFamily="66" charset="0"/>
              </a:rPr>
              <a:t>Треугольный силуэт</a:t>
            </a:r>
            <a:endParaRPr lang="ru-RU" dirty="0">
              <a:latin typeface="Monotype Corsiva" pitchFamily="66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786446" y="1428736"/>
            <a:ext cx="30480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Равнобедренный треугольник 4"/>
          <p:cNvSpPr/>
          <p:nvPr/>
        </p:nvSpPr>
        <p:spPr>
          <a:xfrm>
            <a:off x="6357950" y="1500174"/>
            <a:ext cx="1928826" cy="2928958"/>
          </a:xfrm>
          <a:prstGeom prst="triangle">
            <a:avLst>
              <a:gd name="adj" fmla="val 49429"/>
            </a:avLst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857232"/>
            <a:ext cx="30480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Равнобедренный треугольник 6"/>
          <p:cNvSpPr/>
          <p:nvPr/>
        </p:nvSpPr>
        <p:spPr>
          <a:xfrm flipV="1">
            <a:off x="1000100" y="1643050"/>
            <a:ext cx="1428760" cy="3714776"/>
          </a:xfrm>
          <a:prstGeom prst="triangle">
            <a:avLst>
              <a:gd name="adj" fmla="val 49429"/>
            </a:avLst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Равнобедренный треугольник 7"/>
          <p:cNvSpPr/>
          <p:nvPr/>
        </p:nvSpPr>
        <p:spPr>
          <a:xfrm>
            <a:off x="4643438" y="3786190"/>
            <a:ext cx="1071570" cy="2714644"/>
          </a:xfrm>
          <a:prstGeom prst="triangle">
            <a:avLst/>
          </a:prstGeom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Равнобедренный треугольник 8"/>
          <p:cNvSpPr/>
          <p:nvPr/>
        </p:nvSpPr>
        <p:spPr>
          <a:xfrm flipV="1">
            <a:off x="3500430" y="2071678"/>
            <a:ext cx="1071570" cy="2714644"/>
          </a:xfrm>
          <a:prstGeom prst="triangle">
            <a:avLst/>
          </a:prstGeom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3500430" y="714356"/>
            <a:ext cx="507209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Monotype Corsiva" pitchFamily="66" charset="0"/>
              </a:rPr>
              <a:t>Треугольный силуэт придает объем в плечах или объем в области бедер.</a:t>
            </a:r>
            <a:endParaRPr lang="ru-RU" sz="2400" dirty="0"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5" grpId="0" animBg="1"/>
      <p:bldP spid="7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143208" y="428604"/>
            <a:ext cx="6000792" cy="6000792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dirty="0" smtClean="0">
                <a:latin typeface="Monotype Corsiva" pitchFamily="66" charset="0"/>
              </a:rPr>
              <a:t>	</a:t>
            </a:r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Полуприлегающие силуэт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характеризуется умеренными пропорциями, приближенными к естественным пропорциям фигуры человека. Полуприлегающая одежда повторяет форму тела, но не обтягивает его, обладая достаточной объемностью. Линия талии здесь четко выражена и располагается на естественном месте. Композиция полуприлегающего костюма не предполагает использования контраста - соотношение размеров и масс ее отдельных частей и элементов строится по принципу нюанса. Такая силуэтная форма может быть рекомендована людям с различными фигурами и типами сложения. Особенно характерен полуприлегающий силуэт для верхней одежды.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7653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214290"/>
            <a:ext cx="2500330" cy="56488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Трапеция 11"/>
          <p:cNvSpPr/>
          <p:nvPr/>
        </p:nvSpPr>
        <p:spPr>
          <a:xfrm>
            <a:off x="1071538" y="2714620"/>
            <a:ext cx="1571636" cy="1071570"/>
          </a:xfrm>
          <a:prstGeom prst="trapezoid">
            <a:avLst>
              <a:gd name="adj" fmla="val 33258"/>
            </a:avLst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Трапеция 12"/>
          <p:cNvSpPr/>
          <p:nvPr/>
        </p:nvSpPr>
        <p:spPr>
          <a:xfrm rot="21301249" flipV="1">
            <a:off x="1214414" y="1357298"/>
            <a:ext cx="1214446" cy="1357322"/>
          </a:xfrm>
          <a:prstGeom prst="trapezoid">
            <a:avLst>
              <a:gd name="adj" fmla="val 21357"/>
            </a:avLst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571604" y="714356"/>
            <a:ext cx="6072230" cy="4525963"/>
          </a:xfrm>
        </p:spPr>
        <p:txBody>
          <a:bodyPr>
            <a:normAutofit/>
          </a:bodyPr>
          <a:lstStyle/>
          <a:p>
            <a:pPr lvl="1">
              <a:buNone/>
            </a:pPr>
            <a:r>
              <a:rPr lang="ru-RU" dirty="0" smtClean="0">
                <a:latin typeface="Monotype Corsiva" pitchFamily="66" charset="0"/>
              </a:rPr>
              <a:t>	</a:t>
            </a:r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Прилегающий силуэт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-подчеркивает достоинства их фигуры. Под понятием «прилегающий силуэт» подразумевается две формы, которые принято называть «силуэт-Х» и «песочные часы». Обе эти разновидности имеют общие черты: плотно облегающий фигуру лиф, акцент на тонкий талии, подчеркнутой конструкцией изделия или поясом. Однако по своему геометрическому виду они значительно отличаются.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Трапеция 3"/>
          <p:cNvSpPr/>
          <p:nvPr/>
        </p:nvSpPr>
        <p:spPr>
          <a:xfrm>
            <a:off x="428596" y="3357562"/>
            <a:ext cx="1571636" cy="1928826"/>
          </a:xfrm>
          <a:prstGeom prst="trapezoid">
            <a:avLst>
              <a:gd name="adj" fmla="val 33784"/>
            </a:avLst>
          </a:prstGeom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Трапеция 4"/>
          <p:cNvSpPr/>
          <p:nvPr/>
        </p:nvSpPr>
        <p:spPr>
          <a:xfrm flipV="1">
            <a:off x="642910" y="2428868"/>
            <a:ext cx="1143008" cy="938218"/>
          </a:xfrm>
          <a:prstGeom prst="trapezoid">
            <a:avLst>
              <a:gd name="adj" fmla="val 32258"/>
            </a:avLst>
          </a:prstGeom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Равнобедренный треугольник 5"/>
          <p:cNvSpPr/>
          <p:nvPr/>
        </p:nvSpPr>
        <p:spPr>
          <a:xfrm>
            <a:off x="7643834" y="4500570"/>
            <a:ext cx="1285884" cy="1785950"/>
          </a:xfrm>
          <a:prstGeom prst="triangle">
            <a:avLst/>
          </a:prstGeom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Равнобедренный треугольник 6"/>
          <p:cNvSpPr/>
          <p:nvPr/>
        </p:nvSpPr>
        <p:spPr>
          <a:xfrm flipV="1">
            <a:off x="7786710" y="3429000"/>
            <a:ext cx="1000132" cy="1081094"/>
          </a:xfrm>
          <a:prstGeom prst="triangle">
            <a:avLst/>
          </a:prstGeom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14348" y="1928802"/>
            <a:ext cx="98937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latin typeface="Monotype Corsiva" pitchFamily="66" charset="0"/>
              </a:rPr>
              <a:t>силуэт-Х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7572396" y="3000372"/>
            <a:ext cx="143180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latin typeface="Monotype Corsiva" pitchFamily="66" charset="0"/>
              </a:rPr>
              <a:t>песочные часы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957498" y="428604"/>
            <a:ext cx="5186402" cy="4043378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	</a:t>
            </a:r>
            <a:r>
              <a:rPr lang="ru-RU" u="sng" dirty="0" smtClean="0">
                <a:latin typeface="Monotype Corsiva" pitchFamily="66" charset="0"/>
              </a:rPr>
              <a:t>«Силуэт-Х» </a:t>
            </a:r>
            <a:r>
              <a:rPr lang="ru-RU" dirty="0" smtClean="0">
                <a:latin typeface="Monotype Corsiva" pitchFamily="66" charset="0"/>
              </a:rPr>
              <a:t>напоминает две трапеции соединенные между собой малыми основаниями по линии талии. Такая одежда имеет заметный контраст между расширенными линиями плечевого пояса и низа расклешенной юбки и тонкой талии. Одежда «</a:t>
            </a:r>
            <a:r>
              <a:rPr lang="ru-RU" dirty="0" err="1" smtClean="0">
                <a:latin typeface="Monotype Corsiva" pitchFamily="66" charset="0"/>
              </a:rPr>
              <a:t>силуэта-Х</a:t>
            </a:r>
            <a:r>
              <a:rPr lang="ru-RU" dirty="0" smtClean="0">
                <a:latin typeface="Monotype Corsiva" pitchFamily="66" charset="0"/>
              </a:rPr>
              <a:t>» хорошо подходит высоким стройным женщинам.</a:t>
            </a:r>
          </a:p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714356"/>
            <a:ext cx="30480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Трапеция 3"/>
          <p:cNvSpPr/>
          <p:nvPr/>
        </p:nvSpPr>
        <p:spPr>
          <a:xfrm>
            <a:off x="857224" y="2285992"/>
            <a:ext cx="1643074" cy="2286016"/>
          </a:xfrm>
          <a:prstGeom prst="trapezoid">
            <a:avLst>
              <a:gd name="adj" fmla="val 30571"/>
            </a:avLst>
          </a:prstGeom>
          <a:noFill/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Трапеция 4"/>
          <p:cNvSpPr/>
          <p:nvPr/>
        </p:nvSpPr>
        <p:spPr>
          <a:xfrm flipV="1">
            <a:off x="1142976" y="1500174"/>
            <a:ext cx="1071570" cy="714380"/>
          </a:xfrm>
          <a:prstGeom prst="trapezoid">
            <a:avLst>
              <a:gd name="adj" fmla="val 30571"/>
            </a:avLst>
          </a:prstGeom>
          <a:noFill/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Трапеция 5"/>
          <p:cNvSpPr/>
          <p:nvPr/>
        </p:nvSpPr>
        <p:spPr>
          <a:xfrm>
            <a:off x="7429520" y="4643446"/>
            <a:ext cx="1571636" cy="1928826"/>
          </a:xfrm>
          <a:prstGeom prst="trapezoid">
            <a:avLst>
              <a:gd name="adj" fmla="val 33784"/>
            </a:avLst>
          </a:prstGeom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Трапеция 6"/>
          <p:cNvSpPr/>
          <p:nvPr/>
        </p:nvSpPr>
        <p:spPr>
          <a:xfrm flipV="1">
            <a:off x="7643834" y="3714752"/>
            <a:ext cx="1143008" cy="938218"/>
          </a:xfrm>
          <a:prstGeom prst="trapezoid">
            <a:avLst>
              <a:gd name="adj" fmla="val 32258"/>
            </a:avLst>
          </a:prstGeom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1" descr="C:\Documents and Settings\Захарова\Рабочий стол\36604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43570" y="928670"/>
            <a:ext cx="3099814" cy="4681352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500042"/>
            <a:ext cx="5572164" cy="4000528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dirty="0" smtClean="0"/>
              <a:t>	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Изделия с силуэтом </a:t>
            </a:r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«песочные часы»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имеют маленький облегающий лиф и узкую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нерасклешенную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юбку. Здесь маленький объем лифа сочетается с маленьким же объемом юбки, разделяясь линией талии. Этот силуэт не столь активен, как «силуэт-Х», и лучше всего подходит стройным женщинам невысокого роста, подчеркивая их миниатюрность и превращая ее в достоинство.</a:t>
            </a:r>
          </a:p>
          <a:p>
            <a:endParaRPr lang="ru-RU" dirty="0"/>
          </a:p>
        </p:txBody>
      </p:sp>
      <p:sp>
        <p:nvSpPr>
          <p:cNvPr id="5" name="Равнобедренный треугольник 4"/>
          <p:cNvSpPr/>
          <p:nvPr/>
        </p:nvSpPr>
        <p:spPr>
          <a:xfrm rot="531719">
            <a:off x="6795082" y="3312414"/>
            <a:ext cx="1357322" cy="1143008"/>
          </a:xfrm>
          <a:prstGeom prst="triangle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Равнобедренный треугольник 5"/>
          <p:cNvSpPr/>
          <p:nvPr/>
        </p:nvSpPr>
        <p:spPr>
          <a:xfrm rot="747758" flipV="1">
            <a:off x="6879235" y="2343137"/>
            <a:ext cx="1300937" cy="1000768"/>
          </a:xfrm>
          <a:prstGeom prst="triangle">
            <a:avLst>
              <a:gd name="adj" fmla="val 61409"/>
            </a:avLst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Равнобедренный треугольник 6"/>
          <p:cNvSpPr/>
          <p:nvPr/>
        </p:nvSpPr>
        <p:spPr>
          <a:xfrm>
            <a:off x="4214810" y="5000636"/>
            <a:ext cx="1071570" cy="1285884"/>
          </a:xfrm>
          <a:prstGeom prst="triangle">
            <a:avLst/>
          </a:prstGeom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Равнобедренный треугольник 7"/>
          <p:cNvSpPr/>
          <p:nvPr/>
        </p:nvSpPr>
        <p:spPr>
          <a:xfrm flipV="1">
            <a:off x="4286248" y="4143380"/>
            <a:ext cx="928694" cy="866780"/>
          </a:xfrm>
          <a:prstGeom prst="triangle">
            <a:avLst/>
          </a:prstGeom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C:\Documents and Settings\Admin\Рабочий стол\21[1]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3438" y="857232"/>
            <a:ext cx="3929090" cy="587429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Трапеция 6"/>
          <p:cNvSpPr/>
          <p:nvPr/>
        </p:nvSpPr>
        <p:spPr>
          <a:xfrm flipV="1">
            <a:off x="6143636" y="1928802"/>
            <a:ext cx="1214446" cy="857256"/>
          </a:xfrm>
          <a:prstGeom prst="trapezoid">
            <a:avLst>
              <a:gd name="adj" fmla="val 37851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Трапеция 7"/>
          <p:cNvSpPr/>
          <p:nvPr/>
        </p:nvSpPr>
        <p:spPr>
          <a:xfrm flipV="1">
            <a:off x="2786050" y="1785926"/>
            <a:ext cx="1214446" cy="857256"/>
          </a:xfrm>
          <a:prstGeom prst="trapezoid">
            <a:avLst>
              <a:gd name="adj" fmla="val 37851"/>
            </a:avLst>
          </a:prstGeom>
          <a:solidFill>
            <a:schemeClr val="accent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2143108" y="2643182"/>
            <a:ext cx="2571768" cy="2571768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42844" y="1428736"/>
            <a:ext cx="1643074" cy="40719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Овал 11"/>
          <p:cNvSpPr/>
          <p:nvPr/>
        </p:nvSpPr>
        <p:spPr>
          <a:xfrm>
            <a:off x="500034" y="2786058"/>
            <a:ext cx="857256" cy="1143008"/>
          </a:xfrm>
          <a:prstGeom prst="ellipse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Трапеция 12"/>
          <p:cNvSpPr/>
          <p:nvPr/>
        </p:nvSpPr>
        <p:spPr>
          <a:xfrm flipV="1">
            <a:off x="500034" y="2143116"/>
            <a:ext cx="928694" cy="642942"/>
          </a:xfrm>
          <a:prstGeom prst="trapezoid">
            <a:avLst>
              <a:gd name="adj" fmla="val 33568"/>
            </a:avLst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" name="Рисунок 9" descr="C:\Documents and Settings\Admin\Рабочий стол\26[1]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7858116" y="0"/>
            <a:ext cx="1285884" cy="26431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Rectangle 2"/>
          <p:cNvSpPr>
            <a:spLocks noChangeArrowheads="1"/>
          </p:cNvSpPr>
          <p:nvPr/>
        </p:nvSpPr>
        <p:spPr bwMode="auto">
          <a:xfrm>
            <a:off x="714348" y="285728"/>
            <a:ext cx="7358146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257300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Times New Roman" pitchFamily="18" charset="0"/>
                <a:cs typeface="Arial" pitchFamily="34" charset="0"/>
              </a:rPr>
              <a:t>Ряд комбинаций из нескольких геометрических форм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otype Corsiva" pitchFamily="66" charset="0"/>
              <a:cs typeface="Arial" pitchFamily="34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257300" algn="l"/>
              </a:tabLst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otype Corsiva" pitchFamily="66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72132" y="1142984"/>
            <a:ext cx="3143252" cy="47148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Прямоугольник 5"/>
          <p:cNvSpPr/>
          <p:nvPr/>
        </p:nvSpPr>
        <p:spPr>
          <a:xfrm>
            <a:off x="6715140" y="2928934"/>
            <a:ext cx="857256" cy="1714512"/>
          </a:xfrm>
          <a:prstGeom prst="rect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6572264" y="2071678"/>
            <a:ext cx="1071570" cy="785818"/>
          </a:xfrm>
          <a:prstGeom prst="ellipse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14348" y="2714620"/>
            <a:ext cx="928694" cy="2428892"/>
          </a:xfrm>
          <a:prstGeom prst="rect">
            <a:avLst/>
          </a:prstGeom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428596" y="1428736"/>
            <a:ext cx="1571636" cy="1214446"/>
          </a:xfrm>
          <a:prstGeom prst="ellipse">
            <a:avLst/>
          </a:prstGeom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71736" y="1142984"/>
            <a:ext cx="2500330" cy="47863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" name="Овал 10"/>
          <p:cNvSpPr/>
          <p:nvPr/>
        </p:nvSpPr>
        <p:spPr>
          <a:xfrm>
            <a:off x="3000364" y="1857364"/>
            <a:ext cx="1500198" cy="1000132"/>
          </a:xfrm>
          <a:prstGeom prst="ellipse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3214678" y="2928934"/>
            <a:ext cx="1000132" cy="1857388"/>
          </a:xfrm>
          <a:prstGeom prst="rect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Rectangle 2"/>
          <p:cNvSpPr>
            <a:spLocks noChangeArrowheads="1"/>
          </p:cNvSpPr>
          <p:nvPr/>
        </p:nvSpPr>
        <p:spPr bwMode="auto">
          <a:xfrm>
            <a:off x="1142944" y="285728"/>
            <a:ext cx="7358146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257300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Times New Roman" pitchFamily="18" charset="0"/>
                <a:cs typeface="Arial" pitchFamily="34" charset="0"/>
              </a:rPr>
              <a:t>Ряд комбинаций из нескольких геометрических форм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otype Corsiva" pitchFamily="66" charset="0"/>
              <a:cs typeface="Arial" pitchFamily="34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257300" algn="l"/>
              </a:tabLst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otype Corsiva" pitchFamily="66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11" grpId="0" animBg="1"/>
      <p:bldP spid="12" grpId="0" animBg="1"/>
      <p:bldP spid="1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00826" y="571480"/>
            <a:ext cx="2060180" cy="53771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Трапеция 6"/>
          <p:cNvSpPr/>
          <p:nvPr/>
        </p:nvSpPr>
        <p:spPr>
          <a:xfrm rot="21175931" flipV="1">
            <a:off x="7062203" y="1499380"/>
            <a:ext cx="1214446" cy="1071570"/>
          </a:xfrm>
          <a:prstGeom prst="trapezoid">
            <a:avLst>
              <a:gd name="adj" fmla="val 36310"/>
            </a:avLst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Равнобедренный треугольник 7"/>
          <p:cNvSpPr/>
          <p:nvPr/>
        </p:nvSpPr>
        <p:spPr>
          <a:xfrm rot="20282902">
            <a:off x="7469577" y="558534"/>
            <a:ext cx="368357" cy="285752"/>
          </a:xfrm>
          <a:prstGeom prst="triangle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7286644" y="2643182"/>
            <a:ext cx="928694" cy="1143008"/>
          </a:xfrm>
          <a:prstGeom prst="rect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Трапеция 9"/>
          <p:cNvSpPr/>
          <p:nvPr/>
        </p:nvSpPr>
        <p:spPr>
          <a:xfrm>
            <a:off x="7143768" y="3857628"/>
            <a:ext cx="1143008" cy="285752"/>
          </a:xfrm>
          <a:prstGeom prst="trapezoid">
            <a:avLst>
              <a:gd name="adj" fmla="val 51988"/>
            </a:avLst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1571604" y="3000372"/>
            <a:ext cx="1214446" cy="1785950"/>
          </a:xfrm>
          <a:prstGeom prst="rect">
            <a:avLst/>
          </a:prstGeom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Трапеция 12"/>
          <p:cNvSpPr/>
          <p:nvPr/>
        </p:nvSpPr>
        <p:spPr>
          <a:xfrm flipV="1">
            <a:off x="1428728" y="1571612"/>
            <a:ext cx="1428760" cy="1357322"/>
          </a:xfrm>
          <a:prstGeom prst="trapezoid">
            <a:avLst>
              <a:gd name="adj" fmla="val 36310"/>
            </a:avLst>
          </a:prstGeom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Равнобедренный треугольник 13"/>
          <p:cNvSpPr/>
          <p:nvPr/>
        </p:nvSpPr>
        <p:spPr>
          <a:xfrm>
            <a:off x="1857356" y="357166"/>
            <a:ext cx="571504" cy="571480"/>
          </a:xfrm>
          <a:prstGeom prst="triangle">
            <a:avLst/>
          </a:prstGeom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Трапеция 14"/>
          <p:cNvSpPr/>
          <p:nvPr/>
        </p:nvSpPr>
        <p:spPr>
          <a:xfrm>
            <a:off x="1428728" y="4857760"/>
            <a:ext cx="1500198" cy="500066"/>
          </a:xfrm>
          <a:prstGeom prst="trapezoid">
            <a:avLst/>
          </a:prstGeom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Rectangle 2"/>
          <p:cNvSpPr>
            <a:spLocks noChangeArrowheads="1"/>
          </p:cNvSpPr>
          <p:nvPr/>
        </p:nvSpPr>
        <p:spPr bwMode="auto">
          <a:xfrm>
            <a:off x="3000364" y="1285860"/>
            <a:ext cx="3357586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257300" algn="l"/>
              </a:tabLst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Times New Roman" pitchFamily="18" charset="0"/>
                <a:cs typeface="Arial" pitchFamily="34" charset="0"/>
              </a:rPr>
              <a:t>Комбинация из нескольких геометрических форм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otype Corsiva" pitchFamily="66" charset="0"/>
              <a:cs typeface="Arial" pitchFamily="34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257300" algn="l"/>
              </a:tabLst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otype Corsiva" pitchFamily="66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1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357166"/>
            <a:ext cx="3333752" cy="52149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1643042" y="2357430"/>
            <a:ext cx="1071570" cy="714380"/>
          </a:xfrm>
          <a:prstGeom prst="rect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6000760" y="2643182"/>
            <a:ext cx="1714512" cy="1000132"/>
          </a:xfrm>
          <a:prstGeom prst="rect">
            <a:avLst/>
          </a:prstGeom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Трапеция 6"/>
          <p:cNvSpPr/>
          <p:nvPr/>
        </p:nvSpPr>
        <p:spPr>
          <a:xfrm flipV="1">
            <a:off x="1571604" y="1357298"/>
            <a:ext cx="1214446" cy="928694"/>
          </a:xfrm>
          <a:prstGeom prst="trapezoid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Трапеция 7"/>
          <p:cNvSpPr/>
          <p:nvPr/>
        </p:nvSpPr>
        <p:spPr>
          <a:xfrm flipV="1">
            <a:off x="6072198" y="1357298"/>
            <a:ext cx="1571636" cy="1214446"/>
          </a:xfrm>
          <a:prstGeom prst="trapezoid">
            <a:avLst/>
          </a:prstGeom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1857356" y="3143248"/>
            <a:ext cx="642942" cy="1714512"/>
          </a:xfrm>
          <a:prstGeom prst="rect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6500826" y="3714752"/>
            <a:ext cx="785818" cy="2000264"/>
          </a:xfrm>
          <a:prstGeom prst="rect">
            <a:avLst/>
          </a:prstGeom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Rectangle 2"/>
          <p:cNvSpPr>
            <a:spLocks noChangeArrowheads="1"/>
          </p:cNvSpPr>
          <p:nvPr/>
        </p:nvSpPr>
        <p:spPr bwMode="auto">
          <a:xfrm>
            <a:off x="4071934" y="285728"/>
            <a:ext cx="4714908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257300" algn="l"/>
              </a:tabLst>
            </a:pPr>
            <a:r>
              <a:rPr lang="ru-RU" sz="2400" dirty="0" smtClean="0">
                <a:latin typeface="Monotype Corsiva" pitchFamily="66" charset="0"/>
                <a:ea typeface="Times New Roman" pitchFamily="18" charset="0"/>
                <a:cs typeface="Arial" pitchFamily="34" charset="0"/>
              </a:rPr>
              <a:t>К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Times New Roman" pitchFamily="18" charset="0"/>
                <a:cs typeface="Arial" pitchFamily="34" charset="0"/>
              </a:rPr>
              <a:t>омбинаций из нескольких геометрических форм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otype Corsiva" pitchFamily="66" charset="0"/>
              <a:cs typeface="Arial" pitchFamily="34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257300" algn="l"/>
              </a:tabLst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otype Corsiva" pitchFamily="66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9" grpId="0" animBg="1"/>
      <p:bldP spid="1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FontTx/>
              <a:buNone/>
            </a:pPr>
            <a:r>
              <a:rPr lang="ru-RU" sz="24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  <a:hlinkClick r:id="rId2" action="ppaction://hlinksldjump"/>
              </a:rPr>
              <a:t>Введение</a:t>
            </a:r>
            <a:endParaRPr lang="ru-RU" sz="2400" dirty="0" smtClean="0">
              <a:solidFill>
                <a:srgbClr val="C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None/>
            </a:pPr>
            <a:r>
              <a:rPr lang="ru-RU" sz="2400" dirty="0" smtClean="0">
                <a:solidFill>
                  <a:srgbClr val="0033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Основное содержание:</a:t>
            </a:r>
            <a:endParaRPr lang="bg-BG" sz="2400" dirty="0" smtClean="0">
              <a:solidFill>
                <a:srgbClr val="003366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1">
              <a:buFontTx/>
              <a:buNone/>
            </a:pPr>
            <a:r>
              <a:rPr lang="bg-BG" sz="24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1.</a:t>
            </a:r>
            <a:r>
              <a:rPr lang="bg-BG" sz="24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  <a:hlinkClick r:id="rId3" action="ppaction://hlinksldjump"/>
              </a:rPr>
              <a:t>Геометрические формы</a:t>
            </a:r>
            <a:r>
              <a:rPr lang="bg-BG" sz="24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lvl="1">
              <a:buFontTx/>
              <a:buNone/>
            </a:pPr>
            <a:r>
              <a:rPr lang="bg-BG" sz="2400" dirty="0" smtClean="0">
                <a:solidFill>
                  <a:srgbClr val="0033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-понятие и виды силуэта</a:t>
            </a:r>
            <a:endParaRPr lang="ru-RU" sz="2400" dirty="0" smtClean="0">
              <a:solidFill>
                <a:srgbClr val="003366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1">
              <a:buFontTx/>
              <a:buNone/>
            </a:pPr>
            <a:r>
              <a:rPr lang="ru-RU" sz="2400" dirty="0" smtClean="0">
                <a:solidFill>
                  <a:srgbClr val="0033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-комбинации из нескольких геометрических форм</a:t>
            </a:r>
          </a:p>
          <a:p>
            <a:pPr lvl="1">
              <a:buFontTx/>
              <a:buNone/>
            </a:pPr>
            <a:r>
              <a:rPr lang="ru-RU" sz="2400" dirty="0" smtClean="0">
                <a:solidFill>
                  <a:srgbClr val="0033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2.</a:t>
            </a:r>
            <a:r>
              <a:rPr lang="ru-RU" sz="2400" dirty="0" smtClean="0">
                <a:solidFill>
                  <a:srgbClr val="0033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  <a:hlinkClick r:id="rId4" action="ppaction://hlinksldjump"/>
              </a:rPr>
              <a:t>История костюма</a:t>
            </a:r>
            <a:endParaRPr lang="ru-RU" sz="2400" dirty="0" smtClean="0">
              <a:solidFill>
                <a:srgbClr val="003366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1">
              <a:buFontTx/>
              <a:buNone/>
            </a:pPr>
            <a:r>
              <a:rPr lang="ru-RU" sz="2400" dirty="0" smtClean="0">
                <a:solidFill>
                  <a:srgbClr val="0033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-история костюма</a:t>
            </a:r>
          </a:p>
          <a:p>
            <a:pPr lvl="1">
              <a:buFontTx/>
              <a:buNone/>
            </a:pPr>
            <a:r>
              <a:rPr lang="ru-RU" sz="2400" dirty="0" smtClean="0">
                <a:solidFill>
                  <a:srgbClr val="0033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-русский народный костюм</a:t>
            </a:r>
          </a:p>
          <a:p>
            <a:pPr lvl="1">
              <a:buFontTx/>
              <a:buNone/>
            </a:pPr>
            <a:r>
              <a:rPr lang="ru-RU" sz="2400" dirty="0" smtClean="0">
                <a:solidFill>
                  <a:srgbClr val="0033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3.</a:t>
            </a: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  <a:hlinkClick r:id="rId5" action="ppaction://hlinksldjump"/>
              </a:rPr>
              <a:t>Способы достижения нужного визуального эффекта.</a:t>
            </a:r>
            <a:endParaRPr lang="ru-RU" sz="2400" dirty="0" smtClean="0">
              <a:solidFill>
                <a:srgbClr val="0033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1">
              <a:buFontTx/>
              <a:buNone/>
            </a:pPr>
            <a:r>
              <a:rPr lang="ru-RU" sz="2400" dirty="0" smtClean="0">
                <a:solidFill>
                  <a:srgbClr val="0033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4.</a:t>
            </a:r>
            <a:r>
              <a:rPr lang="ru-RU" sz="2400" dirty="0" smtClean="0">
                <a:solidFill>
                  <a:srgbClr val="0033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  <a:hlinkClick r:id="rId6" action="ppaction://hlinksldjump"/>
              </a:rPr>
              <a:t>Практические советы</a:t>
            </a:r>
            <a:endParaRPr lang="ru-RU" sz="2400" dirty="0" smtClean="0">
              <a:solidFill>
                <a:srgbClr val="003366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None/>
            </a:pPr>
            <a:r>
              <a:rPr lang="ru-RU" sz="2400" dirty="0" smtClean="0">
                <a:solidFill>
                  <a:srgbClr val="0033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solidFill>
                  <a:srgbClr val="0033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  <a:hlinkClick r:id="rId7" action="ppaction://hlinksldjump"/>
              </a:rPr>
              <a:t>Вывод</a:t>
            </a:r>
            <a:endParaRPr lang="ru-RU" sz="2400" dirty="0" smtClean="0">
              <a:solidFill>
                <a:srgbClr val="003366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None/>
            </a:pPr>
            <a:r>
              <a:rPr lang="ru-RU" sz="2400" dirty="0" smtClean="0">
                <a:solidFill>
                  <a:srgbClr val="0033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solidFill>
                  <a:srgbClr val="0033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  <a:hlinkClick r:id="rId8" action="ppaction://hlinksldjump"/>
              </a:rPr>
              <a:t>Источники информации</a:t>
            </a:r>
            <a:endParaRPr lang="ru-RU" sz="2400" dirty="0" smtClean="0">
              <a:solidFill>
                <a:srgbClr val="003366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57158" y="214290"/>
            <a:ext cx="8229600" cy="1143000"/>
          </a:xfrm>
        </p:spPr>
        <p:txBody>
          <a:bodyPr/>
          <a:lstStyle/>
          <a:p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Содержание:</a:t>
            </a:r>
            <a:endParaRPr lang="ru-RU" u="sng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500034" y="1428736"/>
            <a:ext cx="8358213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История возникновения   одежды уходит далеко в глубь веков, к самым ранним ступеням развития   человечества. Материалистическая точка зрения связывает происхождение одежды   с климатическими условиями, а её развитие – с составлением производительных сил   и средств производства.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Одежда, возникшая   первоначально в основном для защиты тела человека от неблагоприятных   климатических условий, атмосферных воздействий, под влиянием различных   исторических, социальных и экономических условий, национальных особенностей,   общество претерпело множество изменений, достигло большого многообразия видов   и форм прикладного искусства.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>
            <a:normAutofit fontScale="90000" lnSpcReduction="1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100" b="1" i="0" u="sng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История костюма</a:t>
            </a:r>
            <a:r>
              <a:rPr kumimoji="0" lang="ru-RU" sz="41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41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endParaRPr kumimoji="0" lang="ru-RU" sz="41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1" name="Рисунок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72132" y="1428736"/>
            <a:ext cx="3333750" cy="4924425"/>
          </a:xfrm>
          <a:prstGeom prst="rect">
            <a:avLst/>
          </a:prstGeom>
          <a:noFill/>
        </p:spPr>
      </p:pic>
      <p:sp>
        <p:nvSpPr>
          <p:cNvPr id="46082" name="Rectangle 2"/>
          <p:cNvSpPr>
            <a:spLocks noChangeArrowheads="1"/>
          </p:cNvSpPr>
          <p:nvPr/>
        </p:nvSpPr>
        <p:spPr bwMode="auto">
          <a:xfrm>
            <a:off x="6500826" y="2428868"/>
            <a:ext cx="1428760" cy="3857652"/>
          </a:xfrm>
          <a:prstGeom prst="rect">
            <a:avLst/>
          </a:prstGeom>
          <a:noFill/>
          <a:ln w="31750">
            <a:solidFill>
              <a:srgbClr val="F79646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6083" name="Rectangle 3"/>
          <p:cNvSpPr>
            <a:spLocks noChangeArrowheads="1"/>
          </p:cNvSpPr>
          <p:nvPr/>
        </p:nvSpPr>
        <p:spPr bwMode="auto">
          <a:xfrm>
            <a:off x="642910" y="1214422"/>
            <a:ext cx="4786346" cy="42780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Times New Roman" pitchFamily="18" charset="0"/>
                <a:cs typeface="Arial" pitchFamily="34" charset="0"/>
              </a:rPr>
              <a:t>Античный костюм</a:t>
            </a:r>
            <a:endParaRPr kumimoji="0" lang="ru-RU" sz="2800" b="0" i="0" u="sng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otype Corsiva" pitchFamily="66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Times New Roman" pitchFamily="18" charset="0"/>
                <a:cs typeface="Arial" pitchFamily="34" charset="0"/>
              </a:rPr>
              <a:t>Основным элементом древнейшей одежды греков является четырехугольный шерстяной плат, он был одинаковым как у мужчин, так и у женщин.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Monotype Corsiva" pitchFamily="66" charset="0"/>
              </a:rPr>
              <a:t>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Times New Roman" pitchFamily="18" charset="0"/>
                <a:cs typeface="Arial" pitchFamily="34" charset="0"/>
              </a:rPr>
              <a:t>Его оборачивали вокруг тела и прихватывали на плечах заколками.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otype Corsiva" pitchFamily="66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otype Corsiva" pitchFamily="66" charset="0"/>
              <a:cs typeface="Arial" pitchFamily="34" charset="0"/>
            </a:endParaRPr>
          </a:p>
        </p:txBody>
      </p:sp>
      <p:sp>
        <p:nvSpPr>
          <p:cNvPr id="46084" name="Rectangle 4"/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46085" name="Rectangle 5"/>
          <p:cNvSpPr>
            <a:spLocks noChangeArrowheads="1"/>
          </p:cNvSpPr>
          <p:nvPr/>
        </p:nvSpPr>
        <p:spPr bwMode="auto">
          <a:xfrm>
            <a:off x="0" y="53816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60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082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886192" y="714356"/>
            <a:ext cx="5257808" cy="492922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u="sng" dirty="0" smtClean="0">
                <a:latin typeface="Monotype Corsiva" pitchFamily="66" charset="0"/>
              </a:rPr>
              <a:t>Костюм раннего средневековья</a:t>
            </a:r>
          </a:p>
          <a:p>
            <a:pPr>
              <a:buNone/>
            </a:pPr>
            <a:r>
              <a:rPr lang="ru-RU" dirty="0" smtClean="0">
                <a:latin typeface="Monotype Corsiva" pitchFamily="66" charset="0"/>
              </a:rPr>
              <a:t>	Основными компонентами византийского костюма стали длинная рубаха-юбка с рукавами, называемая туника или хитон, и плащ, который набрасывался сверху и скреплялся аграфом на правом плече.</a:t>
            </a:r>
          </a:p>
          <a:p>
            <a:endParaRPr lang="ru-RU" dirty="0">
              <a:latin typeface="Monotype Corsiva" pitchFamily="66" charset="0"/>
            </a:endParaRPr>
          </a:p>
        </p:txBody>
      </p:sp>
      <p:pic>
        <p:nvPicPr>
          <p:cNvPr id="4" name="Рисунок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1357298"/>
            <a:ext cx="3495140" cy="44291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9154" name="Oval 2"/>
          <p:cNvSpPr>
            <a:spLocks noChangeArrowheads="1"/>
          </p:cNvSpPr>
          <p:nvPr/>
        </p:nvSpPr>
        <p:spPr bwMode="auto">
          <a:xfrm>
            <a:off x="500034" y="2000240"/>
            <a:ext cx="1933577" cy="3114676"/>
          </a:xfrm>
          <a:prstGeom prst="ellipse">
            <a:avLst/>
          </a:prstGeom>
          <a:noFill/>
          <a:ln w="31750">
            <a:solidFill>
              <a:srgbClr val="F79646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9155" name="AutoShape 3"/>
          <p:cNvSpPr>
            <a:spLocks noChangeArrowheads="1"/>
          </p:cNvSpPr>
          <p:nvPr/>
        </p:nvSpPr>
        <p:spPr bwMode="auto">
          <a:xfrm flipV="1">
            <a:off x="2214546" y="2214554"/>
            <a:ext cx="2009770" cy="3240098"/>
          </a:xfrm>
          <a:custGeom>
            <a:avLst/>
            <a:gdLst>
              <a:gd name="G0" fmla="+- 7824 0 0"/>
              <a:gd name="G1" fmla="+- 21600 0 7824"/>
              <a:gd name="G2" fmla="*/ 7824 1 2"/>
              <a:gd name="G3" fmla="+- 21600 0 G2"/>
              <a:gd name="G4" fmla="+/ 7824 21600 2"/>
              <a:gd name="G5" fmla="+/ G1 0 2"/>
              <a:gd name="G6" fmla="*/ 21600 21600 7824"/>
              <a:gd name="G7" fmla="*/ G6 1 2"/>
              <a:gd name="G8" fmla="+- 21600 0 G7"/>
              <a:gd name="G9" fmla="*/ 21600 1 2"/>
              <a:gd name="G10" fmla="+- 7824 0 G9"/>
              <a:gd name="G11" fmla="?: G10 G8 0"/>
              <a:gd name="G12" fmla="?: G10 G7 21600"/>
              <a:gd name="T0" fmla="*/ 17688 w 21600"/>
              <a:gd name="T1" fmla="*/ 10800 h 21600"/>
              <a:gd name="T2" fmla="*/ 10800 w 21600"/>
              <a:gd name="T3" fmla="*/ 21600 h 21600"/>
              <a:gd name="T4" fmla="*/ 3912 w 21600"/>
              <a:gd name="T5" fmla="*/ 10800 h 21600"/>
              <a:gd name="T6" fmla="*/ 10800 w 21600"/>
              <a:gd name="T7" fmla="*/ 0 h 21600"/>
              <a:gd name="T8" fmla="*/ 5712 w 21600"/>
              <a:gd name="T9" fmla="*/ 5712 h 21600"/>
              <a:gd name="T10" fmla="*/ 15888 w 21600"/>
              <a:gd name="T11" fmla="*/ 15888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>
                <a:moveTo>
                  <a:pt x="0" y="0"/>
                </a:moveTo>
                <a:lnTo>
                  <a:pt x="7824" y="21600"/>
                </a:lnTo>
                <a:lnTo>
                  <a:pt x="13776" y="21600"/>
                </a:lnTo>
                <a:lnTo>
                  <a:pt x="21600" y="0"/>
                </a:lnTo>
                <a:close/>
              </a:path>
            </a:pathLst>
          </a:custGeom>
          <a:noFill/>
          <a:ln w="31750">
            <a:solidFill>
              <a:srgbClr val="F79646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9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49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49154" grpId="0" animBg="1"/>
      <p:bldP spid="49155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285729"/>
            <a:ext cx="8215370" cy="3357586"/>
          </a:xfrm>
        </p:spPr>
        <p:txBody>
          <a:bodyPr/>
          <a:lstStyle/>
          <a:p>
            <a:pPr>
              <a:buNone/>
            </a:pPr>
            <a:r>
              <a:rPr lang="ru-RU" u="sng" dirty="0" smtClean="0">
                <a:latin typeface="Monotype Corsiva" pitchFamily="66" charset="0"/>
              </a:rPr>
              <a:t>Готика: Франция и Бургундия (1370-1480)</a:t>
            </a:r>
          </a:p>
          <a:p>
            <a:pPr>
              <a:buNone/>
            </a:pPr>
            <a:r>
              <a:rPr lang="ru-RU" dirty="0" smtClean="0">
                <a:latin typeface="Monotype Corsiva" pitchFamily="66" charset="0"/>
              </a:rPr>
              <a:t>	Основной принцип моды этого времени – подчеркивание удлиненных и заостренных форм. Края одежды выполняются в виде зубцов, тонкая зашнурованная талия, устремленный вверх головной убор.</a:t>
            </a:r>
          </a:p>
          <a:p>
            <a:endParaRPr lang="ru-RU" dirty="0">
              <a:latin typeface="Monotype Corsiva" pitchFamily="66" charset="0"/>
            </a:endParaRPr>
          </a:p>
        </p:txBody>
      </p:sp>
      <p:pic>
        <p:nvPicPr>
          <p:cNvPr id="4" name="Рисунок 3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000628" y="2857496"/>
            <a:ext cx="3234161" cy="3905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0178" name="AutoShape 2"/>
          <p:cNvSpPr>
            <a:spLocks noChangeArrowheads="1"/>
          </p:cNvSpPr>
          <p:nvPr/>
        </p:nvSpPr>
        <p:spPr bwMode="auto">
          <a:xfrm flipV="1">
            <a:off x="5072066" y="3929066"/>
            <a:ext cx="1819275" cy="1466850"/>
          </a:xfrm>
          <a:custGeom>
            <a:avLst/>
            <a:gdLst>
              <a:gd name="G0" fmla="+- 5400 0 0"/>
              <a:gd name="G1" fmla="+- 21600 0 5400"/>
              <a:gd name="G2" fmla="*/ 5400 1 2"/>
              <a:gd name="G3" fmla="+- 21600 0 G2"/>
              <a:gd name="G4" fmla="+/ 5400 21600 2"/>
              <a:gd name="G5" fmla="+/ G1 0 2"/>
              <a:gd name="G6" fmla="*/ 21600 21600 5400"/>
              <a:gd name="G7" fmla="*/ G6 1 2"/>
              <a:gd name="G8" fmla="+- 21600 0 G7"/>
              <a:gd name="G9" fmla="*/ 21600 1 2"/>
              <a:gd name="G10" fmla="+- 5400 0 G9"/>
              <a:gd name="G11" fmla="?: G10 G8 0"/>
              <a:gd name="G12" fmla="?: G10 G7 21600"/>
              <a:gd name="T0" fmla="*/ 18900 w 21600"/>
              <a:gd name="T1" fmla="*/ 10800 h 21600"/>
              <a:gd name="T2" fmla="*/ 10800 w 21600"/>
              <a:gd name="T3" fmla="*/ 21600 h 21600"/>
              <a:gd name="T4" fmla="*/ 2700 w 21600"/>
              <a:gd name="T5" fmla="*/ 10800 h 21600"/>
              <a:gd name="T6" fmla="*/ 10800 w 21600"/>
              <a:gd name="T7" fmla="*/ 0 h 21600"/>
              <a:gd name="T8" fmla="*/ 4500 w 21600"/>
              <a:gd name="T9" fmla="*/ 4500 h 21600"/>
              <a:gd name="T10" fmla="*/ 17100 w 21600"/>
              <a:gd name="T11" fmla="*/ 171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>
                <a:moveTo>
                  <a:pt x="0" y="0"/>
                </a:moveTo>
                <a:lnTo>
                  <a:pt x="5400" y="21600"/>
                </a:lnTo>
                <a:lnTo>
                  <a:pt x="16200" y="21600"/>
                </a:lnTo>
                <a:lnTo>
                  <a:pt x="21600" y="0"/>
                </a:lnTo>
                <a:close/>
              </a:path>
            </a:pathLst>
          </a:custGeom>
          <a:noFill/>
          <a:ln w="31750">
            <a:solidFill>
              <a:srgbClr val="F79646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0179" name="AutoShape 3"/>
          <p:cNvSpPr>
            <a:spLocks noChangeArrowheads="1"/>
          </p:cNvSpPr>
          <p:nvPr/>
        </p:nvSpPr>
        <p:spPr bwMode="auto">
          <a:xfrm>
            <a:off x="5929322" y="4643446"/>
            <a:ext cx="2159000" cy="1676400"/>
          </a:xfrm>
          <a:prstGeom prst="triangle">
            <a:avLst>
              <a:gd name="adj" fmla="val 63236"/>
            </a:avLst>
          </a:prstGeom>
          <a:noFill/>
          <a:ln w="31750">
            <a:solidFill>
              <a:srgbClr val="F79646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0180" name="AutoShape 4"/>
          <p:cNvSpPr>
            <a:spLocks noChangeArrowheads="1"/>
          </p:cNvSpPr>
          <p:nvPr/>
        </p:nvSpPr>
        <p:spPr bwMode="auto">
          <a:xfrm rot="-676713">
            <a:off x="6966753" y="4196883"/>
            <a:ext cx="590550" cy="439737"/>
          </a:xfrm>
          <a:custGeom>
            <a:avLst/>
            <a:gdLst>
              <a:gd name="G0" fmla="+- 5117 0 0"/>
              <a:gd name="G1" fmla="+- 21600 0 5117"/>
              <a:gd name="G2" fmla="*/ 5117 1 2"/>
              <a:gd name="G3" fmla="+- 21600 0 G2"/>
              <a:gd name="G4" fmla="+/ 5117 21600 2"/>
              <a:gd name="G5" fmla="+/ G1 0 2"/>
              <a:gd name="G6" fmla="*/ 21600 21600 5117"/>
              <a:gd name="G7" fmla="*/ G6 1 2"/>
              <a:gd name="G8" fmla="+- 21600 0 G7"/>
              <a:gd name="G9" fmla="*/ 21600 1 2"/>
              <a:gd name="G10" fmla="+- 5117 0 G9"/>
              <a:gd name="G11" fmla="?: G10 G8 0"/>
              <a:gd name="G12" fmla="?: G10 G7 21600"/>
              <a:gd name="T0" fmla="*/ 19041 w 21600"/>
              <a:gd name="T1" fmla="*/ 10800 h 21600"/>
              <a:gd name="T2" fmla="*/ 10800 w 21600"/>
              <a:gd name="T3" fmla="*/ 21600 h 21600"/>
              <a:gd name="T4" fmla="*/ 2559 w 21600"/>
              <a:gd name="T5" fmla="*/ 10800 h 21600"/>
              <a:gd name="T6" fmla="*/ 10800 w 21600"/>
              <a:gd name="T7" fmla="*/ 0 h 21600"/>
              <a:gd name="T8" fmla="*/ 4359 w 21600"/>
              <a:gd name="T9" fmla="*/ 4359 h 21600"/>
              <a:gd name="T10" fmla="*/ 17241 w 21600"/>
              <a:gd name="T11" fmla="*/ 17241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>
                <a:moveTo>
                  <a:pt x="0" y="0"/>
                </a:moveTo>
                <a:lnTo>
                  <a:pt x="5117" y="21600"/>
                </a:lnTo>
                <a:lnTo>
                  <a:pt x="16483" y="21600"/>
                </a:lnTo>
                <a:lnTo>
                  <a:pt x="21600" y="0"/>
                </a:lnTo>
                <a:close/>
              </a:path>
            </a:pathLst>
          </a:custGeom>
          <a:noFill/>
          <a:ln w="31750">
            <a:solidFill>
              <a:srgbClr val="F79646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0181" name="AutoShape 5"/>
          <p:cNvSpPr>
            <a:spLocks noChangeArrowheads="1"/>
          </p:cNvSpPr>
          <p:nvPr/>
        </p:nvSpPr>
        <p:spPr bwMode="auto">
          <a:xfrm rot="-1182464">
            <a:off x="6763578" y="2902662"/>
            <a:ext cx="425906" cy="909799"/>
          </a:xfrm>
          <a:prstGeom prst="triangle">
            <a:avLst>
              <a:gd name="adj" fmla="val 27852"/>
            </a:avLst>
          </a:prstGeom>
          <a:noFill/>
          <a:ln w="31750">
            <a:solidFill>
              <a:srgbClr val="F79646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0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50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50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50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50178" grpId="0" animBg="1"/>
      <p:bldP spid="50179" grpId="0" animBg="1"/>
      <p:bldP spid="50180" grpId="0" animBg="1"/>
      <p:bldP spid="50181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14876" y="642918"/>
            <a:ext cx="4214842" cy="5357850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u="sng" dirty="0" smtClean="0">
                <a:latin typeface="Monotype Corsiva" pitchFamily="66" charset="0"/>
              </a:rPr>
              <a:t>Костюм эпохи возрождения</a:t>
            </a:r>
          </a:p>
          <a:p>
            <a:pPr>
              <a:buNone/>
            </a:pPr>
            <a:r>
              <a:rPr lang="ru-RU" dirty="0" smtClean="0">
                <a:latin typeface="Monotype Corsiva" pitchFamily="66" charset="0"/>
              </a:rPr>
              <a:t>	Этот период относится к 1420-1490 гг. Итальянская женщина эпохи Раннего Возрождения выглядит упрощенно-грациозно.  Поверх простого нижнего платья надевалась более элегантная, высоко подпоясанная, обычно светлая и украшенная богатым узором верхняя одежда с длинным шлейфом и свисающими с плеч декоративными рукавами.</a:t>
            </a:r>
          </a:p>
          <a:p>
            <a:endParaRPr lang="ru-RU" dirty="0">
              <a:latin typeface="Monotype Corsiva" pitchFamily="66" charset="0"/>
            </a:endParaRPr>
          </a:p>
        </p:txBody>
      </p:sp>
      <p:pic>
        <p:nvPicPr>
          <p:cNvPr id="4" name="Рисунок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1500174"/>
            <a:ext cx="4286250" cy="3848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02" name="AutoShape 2"/>
          <p:cNvSpPr>
            <a:spLocks noChangeArrowheads="1"/>
          </p:cNvSpPr>
          <p:nvPr/>
        </p:nvSpPr>
        <p:spPr bwMode="auto">
          <a:xfrm rot="10800000">
            <a:off x="642910" y="3071810"/>
            <a:ext cx="1885950" cy="1981200"/>
          </a:xfrm>
          <a:custGeom>
            <a:avLst/>
            <a:gdLst>
              <a:gd name="G0" fmla="+- 8259 0 0"/>
              <a:gd name="G1" fmla="+- 21600 0 8259"/>
              <a:gd name="G2" fmla="*/ 8259 1 2"/>
              <a:gd name="G3" fmla="+- 21600 0 G2"/>
              <a:gd name="G4" fmla="+/ 8259 21600 2"/>
              <a:gd name="G5" fmla="+/ G1 0 2"/>
              <a:gd name="G6" fmla="*/ 21600 21600 8259"/>
              <a:gd name="G7" fmla="*/ G6 1 2"/>
              <a:gd name="G8" fmla="+- 21600 0 G7"/>
              <a:gd name="G9" fmla="*/ 21600 1 2"/>
              <a:gd name="G10" fmla="+- 8259 0 G9"/>
              <a:gd name="G11" fmla="?: G10 G8 0"/>
              <a:gd name="G12" fmla="?: G10 G7 21600"/>
              <a:gd name="T0" fmla="*/ 17470 w 21600"/>
              <a:gd name="T1" fmla="*/ 10800 h 21600"/>
              <a:gd name="T2" fmla="*/ 10800 w 21600"/>
              <a:gd name="T3" fmla="*/ 21600 h 21600"/>
              <a:gd name="T4" fmla="*/ 4130 w 21600"/>
              <a:gd name="T5" fmla="*/ 10800 h 21600"/>
              <a:gd name="T6" fmla="*/ 10800 w 21600"/>
              <a:gd name="T7" fmla="*/ 0 h 21600"/>
              <a:gd name="T8" fmla="*/ 5930 w 21600"/>
              <a:gd name="T9" fmla="*/ 5930 h 21600"/>
              <a:gd name="T10" fmla="*/ 15670 w 21600"/>
              <a:gd name="T11" fmla="*/ 1567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>
                <a:moveTo>
                  <a:pt x="0" y="0"/>
                </a:moveTo>
                <a:lnTo>
                  <a:pt x="8259" y="21600"/>
                </a:lnTo>
                <a:lnTo>
                  <a:pt x="13341" y="21600"/>
                </a:lnTo>
                <a:lnTo>
                  <a:pt x="21600" y="0"/>
                </a:lnTo>
                <a:close/>
              </a:path>
            </a:pathLst>
          </a:custGeom>
          <a:noFill/>
          <a:ln w="31750">
            <a:solidFill>
              <a:srgbClr val="F79646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1203" name="AutoShape 3"/>
          <p:cNvSpPr>
            <a:spLocks noChangeArrowheads="1"/>
          </p:cNvSpPr>
          <p:nvPr/>
        </p:nvSpPr>
        <p:spPr bwMode="auto">
          <a:xfrm rot="10800000">
            <a:off x="2643174" y="3000372"/>
            <a:ext cx="1885950" cy="1981200"/>
          </a:xfrm>
          <a:custGeom>
            <a:avLst/>
            <a:gdLst>
              <a:gd name="G0" fmla="+- 8259 0 0"/>
              <a:gd name="G1" fmla="+- 21600 0 8259"/>
              <a:gd name="G2" fmla="*/ 8259 1 2"/>
              <a:gd name="G3" fmla="+- 21600 0 G2"/>
              <a:gd name="G4" fmla="+/ 8259 21600 2"/>
              <a:gd name="G5" fmla="+/ G1 0 2"/>
              <a:gd name="G6" fmla="*/ 21600 21600 8259"/>
              <a:gd name="G7" fmla="*/ G6 1 2"/>
              <a:gd name="G8" fmla="+- 21600 0 G7"/>
              <a:gd name="G9" fmla="*/ 21600 1 2"/>
              <a:gd name="G10" fmla="+- 8259 0 G9"/>
              <a:gd name="G11" fmla="?: G10 G8 0"/>
              <a:gd name="G12" fmla="?: G10 G7 21600"/>
              <a:gd name="T0" fmla="*/ 17470 w 21600"/>
              <a:gd name="T1" fmla="*/ 10800 h 21600"/>
              <a:gd name="T2" fmla="*/ 10800 w 21600"/>
              <a:gd name="T3" fmla="*/ 21600 h 21600"/>
              <a:gd name="T4" fmla="*/ 4130 w 21600"/>
              <a:gd name="T5" fmla="*/ 10800 h 21600"/>
              <a:gd name="T6" fmla="*/ 10800 w 21600"/>
              <a:gd name="T7" fmla="*/ 0 h 21600"/>
              <a:gd name="T8" fmla="*/ 5930 w 21600"/>
              <a:gd name="T9" fmla="*/ 5930 h 21600"/>
              <a:gd name="T10" fmla="*/ 15670 w 21600"/>
              <a:gd name="T11" fmla="*/ 1567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>
                <a:moveTo>
                  <a:pt x="0" y="0"/>
                </a:moveTo>
                <a:lnTo>
                  <a:pt x="8259" y="21600"/>
                </a:lnTo>
                <a:lnTo>
                  <a:pt x="13341" y="21600"/>
                </a:lnTo>
                <a:lnTo>
                  <a:pt x="21600" y="0"/>
                </a:lnTo>
                <a:close/>
              </a:path>
            </a:pathLst>
          </a:custGeom>
          <a:noFill/>
          <a:ln w="31750">
            <a:solidFill>
              <a:srgbClr val="F79646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1204" name="AutoShape 4"/>
          <p:cNvSpPr>
            <a:spLocks noChangeArrowheads="1"/>
          </p:cNvSpPr>
          <p:nvPr/>
        </p:nvSpPr>
        <p:spPr bwMode="auto">
          <a:xfrm rot="536600">
            <a:off x="3181973" y="2417315"/>
            <a:ext cx="814388" cy="561975"/>
          </a:xfrm>
          <a:custGeom>
            <a:avLst/>
            <a:gdLst>
              <a:gd name="G0" fmla="+- 6412 0 0"/>
              <a:gd name="G1" fmla="+- 21600 0 6412"/>
              <a:gd name="G2" fmla="*/ 6412 1 2"/>
              <a:gd name="G3" fmla="+- 21600 0 G2"/>
              <a:gd name="G4" fmla="+/ 6412 21600 2"/>
              <a:gd name="G5" fmla="+/ G1 0 2"/>
              <a:gd name="G6" fmla="*/ 21600 21600 6412"/>
              <a:gd name="G7" fmla="*/ G6 1 2"/>
              <a:gd name="G8" fmla="+- 21600 0 G7"/>
              <a:gd name="G9" fmla="*/ 21600 1 2"/>
              <a:gd name="G10" fmla="+- 6412 0 G9"/>
              <a:gd name="G11" fmla="?: G10 G8 0"/>
              <a:gd name="G12" fmla="?: G10 G7 21600"/>
              <a:gd name="T0" fmla="*/ 18394 w 21600"/>
              <a:gd name="T1" fmla="*/ 10800 h 21600"/>
              <a:gd name="T2" fmla="*/ 10800 w 21600"/>
              <a:gd name="T3" fmla="*/ 21600 h 21600"/>
              <a:gd name="T4" fmla="*/ 3206 w 21600"/>
              <a:gd name="T5" fmla="*/ 10800 h 21600"/>
              <a:gd name="T6" fmla="*/ 10800 w 21600"/>
              <a:gd name="T7" fmla="*/ 0 h 21600"/>
              <a:gd name="T8" fmla="*/ 5006 w 21600"/>
              <a:gd name="T9" fmla="*/ 5006 h 21600"/>
              <a:gd name="T10" fmla="*/ 16594 w 21600"/>
              <a:gd name="T11" fmla="*/ 16594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>
                <a:moveTo>
                  <a:pt x="0" y="0"/>
                </a:moveTo>
                <a:lnTo>
                  <a:pt x="6412" y="21600"/>
                </a:lnTo>
                <a:lnTo>
                  <a:pt x="15188" y="21600"/>
                </a:lnTo>
                <a:lnTo>
                  <a:pt x="21600" y="0"/>
                </a:lnTo>
                <a:close/>
              </a:path>
            </a:pathLst>
          </a:custGeom>
          <a:noFill/>
          <a:ln w="31750">
            <a:solidFill>
              <a:srgbClr val="F79646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1205" name="AutoShape 5"/>
          <p:cNvSpPr>
            <a:spLocks noChangeArrowheads="1"/>
          </p:cNvSpPr>
          <p:nvPr/>
        </p:nvSpPr>
        <p:spPr bwMode="auto">
          <a:xfrm rot="-826542">
            <a:off x="1068015" y="2380599"/>
            <a:ext cx="876300" cy="676275"/>
          </a:xfrm>
          <a:custGeom>
            <a:avLst/>
            <a:gdLst>
              <a:gd name="G0" fmla="+- 6412 0 0"/>
              <a:gd name="G1" fmla="+- 21600 0 6412"/>
              <a:gd name="G2" fmla="*/ 6412 1 2"/>
              <a:gd name="G3" fmla="+- 21600 0 G2"/>
              <a:gd name="G4" fmla="+/ 6412 21600 2"/>
              <a:gd name="G5" fmla="+/ G1 0 2"/>
              <a:gd name="G6" fmla="*/ 21600 21600 6412"/>
              <a:gd name="G7" fmla="*/ G6 1 2"/>
              <a:gd name="G8" fmla="+- 21600 0 G7"/>
              <a:gd name="G9" fmla="*/ 21600 1 2"/>
              <a:gd name="G10" fmla="+- 6412 0 G9"/>
              <a:gd name="G11" fmla="?: G10 G8 0"/>
              <a:gd name="G12" fmla="?: G10 G7 21600"/>
              <a:gd name="T0" fmla="*/ 18394 w 21600"/>
              <a:gd name="T1" fmla="*/ 10800 h 21600"/>
              <a:gd name="T2" fmla="*/ 10800 w 21600"/>
              <a:gd name="T3" fmla="*/ 21600 h 21600"/>
              <a:gd name="T4" fmla="*/ 3206 w 21600"/>
              <a:gd name="T5" fmla="*/ 10800 h 21600"/>
              <a:gd name="T6" fmla="*/ 10800 w 21600"/>
              <a:gd name="T7" fmla="*/ 0 h 21600"/>
              <a:gd name="T8" fmla="*/ 5006 w 21600"/>
              <a:gd name="T9" fmla="*/ 5006 h 21600"/>
              <a:gd name="T10" fmla="*/ 16594 w 21600"/>
              <a:gd name="T11" fmla="*/ 16594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>
                <a:moveTo>
                  <a:pt x="0" y="0"/>
                </a:moveTo>
                <a:lnTo>
                  <a:pt x="6412" y="21600"/>
                </a:lnTo>
                <a:lnTo>
                  <a:pt x="15188" y="21600"/>
                </a:lnTo>
                <a:lnTo>
                  <a:pt x="21600" y="0"/>
                </a:lnTo>
                <a:close/>
              </a:path>
            </a:pathLst>
          </a:custGeom>
          <a:noFill/>
          <a:ln w="31750">
            <a:solidFill>
              <a:srgbClr val="F79646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12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51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51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51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51202" grpId="0" animBg="1"/>
      <p:bldP spid="51203" grpId="0" animBg="1"/>
      <p:bldP spid="51204" grpId="0" animBg="1"/>
      <p:bldP spid="51205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428604"/>
            <a:ext cx="4214842" cy="621510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u="sng" dirty="0" smtClean="0">
                <a:latin typeface="Monotype Corsiva" pitchFamily="66" charset="0"/>
              </a:rPr>
              <a:t>Эпоха реформации</a:t>
            </a:r>
          </a:p>
          <a:p>
            <a:pPr>
              <a:buNone/>
            </a:pPr>
            <a:r>
              <a:rPr lang="ru-RU" dirty="0" smtClean="0">
                <a:latin typeface="Monotype Corsiva" pitchFamily="66" charset="0"/>
              </a:rPr>
              <a:t>	Женщины эпохи Реформации носили две юбки – одну поверх другой, они падали вертикальными трубчатыми складками. Отделенный от юбки лиф с расшитым корсажем имел длинные и узкие рукава, украшенные разрезанными буфами другого цвета на локтях и расширенные наподобие манжет на запястьях.</a:t>
            </a:r>
          </a:p>
          <a:p>
            <a:endParaRPr lang="ru-RU" dirty="0">
              <a:latin typeface="Monotype Corsiva" pitchFamily="66" charset="0"/>
            </a:endParaRPr>
          </a:p>
        </p:txBody>
      </p:sp>
      <p:pic>
        <p:nvPicPr>
          <p:cNvPr id="4" name="Рисунок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628" y="357166"/>
            <a:ext cx="3714776" cy="5929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2226" name="AutoShape 2"/>
          <p:cNvSpPr>
            <a:spLocks noChangeArrowheads="1"/>
          </p:cNvSpPr>
          <p:nvPr/>
        </p:nvSpPr>
        <p:spPr bwMode="auto">
          <a:xfrm flipV="1">
            <a:off x="4857752" y="2571744"/>
            <a:ext cx="3429024" cy="3652846"/>
          </a:xfrm>
          <a:custGeom>
            <a:avLst/>
            <a:gdLst>
              <a:gd name="G0" fmla="+- 6095 0 0"/>
              <a:gd name="G1" fmla="+- 21600 0 6095"/>
              <a:gd name="G2" fmla="*/ 6095 1 2"/>
              <a:gd name="G3" fmla="+- 21600 0 G2"/>
              <a:gd name="G4" fmla="+/ 6095 21600 2"/>
              <a:gd name="G5" fmla="+/ G1 0 2"/>
              <a:gd name="G6" fmla="*/ 21600 21600 6095"/>
              <a:gd name="G7" fmla="*/ G6 1 2"/>
              <a:gd name="G8" fmla="+- 21600 0 G7"/>
              <a:gd name="G9" fmla="*/ 21600 1 2"/>
              <a:gd name="G10" fmla="+- 6095 0 G9"/>
              <a:gd name="G11" fmla="?: G10 G8 0"/>
              <a:gd name="G12" fmla="?: G10 G7 21600"/>
              <a:gd name="T0" fmla="*/ 18552 w 21600"/>
              <a:gd name="T1" fmla="*/ 10800 h 21600"/>
              <a:gd name="T2" fmla="*/ 10800 w 21600"/>
              <a:gd name="T3" fmla="*/ 21600 h 21600"/>
              <a:gd name="T4" fmla="*/ 3048 w 21600"/>
              <a:gd name="T5" fmla="*/ 10800 h 21600"/>
              <a:gd name="T6" fmla="*/ 10800 w 21600"/>
              <a:gd name="T7" fmla="*/ 0 h 21600"/>
              <a:gd name="T8" fmla="*/ 4848 w 21600"/>
              <a:gd name="T9" fmla="*/ 4848 h 21600"/>
              <a:gd name="T10" fmla="*/ 16752 w 21600"/>
              <a:gd name="T11" fmla="*/ 16752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>
                <a:moveTo>
                  <a:pt x="0" y="0"/>
                </a:moveTo>
                <a:lnTo>
                  <a:pt x="6095" y="21600"/>
                </a:lnTo>
                <a:lnTo>
                  <a:pt x="15505" y="21600"/>
                </a:lnTo>
                <a:lnTo>
                  <a:pt x="21600" y="0"/>
                </a:lnTo>
                <a:close/>
              </a:path>
            </a:pathLst>
          </a:custGeom>
          <a:noFill/>
          <a:ln w="31750">
            <a:solidFill>
              <a:srgbClr val="F79646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2227" name="AutoShape 3"/>
          <p:cNvSpPr>
            <a:spLocks noChangeArrowheads="1"/>
          </p:cNvSpPr>
          <p:nvPr/>
        </p:nvSpPr>
        <p:spPr bwMode="auto">
          <a:xfrm flipV="1">
            <a:off x="5786446" y="1428735"/>
            <a:ext cx="1857388" cy="1362076"/>
          </a:xfrm>
          <a:prstGeom prst="triangle">
            <a:avLst>
              <a:gd name="adj" fmla="val 36231"/>
            </a:avLst>
          </a:prstGeom>
          <a:noFill/>
          <a:ln w="38100">
            <a:solidFill>
              <a:srgbClr val="F2F2F2"/>
            </a:solidFill>
            <a:miter lim="800000"/>
            <a:headEnd/>
            <a:tailEnd/>
          </a:ln>
          <a:effectLst>
            <a:outerShdw dist="28398" dir="3806097" algn="ctr" rotWithShape="0">
              <a:srgbClr val="974706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22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52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52226" grpId="0" animBg="1"/>
      <p:bldP spid="52227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428604"/>
            <a:ext cx="4000496" cy="5214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643306" y="714356"/>
            <a:ext cx="5500694" cy="4500570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u="sng" dirty="0" smtClean="0">
                <a:latin typeface="Monotype Corsiva" pitchFamily="66" charset="0"/>
              </a:rPr>
              <a:t>Эпоха Людовика XIV. Французское Барокко</a:t>
            </a:r>
          </a:p>
          <a:p>
            <a:pPr>
              <a:buNone/>
            </a:pPr>
            <a:r>
              <a:rPr lang="ru-RU" dirty="0" smtClean="0">
                <a:latin typeface="Monotype Corsiva" pitchFamily="66" charset="0"/>
              </a:rPr>
              <a:t>	В переводе с французского «барокко» означает «странный, причудливый».</a:t>
            </a:r>
            <a:r>
              <a:rPr lang="ru-RU" b="1" dirty="0" smtClean="0">
                <a:latin typeface="Monotype Corsiva" pitchFamily="66" charset="0"/>
              </a:rPr>
              <a:t> </a:t>
            </a:r>
            <a:r>
              <a:rPr lang="ru-RU" dirty="0" smtClean="0">
                <a:latin typeface="Monotype Corsiva" pitchFamily="66" charset="0"/>
              </a:rPr>
              <a:t>К одежде 1680-1710 гг. наиболее подходящим, определяющим ее словом, является «помпезность». Костюм становится очень сложным, декоративным. Он переполнен кружевами, шнурами, вышивками, лентами и разными другими отделками.</a:t>
            </a:r>
          </a:p>
          <a:p>
            <a:endParaRPr lang="ru-RU" dirty="0">
              <a:latin typeface="Monotype Corsiva" pitchFamily="66" charset="0"/>
            </a:endParaRPr>
          </a:p>
        </p:txBody>
      </p:sp>
      <p:sp>
        <p:nvSpPr>
          <p:cNvPr id="53250" name="AutoShape 2"/>
          <p:cNvSpPr>
            <a:spLocks noChangeArrowheads="1"/>
          </p:cNvSpPr>
          <p:nvPr/>
        </p:nvSpPr>
        <p:spPr bwMode="auto">
          <a:xfrm>
            <a:off x="1928794" y="1285860"/>
            <a:ext cx="2214578" cy="4214842"/>
          </a:xfrm>
          <a:prstGeom prst="hexagon">
            <a:avLst>
              <a:gd name="adj" fmla="val 23333"/>
              <a:gd name="vf" fmla="val 115470"/>
            </a:avLst>
          </a:prstGeom>
          <a:noFill/>
          <a:ln w="31750">
            <a:solidFill>
              <a:srgbClr val="F79646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3251" name="AutoShape 3"/>
          <p:cNvSpPr>
            <a:spLocks noChangeArrowheads="1"/>
          </p:cNvSpPr>
          <p:nvPr/>
        </p:nvSpPr>
        <p:spPr bwMode="auto">
          <a:xfrm flipV="1">
            <a:off x="0" y="2571744"/>
            <a:ext cx="1928794" cy="2900368"/>
          </a:xfrm>
          <a:custGeom>
            <a:avLst/>
            <a:gdLst>
              <a:gd name="G0" fmla="+- 5736 0 0"/>
              <a:gd name="G1" fmla="+- 21600 0 5736"/>
              <a:gd name="G2" fmla="*/ 5736 1 2"/>
              <a:gd name="G3" fmla="+- 21600 0 G2"/>
              <a:gd name="G4" fmla="+/ 5736 21600 2"/>
              <a:gd name="G5" fmla="+/ G1 0 2"/>
              <a:gd name="G6" fmla="*/ 21600 21600 5736"/>
              <a:gd name="G7" fmla="*/ G6 1 2"/>
              <a:gd name="G8" fmla="+- 21600 0 G7"/>
              <a:gd name="G9" fmla="*/ 21600 1 2"/>
              <a:gd name="G10" fmla="+- 5736 0 G9"/>
              <a:gd name="G11" fmla="?: G10 G8 0"/>
              <a:gd name="G12" fmla="?: G10 G7 21600"/>
              <a:gd name="T0" fmla="*/ 18732 w 21600"/>
              <a:gd name="T1" fmla="*/ 10800 h 21600"/>
              <a:gd name="T2" fmla="*/ 10800 w 21600"/>
              <a:gd name="T3" fmla="*/ 21600 h 21600"/>
              <a:gd name="T4" fmla="*/ 2868 w 21600"/>
              <a:gd name="T5" fmla="*/ 10800 h 21600"/>
              <a:gd name="T6" fmla="*/ 10800 w 21600"/>
              <a:gd name="T7" fmla="*/ 0 h 21600"/>
              <a:gd name="T8" fmla="*/ 4668 w 21600"/>
              <a:gd name="T9" fmla="*/ 4668 h 21600"/>
              <a:gd name="T10" fmla="*/ 16932 w 21600"/>
              <a:gd name="T11" fmla="*/ 16932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>
                <a:moveTo>
                  <a:pt x="0" y="0"/>
                </a:moveTo>
                <a:lnTo>
                  <a:pt x="5736" y="21600"/>
                </a:lnTo>
                <a:lnTo>
                  <a:pt x="15864" y="21600"/>
                </a:lnTo>
                <a:lnTo>
                  <a:pt x="21600" y="0"/>
                </a:lnTo>
                <a:close/>
              </a:path>
            </a:pathLst>
          </a:custGeom>
          <a:noFill/>
          <a:ln w="31750">
            <a:solidFill>
              <a:srgbClr val="F79646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3252" name="AutoShape 4"/>
          <p:cNvSpPr>
            <a:spLocks noChangeArrowheads="1"/>
          </p:cNvSpPr>
          <p:nvPr/>
        </p:nvSpPr>
        <p:spPr bwMode="auto">
          <a:xfrm>
            <a:off x="357158" y="1500174"/>
            <a:ext cx="1214446" cy="1071570"/>
          </a:xfrm>
          <a:custGeom>
            <a:avLst/>
            <a:gdLst>
              <a:gd name="G0" fmla="+- 6627 0 0"/>
              <a:gd name="G1" fmla="+- 21600 0 6627"/>
              <a:gd name="G2" fmla="*/ 6627 1 2"/>
              <a:gd name="G3" fmla="+- 21600 0 G2"/>
              <a:gd name="G4" fmla="+/ 6627 21600 2"/>
              <a:gd name="G5" fmla="+/ G1 0 2"/>
              <a:gd name="G6" fmla="*/ 21600 21600 6627"/>
              <a:gd name="G7" fmla="*/ G6 1 2"/>
              <a:gd name="G8" fmla="+- 21600 0 G7"/>
              <a:gd name="G9" fmla="*/ 21600 1 2"/>
              <a:gd name="G10" fmla="+- 6627 0 G9"/>
              <a:gd name="G11" fmla="?: G10 G8 0"/>
              <a:gd name="G12" fmla="?: G10 G7 21600"/>
              <a:gd name="T0" fmla="*/ 18286 w 21600"/>
              <a:gd name="T1" fmla="*/ 10800 h 21600"/>
              <a:gd name="T2" fmla="*/ 10800 w 21600"/>
              <a:gd name="T3" fmla="*/ 21600 h 21600"/>
              <a:gd name="T4" fmla="*/ 3314 w 21600"/>
              <a:gd name="T5" fmla="*/ 10800 h 21600"/>
              <a:gd name="T6" fmla="*/ 10800 w 21600"/>
              <a:gd name="T7" fmla="*/ 0 h 21600"/>
              <a:gd name="T8" fmla="*/ 5114 w 21600"/>
              <a:gd name="T9" fmla="*/ 5114 h 21600"/>
              <a:gd name="T10" fmla="*/ 16486 w 21600"/>
              <a:gd name="T11" fmla="*/ 16486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>
                <a:moveTo>
                  <a:pt x="0" y="0"/>
                </a:moveTo>
                <a:lnTo>
                  <a:pt x="6627" y="21600"/>
                </a:lnTo>
                <a:lnTo>
                  <a:pt x="14973" y="21600"/>
                </a:lnTo>
                <a:lnTo>
                  <a:pt x="21600" y="0"/>
                </a:lnTo>
                <a:close/>
              </a:path>
            </a:pathLst>
          </a:custGeom>
          <a:noFill/>
          <a:ln w="31750">
            <a:solidFill>
              <a:srgbClr val="F79646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32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532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53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53250" grpId="0" animBg="1"/>
      <p:bldP spid="53251" grpId="0" animBg="1"/>
      <p:bldP spid="53252" grpId="0" animBg="1"/>
    </p:bldLst>
  </p:timing>
</p:sld>
</file>

<file path=ppt/slides/slide2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/>
          <p:nvPr/>
        </p:nvPicPr>
        <p:blipFill>
          <a:blip cstate="print" r:embed="rId2"/>
          <a:stretch>
            <a:fillRect/>
          </a:stretch>
        </p:blipFill>
        <p:spPr bwMode="auto">
          <a:xfrm>
            <a:off x="5072066" y="642918"/>
            <a:ext cx="3714776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500042"/>
            <a:ext cx="4643470" cy="4954591"/>
          </a:xfrm>
        </p:spPr>
        <p:txBody>
          <a:bodyPr>
            <a:normAutofit/>
          </a:bodyPr>
          <a:lstStyle/>
          <a:p>
            <a:pPr>
              <a:buNone/>
            </a:pPr>
            <a:r>
              <a:rPr dirty="0" lang="ru-RU" smtClean="0" u="sng">
                <a:latin charset="0" pitchFamily="66" typeface="Monotype Corsiva"/>
              </a:rPr>
              <a:t>Рококо: изысканность и грациозность</a:t>
            </a:r>
          </a:p>
          <a:p>
            <a:pPr>
              <a:buNone/>
            </a:pPr>
            <a:r>
              <a:rPr dirty="0" lang="ru-RU" smtClean="0">
                <a:latin charset="0" pitchFamily="66" typeface="Monotype Corsiva"/>
              </a:rPr>
              <a:t>	Рококо относится к периоду с 1730 по 1770 гг. и в переводе с французского «рококо» означает «украшение в форме раковины». После почти столетнего перерыва в неоспоримое господство снова вступает куполообразный кринолин.</a:t>
            </a:r>
          </a:p>
          <a:p>
            <a:endParaRPr dirty="0" lang="ru-RU">
              <a:latin charset="0" pitchFamily="66" typeface="Monotype Corsiva"/>
            </a:endParaRPr>
          </a:p>
        </p:txBody>
      </p:sp>
      <p:sp>
        <p:nvSpPr>
          <p:cNvPr id="54274" name="Rectangle 2"/>
          <p:cNvSpPr>
            <a:spLocks noChangeArrowheads="1"/>
          </p:cNvSpPr>
          <p:nvPr/>
        </p:nvSpPr>
        <p:spPr bwMode="auto">
          <a:xfrm>
            <a:off x="5715008" y="3000372"/>
            <a:ext cx="2500330" cy="2181225"/>
          </a:xfrm>
          <a:prstGeom prst="rect">
            <a:avLst/>
          </a:prstGeom>
          <a:noFill/>
          <a:ln w="31750">
            <a:solidFill>
              <a:srgbClr val="F79646"/>
            </a:solidFill>
            <a:miter lim="800000"/>
            <a:headEnd/>
            <a:tailEnd/>
          </a:ln>
          <a:effectLst/>
        </p:spPr>
        <p:txBody>
          <a:bodyPr anchor="t" anchorCtr="0" bIns="45720" compatLnSpc="1" lIns="91440" numCol="1" rIns="91440" tIns="45720" vert="horz" wrap="square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4275" name="AutoShape 3"/>
          <p:cNvSpPr>
            <a:spLocks noChangeArrowheads="1"/>
          </p:cNvSpPr>
          <p:nvPr/>
        </p:nvSpPr>
        <p:spPr bwMode="auto">
          <a:xfrm>
            <a:off x="6572264" y="2214554"/>
            <a:ext cx="857256" cy="781050"/>
          </a:xfrm>
          <a:custGeom>
            <a:avLst/>
            <a:gdLst>
              <a:gd fmla="+- 5400 0 0" name="G0"/>
              <a:gd fmla="+- 21600 0 5400" name="G1"/>
              <a:gd fmla="*/ 5400 1 2" name="G2"/>
              <a:gd fmla="+- 21600 0 G2" name="G3"/>
              <a:gd fmla="+/ 5400 21600 2" name="G4"/>
              <a:gd fmla="+/ G1 0 2" name="G5"/>
              <a:gd fmla="*/ 21600 21600 5400" name="G6"/>
              <a:gd fmla="*/ G6 1 2" name="G7"/>
              <a:gd fmla="+- 21600 0 G7" name="G8"/>
              <a:gd fmla="*/ 21600 1 2" name="G9"/>
              <a:gd fmla="+- 5400 0 G9" name="G10"/>
              <a:gd fmla="?: G10 G8 0" name="G11"/>
              <a:gd fmla="?: G10 G7 21600" name="G12"/>
              <a:gd fmla="*/ 18900 w 21600" name="T0"/>
              <a:gd fmla="*/ 10800 h 21600" name="T1"/>
              <a:gd fmla="*/ 10800 w 21600" name="T2"/>
              <a:gd fmla="*/ 21600 h 21600" name="T3"/>
              <a:gd fmla="*/ 2700 w 21600" name="T4"/>
              <a:gd fmla="*/ 10800 h 21600" name="T5"/>
              <a:gd fmla="*/ 10800 w 21600" name="T6"/>
              <a:gd fmla="*/ 0 h 21600" name="T7"/>
              <a:gd fmla="*/ 4500 w 21600" name="T8"/>
              <a:gd fmla="*/ 4500 h 21600" name="T9"/>
              <a:gd fmla="*/ 17100 w 21600" name="T10"/>
              <a:gd fmla="*/ 17100 h 21600" name="T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b="T11" l="T8" r="T10" t="T9"/>
            <a:pathLst>
              <a:path h="21600" w="21600">
                <a:moveTo>
                  <a:pt x="0" y="0"/>
                </a:moveTo>
                <a:lnTo>
                  <a:pt x="5400" y="21600"/>
                </a:lnTo>
                <a:lnTo>
                  <a:pt x="16200" y="21600"/>
                </a:lnTo>
                <a:lnTo>
                  <a:pt x="21600" y="0"/>
                </a:lnTo>
                <a:close/>
              </a:path>
            </a:pathLst>
          </a:custGeom>
          <a:noFill/>
          <a:ln w="31750">
            <a:solidFill>
              <a:srgbClr val="F79646"/>
            </a:solidFill>
            <a:miter lim="800000"/>
            <a:headEnd/>
            <a:tailEnd/>
          </a:ln>
          <a:effectLst/>
        </p:spPr>
        <p:txBody>
          <a:bodyPr anchor="t" anchorCtr="0" bIns="45720" compatLnSpc="1" lIns="91440" numCol="1" rIns="91440" tIns="45720" vert="horz" wrap="square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dur="indefinite" id="1" nodeType="tmRoot" restart="never">
          <p:childTnLst>
            <p:seq concurrent="1" nextAc="seek">
              <p:cTn dur="indefinite" id="2" nodeType="mainSeq">
                <p:childTnLst>
                  <p:par>
                    <p:cTn fill="hold" id="3">
                      <p:stCondLst>
                        <p:cond delay="indefinite"/>
                        <p:cond delay="0" evt="onBegin">
                          <p:tn val="2"/>
                        </p:cond>
                      </p:stCondLst>
                      <p:childTnLst>
                        <p:par>
                          <p:cTn fill="hold" id="4">
                            <p:stCondLst>
                              <p:cond delay="0"/>
                            </p:stCondLst>
                            <p:childTnLst>
                              <p:par>
                                <p:cTn fill="hold" grpId="0" id="5" nodeType="withEffect" presetClass="entr" presetID="27" presetSubtype="0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dur="1" fill="hold" id="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dur="80" id="7"/>
                                        <p:tgtEl>
                                          <p:spTgt spid="3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dur="80" id="8"/>
                                        <p:tgtEl>
                                          <p:spTgt spid="3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dur="80" id="9"/>
                                        <p:tgtEl>
                                          <p:spTgt spid="3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grpId="0" id="10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2000" id="12"/>
                                        <p:tgtEl>
                                          <p:spTgt spid="542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grpId="0" id="13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4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2000" id="15"/>
                                        <p:tgtEl>
                                          <p:spTgt spid="542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p" grpId="0" spid="3" uiExpand="1"/>
      <p:bldP animBg="1" grpId="0" spid="54274"/>
      <p:bldP animBg="1" grpId="0" spid="54275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428992" y="928670"/>
            <a:ext cx="5400684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u="sng" dirty="0" smtClean="0">
                <a:latin typeface="Monotype Corsiva" pitchFamily="66" charset="0"/>
              </a:rPr>
              <a:t>Эпоха кос: золотой век парикмахеров</a:t>
            </a:r>
          </a:p>
          <a:p>
            <a:pPr>
              <a:buNone/>
            </a:pPr>
            <a:r>
              <a:rPr lang="ru-RU" dirty="0" smtClean="0">
                <a:latin typeface="Monotype Corsiva" pitchFamily="66" charset="0"/>
              </a:rPr>
              <a:t>	Однако вторая половина XVIII века, до Французской революции, – время, которое принято называть Эпохой кос. Округлый кринолин постепенно стал овальным, несколько уплощенным спереди и сзади и сильно расширенным в бедрах, благодаря ложным «карманам» по бокам.</a:t>
            </a:r>
          </a:p>
          <a:p>
            <a:endParaRPr lang="ru-RU" dirty="0">
              <a:latin typeface="Monotype Corsiva" pitchFamily="66" charset="0"/>
            </a:endParaRPr>
          </a:p>
        </p:txBody>
      </p:sp>
      <p:pic>
        <p:nvPicPr>
          <p:cNvPr id="4" name="Рисунок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642918"/>
            <a:ext cx="3429024" cy="51387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5298" name="AutoShape 2"/>
          <p:cNvSpPr>
            <a:spLocks noChangeArrowheads="1"/>
          </p:cNvSpPr>
          <p:nvPr/>
        </p:nvSpPr>
        <p:spPr bwMode="auto">
          <a:xfrm flipV="1">
            <a:off x="1571604" y="2000240"/>
            <a:ext cx="1857388" cy="2428892"/>
          </a:xfrm>
          <a:custGeom>
            <a:avLst/>
            <a:gdLst>
              <a:gd name="G0" fmla="+- 3743 0 0"/>
              <a:gd name="G1" fmla="+- 21600 0 3743"/>
              <a:gd name="G2" fmla="*/ 3743 1 2"/>
              <a:gd name="G3" fmla="+- 21600 0 G2"/>
              <a:gd name="G4" fmla="+/ 3743 21600 2"/>
              <a:gd name="G5" fmla="+/ G1 0 2"/>
              <a:gd name="G6" fmla="*/ 21600 21600 3743"/>
              <a:gd name="G7" fmla="*/ G6 1 2"/>
              <a:gd name="G8" fmla="+- 21600 0 G7"/>
              <a:gd name="G9" fmla="*/ 21600 1 2"/>
              <a:gd name="G10" fmla="+- 3743 0 G9"/>
              <a:gd name="G11" fmla="?: G10 G8 0"/>
              <a:gd name="G12" fmla="?: G10 G7 21600"/>
              <a:gd name="T0" fmla="*/ 19728 w 21600"/>
              <a:gd name="T1" fmla="*/ 10800 h 21600"/>
              <a:gd name="T2" fmla="*/ 10800 w 21600"/>
              <a:gd name="T3" fmla="*/ 21600 h 21600"/>
              <a:gd name="T4" fmla="*/ 1872 w 21600"/>
              <a:gd name="T5" fmla="*/ 10800 h 21600"/>
              <a:gd name="T6" fmla="*/ 10800 w 21600"/>
              <a:gd name="T7" fmla="*/ 0 h 21600"/>
              <a:gd name="T8" fmla="*/ 3672 w 21600"/>
              <a:gd name="T9" fmla="*/ 3672 h 21600"/>
              <a:gd name="T10" fmla="*/ 17928 w 21600"/>
              <a:gd name="T11" fmla="*/ 17928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>
                <a:moveTo>
                  <a:pt x="0" y="0"/>
                </a:moveTo>
                <a:lnTo>
                  <a:pt x="3743" y="21600"/>
                </a:lnTo>
                <a:lnTo>
                  <a:pt x="17857" y="21600"/>
                </a:lnTo>
                <a:lnTo>
                  <a:pt x="21600" y="0"/>
                </a:lnTo>
                <a:close/>
              </a:path>
            </a:pathLst>
          </a:custGeom>
          <a:noFill/>
          <a:ln w="31750">
            <a:solidFill>
              <a:srgbClr val="F79646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5299" name="AutoShape 3"/>
          <p:cNvSpPr>
            <a:spLocks noChangeArrowheads="1"/>
          </p:cNvSpPr>
          <p:nvPr/>
        </p:nvSpPr>
        <p:spPr bwMode="auto">
          <a:xfrm flipV="1">
            <a:off x="571472" y="2357429"/>
            <a:ext cx="714380" cy="1095377"/>
          </a:xfrm>
          <a:prstGeom prst="triangle">
            <a:avLst>
              <a:gd name="adj" fmla="val 50000"/>
            </a:avLst>
          </a:prstGeom>
          <a:noFill/>
          <a:ln w="31750">
            <a:solidFill>
              <a:srgbClr val="F79646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5300" name="Rectangle 4"/>
          <p:cNvSpPr>
            <a:spLocks noChangeArrowheads="1"/>
          </p:cNvSpPr>
          <p:nvPr/>
        </p:nvSpPr>
        <p:spPr bwMode="auto">
          <a:xfrm>
            <a:off x="500034" y="3214686"/>
            <a:ext cx="928694" cy="2357454"/>
          </a:xfrm>
          <a:prstGeom prst="rect">
            <a:avLst/>
          </a:prstGeom>
          <a:noFill/>
          <a:ln w="31750">
            <a:solidFill>
              <a:srgbClr val="F79646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52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553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552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55298" grpId="0" animBg="1"/>
      <p:bldP spid="55299" grpId="0" animBg="1"/>
      <p:bldP spid="55300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71736" y="714356"/>
            <a:ext cx="3757642" cy="5572164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u="sng" dirty="0" smtClean="0">
                <a:latin typeface="Monotype Corsiva" pitchFamily="66" charset="0"/>
              </a:rPr>
              <a:t>Классицизм, Империя, Ампир (1795 – 1820)</a:t>
            </a:r>
          </a:p>
          <a:p>
            <a:pPr>
              <a:buNone/>
            </a:pPr>
            <a:r>
              <a:rPr lang="ru-RU" dirty="0" smtClean="0">
                <a:latin typeface="Monotype Corsiva" pitchFamily="66" charset="0"/>
              </a:rPr>
              <a:t>	Мода этого периода олицетворяет собой сознательное стремление к упрощенным и естественным формам.         Мода этого периода олицетворяет собой сознательное стремление к упрощенным и естественным формам. Платье могло стать немного короче и тогда, благодаря прямому покрою, оно приобретало трубчатую форму.</a:t>
            </a:r>
          </a:p>
          <a:p>
            <a:endParaRPr lang="ru-RU" dirty="0">
              <a:latin typeface="Monotype Corsiva" pitchFamily="66" charset="0"/>
            </a:endParaRPr>
          </a:p>
        </p:txBody>
      </p:sp>
      <p:pic>
        <p:nvPicPr>
          <p:cNvPr id="4" name="Рисунок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6692" y="1500174"/>
            <a:ext cx="2717308" cy="377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6322" name="AutoShape 2"/>
          <p:cNvSpPr>
            <a:spLocks noChangeArrowheads="1"/>
          </p:cNvSpPr>
          <p:nvPr/>
        </p:nvSpPr>
        <p:spPr bwMode="auto">
          <a:xfrm flipV="1">
            <a:off x="7000892" y="2714620"/>
            <a:ext cx="1643074" cy="2400300"/>
          </a:xfrm>
          <a:custGeom>
            <a:avLst/>
            <a:gdLst>
              <a:gd name="G0" fmla="+- 7170 0 0"/>
              <a:gd name="G1" fmla="+- 21600 0 7170"/>
              <a:gd name="G2" fmla="*/ 7170 1 2"/>
              <a:gd name="G3" fmla="+- 21600 0 G2"/>
              <a:gd name="G4" fmla="+/ 7170 21600 2"/>
              <a:gd name="G5" fmla="+/ G1 0 2"/>
              <a:gd name="G6" fmla="*/ 21600 21600 7170"/>
              <a:gd name="G7" fmla="*/ G6 1 2"/>
              <a:gd name="G8" fmla="+- 21600 0 G7"/>
              <a:gd name="G9" fmla="*/ 21600 1 2"/>
              <a:gd name="G10" fmla="+- 7170 0 G9"/>
              <a:gd name="G11" fmla="?: G10 G8 0"/>
              <a:gd name="G12" fmla="?: G10 G7 21600"/>
              <a:gd name="T0" fmla="*/ 18015 w 21600"/>
              <a:gd name="T1" fmla="*/ 10800 h 21600"/>
              <a:gd name="T2" fmla="*/ 10800 w 21600"/>
              <a:gd name="T3" fmla="*/ 21600 h 21600"/>
              <a:gd name="T4" fmla="*/ 3585 w 21600"/>
              <a:gd name="T5" fmla="*/ 10800 h 21600"/>
              <a:gd name="T6" fmla="*/ 10800 w 21600"/>
              <a:gd name="T7" fmla="*/ 0 h 21600"/>
              <a:gd name="T8" fmla="*/ 5385 w 21600"/>
              <a:gd name="T9" fmla="*/ 5385 h 21600"/>
              <a:gd name="T10" fmla="*/ 16215 w 21600"/>
              <a:gd name="T11" fmla="*/ 16215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>
                <a:moveTo>
                  <a:pt x="0" y="0"/>
                </a:moveTo>
                <a:lnTo>
                  <a:pt x="7170" y="21600"/>
                </a:lnTo>
                <a:lnTo>
                  <a:pt x="14430" y="21600"/>
                </a:lnTo>
                <a:lnTo>
                  <a:pt x="21600" y="0"/>
                </a:lnTo>
                <a:close/>
              </a:path>
            </a:pathLst>
          </a:custGeom>
          <a:noFill/>
          <a:ln w="31750">
            <a:solidFill>
              <a:srgbClr val="F79646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6323" name="Oval 3"/>
          <p:cNvSpPr>
            <a:spLocks noChangeArrowheads="1"/>
          </p:cNvSpPr>
          <p:nvPr/>
        </p:nvSpPr>
        <p:spPr bwMode="auto">
          <a:xfrm>
            <a:off x="8143900" y="2357430"/>
            <a:ext cx="228600" cy="295275"/>
          </a:xfrm>
          <a:prstGeom prst="ellipse">
            <a:avLst/>
          </a:prstGeom>
          <a:noFill/>
          <a:ln w="31750">
            <a:solidFill>
              <a:srgbClr val="F79646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6324" name="Oval 4"/>
          <p:cNvSpPr>
            <a:spLocks noChangeArrowheads="1"/>
          </p:cNvSpPr>
          <p:nvPr/>
        </p:nvSpPr>
        <p:spPr bwMode="auto">
          <a:xfrm>
            <a:off x="7286644" y="2357430"/>
            <a:ext cx="228600" cy="295275"/>
          </a:xfrm>
          <a:prstGeom prst="ellipse">
            <a:avLst/>
          </a:prstGeom>
          <a:noFill/>
          <a:ln w="31750">
            <a:solidFill>
              <a:srgbClr val="F79646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6325" name="Rectangle 5"/>
          <p:cNvSpPr>
            <a:spLocks noChangeArrowheads="1"/>
          </p:cNvSpPr>
          <p:nvPr/>
        </p:nvSpPr>
        <p:spPr bwMode="auto">
          <a:xfrm>
            <a:off x="7500958" y="2357430"/>
            <a:ext cx="619125" cy="295275"/>
          </a:xfrm>
          <a:prstGeom prst="rect">
            <a:avLst/>
          </a:prstGeom>
          <a:noFill/>
          <a:ln w="31750">
            <a:solidFill>
              <a:srgbClr val="F79646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9" name="Рисунок 8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42844" y="1571612"/>
            <a:ext cx="2428892" cy="38839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6326" name="AutoShape 6"/>
          <p:cNvSpPr>
            <a:spLocks noChangeArrowheads="1"/>
          </p:cNvSpPr>
          <p:nvPr/>
        </p:nvSpPr>
        <p:spPr bwMode="auto">
          <a:xfrm flipV="1">
            <a:off x="571472" y="2714620"/>
            <a:ext cx="1533526" cy="2076451"/>
          </a:xfrm>
          <a:custGeom>
            <a:avLst/>
            <a:gdLst>
              <a:gd name="G0" fmla="+- 6420 0 0"/>
              <a:gd name="G1" fmla="+- 21600 0 6420"/>
              <a:gd name="G2" fmla="*/ 6420 1 2"/>
              <a:gd name="G3" fmla="+- 21600 0 G2"/>
              <a:gd name="G4" fmla="+/ 6420 21600 2"/>
              <a:gd name="G5" fmla="+/ G1 0 2"/>
              <a:gd name="G6" fmla="*/ 21600 21600 6420"/>
              <a:gd name="G7" fmla="*/ G6 1 2"/>
              <a:gd name="G8" fmla="+- 21600 0 G7"/>
              <a:gd name="G9" fmla="*/ 21600 1 2"/>
              <a:gd name="G10" fmla="+- 6420 0 G9"/>
              <a:gd name="G11" fmla="?: G10 G8 0"/>
              <a:gd name="G12" fmla="?: G10 G7 21600"/>
              <a:gd name="T0" fmla="*/ 18390 w 21600"/>
              <a:gd name="T1" fmla="*/ 10800 h 21600"/>
              <a:gd name="T2" fmla="*/ 10800 w 21600"/>
              <a:gd name="T3" fmla="*/ 21600 h 21600"/>
              <a:gd name="T4" fmla="*/ 3210 w 21600"/>
              <a:gd name="T5" fmla="*/ 10800 h 21600"/>
              <a:gd name="T6" fmla="*/ 10800 w 21600"/>
              <a:gd name="T7" fmla="*/ 0 h 21600"/>
              <a:gd name="T8" fmla="*/ 5010 w 21600"/>
              <a:gd name="T9" fmla="*/ 5010 h 21600"/>
              <a:gd name="T10" fmla="*/ 16590 w 21600"/>
              <a:gd name="T11" fmla="*/ 1659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>
                <a:moveTo>
                  <a:pt x="0" y="0"/>
                </a:moveTo>
                <a:lnTo>
                  <a:pt x="6420" y="21600"/>
                </a:lnTo>
                <a:lnTo>
                  <a:pt x="15180" y="21600"/>
                </a:lnTo>
                <a:lnTo>
                  <a:pt x="21600" y="0"/>
                </a:lnTo>
                <a:close/>
              </a:path>
            </a:pathLst>
          </a:custGeom>
          <a:noFill/>
          <a:ln w="31750">
            <a:solidFill>
              <a:srgbClr val="F79646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6327" name="Rectangle 7"/>
          <p:cNvSpPr>
            <a:spLocks noChangeArrowheads="1"/>
          </p:cNvSpPr>
          <p:nvPr/>
        </p:nvSpPr>
        <p:spPr bwMode="auto">
          <a:xfrm>
            <a:off x="1000100" y="2428868"/>
            <a:ext cx="619125" cy="219075"/>
          </a:xfrm>
          <a:prstGeom prst="rect">
            <a:avLst/>
          </a:prstGeom>
          <a:noFill/>
          <a:ln w="31750">
            <a:solidFill>
              <a:srgbClr val="F79646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6328" name="Oval 8"/>
          <p:cNvSpPr>
            <a:spLocks noChangeArrowheads="1"/>
          </p:cNvSpPr>
          <p:nvPr/>
        </p:nvSpPr>
        <p:spPr bwMode="auto">
          <a:xfrm>
            <a:off x="785786" y="2285992"/>
            <a:ext cx="228600" cy="295275"/>
          </a:xfrm>
          <a:prstGeom prst="ellipse">
            <a:avLst/>
          </a:prstGeom>
          <a:noFill/>
          <a:ln w="31750">
            <a:solidFill>
              <a:srgbClr val="F79646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6329" name="Oval 9"/>
          <p:cNvSpPr>
            <a:spLocks noChangeArrowheads="1"/>
          </p:cNvSpPr>
          <p:nvPr/>
        </p:nvSpPr>
        <p:spPr bwMode="auto">
          <a:xfrm>
            <a:off x="1643042" y="2285992"/>
            <a:ext cx="228600" cy="295275"/>
          </a:xfrm>
          <a:prstGeom prst="ellipse">
            <a:avLst/>
          </a:prstGeom>
          <a:noFill/>
          <a:ln w="31750">
            <a:solidFill>
              <a:srgbClr val="F79646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63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563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563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563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563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563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563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563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56322" grpId="0" animBg="1"/>
      <p:bldP spid="56323" grpId="0" animBg="1"/>
      <p:bldP spid="56324" grpId="0" animBg="1"/>
      <p:bldP spid="56325" grpId="0" animBg="1"/>
      <p:bldP spid="56326" grpId="0" animBg="1"/>
      <p:bldP spid="56327" grpId="0" animBg="1"/>
      <p:bldP spid="56328" grpId="0" animBg="1"/>
      <p:bldP spid="5632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Цель работы: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buNone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Увидеть практическое применение геометрии в жизни и искусстве.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buNone/>
            </a:pPr>
            <a:endParaRPr lang="ru-RU" i="1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buNone/>
            </a:pPr>
            <a:r>
              <a:rPr lang="ru-RU" b="1" i="1" u="sng" dirty="0" smtClean="0">
                <a:latin typeface="Times New Roman" pitchFamily="18" charset="0"/>
                <a:cs typeface="Times New Roman" pitchFamily="18" charset="0"/>
              </a:rPr>
              <a:t>Задачи:</a:t>
            </a:r>
          </a:p>
          <a:p>
            <a:pPr lvl="0">
              <a:buNone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Показать основные геометрические виды форм одежды и дать ряды их пропорционального развития и комбинации из нескольких геометрических форм.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buNone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Познакомить с силуэтом в одежде и сравнить с геометрическими фигурами..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Показать основных геометрические виды форм одежды и дать ряды их пропорционального развития и комбинации из нескольких геометрических форм</a:t>
            </a:r>
          </a:p>
          <a:p>
            <a:pPr lvl="0">
              <a:buNone/>
            </a:pPr>
            <a:endParaRPr lang="ru-RU" i="1" dirty="0" smtClean="0">
              <a:latin typeface="Monotype Corsiva" pitchFamily="66" charset="0"/>
            </a:endParaRPr>
          </a:p>
          <a:p>
            <a:pPr lvl="0">
              <a:buNone/>
            </a:pPr>
            <a:endParaRPr lang="ru-RU" dirty="0" smtClean="0">
              <a:latin typeface="Monotype Corsiva" pitchFamily="66" charset="0"/>
            </a:endParaRPr>
          </a:p>
          <a:p>
            <a:pPr>
              <a:buNone/>
            </a:pPr>
            <a:endParaRPr lang="ru-RU" dirty="0">
              <a:latin typeface="Monotype Corsiva" pitchFamily="66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Введение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928926" y="428604"/>
            <a:ext cx="6086460" cy="564360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u="sng" dirty="0" smtClean="0">
                <a:latin typeface="Monotype Corsiva" pitchFamily="66" charset="0"/>
              </a:rPr>
              <a:t>Первая половина XIX века. Стиль </a:t>
            </a:r>
            <a:r>
              <a:rPr lang="ru-RU" u="sng" dirty="0" err="1" smtClean="0">
                <a:latin typeface="Monotype Corsiva" pitchFamily="66" charset="0"/>
              </a:rPr>
              <a:t>Бидермайер</a:t>
            </a:r>
            <a:endParaRPr lang="ru-RU" u="sng" dirty="0" smtClean="0">
              <a:latin typeface="Monotype Corsiva" pitchFamily="66" charset="0"/>
            </a:endParaRPr>
          </a:p>
          <a:p>
            <a:pPr>
              <a:buNone/>
            </a:pPr>
            <a:r>
              <a:rPr lang="ru-RU" dirty="0" smtClean="0">
                <a:latin typeface="Monotype Corsiva" pitchFamily="66" charset="0"/>
              </a:rPr>
              <a:t>	Примерно в 1820 году в женской моде произошел коренной переворот: талия вновь вернулась на свое естественное место – над бедрами – и ее начали слегка зашнуровывать. Чтобы зрительно уменьшить талию, стали подчеркивать величину плеч. Для этого рукава платья делались очень широкими сверху и сужались к кисти. Одновременно расширялась внизу юбка, образуя крупные складки.</a:t>
            </a:r>
          </a:p>
          <a:p>
            <a:endParaRPr lang="ru-RU" dirty="0">
              <a:latin typeface="Monotype Corsiva" pitchFamily="66" charset="0"/>
            </a:endParaRPr>
          </a:p>
        </p:txBody>
      </p:sp>
      <p:pic>
        <p:nvPicPr>
          <p:cNvPr id="4" name="Рисунок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1071546"/>
            <a:ext cx="3000396" cy="47863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7346" name="AutoShape 2"/>
          <p:cNvSpPr>
            <a:spLocks noChangeArrowheads="1"/>
          </p:cNvSpPr>
          <p:nvPr/>
        </p:nvSpPr>
        <p:spPr bwMode="auto">
          <a:xfrm rot="-245096">
            <a:off x="1162828" y="2933000"/>
            <a:ext cx="2214053" cy="2642030"/>
          </a:xfrm>
          <a:prstGeom prst="triangle">
            <a:avLst>
              <a:gd name="adj" fmla="val 50000"/>
            </a:avLst>
          </a:prstGeom>
          <a:noFill/>
          <a:ln w="31750">
            <a:solidFill>
              <a:srgbClr val="F79646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AutoShape 2"/>
          <p:cNvSpPr>
            <a:spLocks noChangeArrowheads="1"/>
          </p:cNvSpPr>
          <p:nvPr/>
        </p:nvSpPr>
        <p:spPr bwMode="auto">
          <a:xfrm rot="263714">
            <a:off x="92905" y="3006488"/>
            <a:ext cx="2120103" cy="2505954"/>
          </a:xfrm>
          <a:prstGeom prst="triangle">
            <a:avLst>
              <a:gd name="adj" fmla="val 50000"/>
            </a:avLst>
          </a:prstGeom>
          <a:noFill/>
          <a:ln w="31750">
            <a:solidFill>
              <a:srgbClr val="F79646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7347" name="AutoShape 3"/>
          <p:cNvSpPr>
            <a:spLocks noChangeArrowheads="1"/>
          </p:cNvSpPr>
          <p:nvPr/>
        </p:nvSpPr>
        <p:spPr bwMode="auto">
          <a:xfrm flipV="1">
            <a:off x="1714480" y="2428868"/>
            <a:ext cx="895350" cy="600075"/>
          </a:xfrm>
          <a:prstGeom prst="triangle">
            <a:avLst>
              <a:gd name="adj" fmla="val 50000"/>
            </a:avLst>
          </a:prstGeom>
          <a:noFill/>
          <a:ln w="31750">
            <a:solidFill>
              <a:srgbClr val="F79646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7348" name="AutoShape 4"/>
          <p:cNvSpPr>
            <a:spLocks noChangeArrowheads="1"/>
          </p:cNvSpPr>
          <p:nvPr/>
        </p:nvSpPr>
        <p:spPr bwMode="auto">
          <a:xfrm flipV="1">
            <a:off x="785786" y="2500306"/>
            <a:ext cx="895350" cy="600075"/>
          </a:xfrm>
          <a:prstGeom prst="triangle">
            <a:avLst>
              <a:gd name="adj" fmla="val 50000"/>
            </a:avLst>
          </a:prstGeom>
          <a:noFill/>
          <a:ln w="31750">
            <a:solidFill>
              <a:srgbClr val="F79646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73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573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573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57346" grpId="0" animBg="1"/>
      <p:bldP spid="6" grpId="0" animBg="1"/>
      <p:bldP spid="57347" grpId="0" animBg="1"/>
      <p:bldP spid="57348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500042"/>
            <a:ext cx="4714908" cy="564360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u="sng" dirty="0" smtClean="0">
                <a:latin typeface="Monotype Corsiva" pitchFamily="66" charset="0"/>
              </a:rPr>
              <a:t>Середина XIX века. Кринолины</a:t>
            </a:r>
          </a:p>
          <a:p>
            <a:pPr>
              <a:buNone/>
            </a:pPr>
            <a:r>
              <a:rPr lang="ru-RU" dirty="0" smtClean="0">
                <a:latin typeface="Monotype Corsiva" pitchFamily="66" charset="0"/>
              </a:rPr>
              <a:t>	В начале 1850-х женщины, чтобы придать фигуре объем. Вскоре появился кринолин – конструкция в виде широкой юбки на обручах, соединенных друг с другом лентами. Кринолин отличался особой легкостью по сравнению с предшествующими аналогами.</a:t>
            </a:r>
          </a:p>
          <a:p>
            <a:endParaRPr lang="ru-RU" dirty="0"/>
          </a:p>
        </p:txBody>
      </p:sp>
      <p:sp>
        <p:nvSpPr>
          <p:cNvPr id="5837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58369" name="Рисунок 6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14942" y="1214422"/>
            <a:ext cx="3638555" cy="5226719"/>
          </a:xfrm>
          <a:prstGeom prst="rect">
            <a:avLst/>
          </a:prstGeom>
          <a:noFill/>
        </p:spPr>
      </p:pic>
      <p:sp>
        <p:nvSpPr>
          <p:cNvPr id="58371" name="Rectangle 3"/>
          <p:cNvSpPr>
            <a:spLocks noChangeArrowheads="1"/>
          </p:cNvSpPr>
          <p:nvPr/>
        </p:nvSpPr>
        <p:spPr bwMode="auto">
          <a:xfrm>
            <a:off x="0" y="46577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8372" name="AutoShape 4"/>
          <p:cNvSpPr>
            <a:spLocks noChangeArrowheads="1"/>
          </p:cNvSpPr>
          <p:nvPr/>
        </p:nvSpPr>
        <p:spPr bwMode="auto">
          <a:xfrm rot="64460" flipV="1">
            <a:off x="5586932" y="2670503"/>
            <a:ext cx="2932655" cy="1945620"/>
          </a:xfrm>
          <a:custGeom>
            <a:avLst/>
            <a:gdLst>
              <a:gd name="G0" fmla="+- 8033 0 0"/>
              <a:gd name="G1" fmla="+- 21600 0 8033"/>
              <a:gd name="G2" fmla="*/ 8033 1 2"/>
              <a:gd name="G3" fmla="+- 21600 0 G2"/>
              <a:gd name="G4" fmla="+/ 8033 21600 2"/>
              <a:gd name="G5" fmla="+/ G1 0 2"/>
              <a:gd name="G6" fmla="*/ 21600 21600 8033"/>
              <a:gd name="G7" fmla="*/ G6 1 2"/>
              <a:gd name="G8" fmla="+- 21600 0 G7"/>
              <a:gd name="G9" fmla="*/ 21600 1 2"/>
              <a:gd name="G10" fmla="+- 8033 0 G9"/>
              <a:gd name="G11" fmla="?: G10 G8 0"/>
              <a:gd name="G12" fmla="?: G10 G7 21600"/>
              <a:gd name="T0" fmla="*/ 17583 w 21600"/>
              <a:gd name="T1" fmla="*/ 10800 h 21600"/>
              <a:gd name="T2" fmla="*/ 10800 w 21600"/>
              <a:gd name="T3" fmla="*/ 21600 h 21600"/>
              <a:gd name="T4" fmla="*/ 4017 w 21600"/>
              <a:gd name="T5" fmla="*/ 10800 h 21600"/>
              <a:gd name="T6" fmla="*/ 10800 w 21600"/>
              <a:gd name="T7" fmla="*/ 0 h 21600"/>
              <a:gd name="T8" fmla="*/ 5817 w 21600"/>
              <a:gd name="T9" fmla="*/ 5817 h 21600"/>
              <a:gd name="T10" fmla="*/ 15783 w 21600"/>
              <a:gd name="T11" fmla="*/ 15783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>
                <a:moveTo>
                  <a:pt x="0" y="0"/>
                </a:moveTo>
                <a:lnTo>
                  <a:pt x="8033" y="21600"/>
                </a:lnTo>
                <a:lnTo>
                  <a:pt x="13567" y="21600"/>
                </a:lnTo>
                <a:lnTo>
                  <a:pt x="21600" y="0"/>
                </a:lnTo>
                <a:close/>
              </a:path>
            </a:pathLst>
          </a:custGeom>
          <a:noFill/>
          <a:ln w="31750">
            <a:solidFill>
              <a:srgbClr val="F79646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8373" name="AutoShape 5"/>
          <p:cNvSpPr>
            <a:spLocks noChangeArrowheads="1"/>
          </p:cNvSpPr>
          <p:nvPr/>
        </p:nvSpPr>
        <p:spPr bwMode="auto">
          <a:xfrm rot="64460">
            <a:off x="6507064" y="2006760"/>
            <a:ext cx="701903" cy="672002"/>
          </a:xfrm>
          <a:custGeom>
            <a:avLst/>
            <a:gdLst>
              <a:gd name="G0" fmla="+- 8033 0 0"/>
              <a:gd name="G1" fmla="+- 21600 0 8033"/>
              <a:gd name="G2" fmla="*/ 8033 1 2"/>
              <a:gd name="G3" fmla="+- 21600 0 G2"/>
              <a:gd name="G4" fmla="+/ 8033 21600 2"/>
              <a:gd name="G5" fmla="+/ G1 0 2"/>
              <a:gd name="G6" fmla="*/ 21600 21600 8033"/>
              <a:gd name="G7" fmla="*/ G6 1 2"/>
              <a:gd name="G8" fmla="+- 21600 0 G7"/>
              <a:gd name="G9" fmla="*/ 21600 1 2"/>
              <a:gd name="G10" fmla="+- 8033 0 G9"/>
              <a:gd name="G11" fmla="?: G10 G8 0"/>
              <a:gd name="G12" fmla="?: G10 G7 21600"/>
              <a:gd name="T0" fmla="*/ 17583 w 21600"/>
              <a:gd name="T1" fmla="*/ 10800 h 21600"/>
              <a:gd name="T2" fmla="*/ 10800 w 21600"/>
              <a:gd name="T3" fmla="*/ 21600 h 21600"/>
              <a:gd name="T4" fmla="*/ 4017 w 21600"/>
              <a:gd name="T5" fmla="*/ 10800 h 21600"/>
              <a:gd name="T6" fmla="*/ 10800 w 21600"/>
              <a:gd name="T7" fmla="*/ 0 h 21600"/>
              <a:gd name="T8" fmla="*/ 5817 w 21600"/>
              <a:gd name="T9" fmla="*/ 5817 h 21600"/>
              <a:gd name="T10" fmla="*/ 15783 w 21600"/>
              <a:gd name="T11" fmla="*/ 15783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>
                <a:moveTo>
                  <a:pt x="0" y="0"/>
                </a:moveTo>
                <a:lnTo>
                  <a:pt x="8033" y="21600"/>
                </a:lnTo>
                <a:lnTo>
                  <a:pt x="13567" y="21600"/>
                </a:lnTo>
                <a:lnTo>
                  <a:pt x="21600" y="0"/>
                </a:lnTo>
                <a:close/>
              </a:path>
            </a:pathLst>
          </a:custGeom>
          <a:noFill/>
          <a:ln w="31750">
            <a:solidFill>
              <a:srgbClr val="F79646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8374" name="Oval 6"/>
          <p:cNvSpPr>
            <a:spLocks noChangeArrowheads="1"/>
          </p:cNvSpPr>
          <p:nvPr/>
        </p:nvSpPr>
        <p:spPr bwMode="auto">
          <a:xfrm>
            <a:off x="6143636" y="3429000"/>
            <a:ext cx="1714512" cy="180975"/>
          </a:xfrm>
          <a:prstGeom prst="ellipse">
            <a:avLst/>
          </a:prstGeom>
          <a:noFill/>
          <a:ln w="31750">
            <a:solidFill>
              <a:srgbClr val="F79646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8375" name="Oval 7"/>
          <p:cNvSpPr>
            <a:spLocks noChangeArrowheads="1"/>
          </p:cNvSpPr>
          <p:nvPr/>
        </p:nvSpPr>
        <p:spPr bwMode="auto">
          <a:xfrm>
            <a:off x="6072198" y="3714752"/>
            <a:ext cx="1928826" cy="180975"/>
          </a:xfrm>
          <a:prstGeom prst="ellipse">
            <a:avLst/>
          </a:prstGeom>
          <a:noFill/>
          <a:ln w="31750">
            <a:solidFill>
              <a:srgbClr val="F79646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8376" name="Oval 8"/>
          <p:cNvSpPr>
            <a:spLocks noChangeArrowheads="1"/>
          </p:cNvSpPr>
          <p:nvPr/>
        </p:nvSpPr>
        <p:spPr bwMode="auto">
          <a:xfrm>
            <a:off x="5857884" y="4000504"/>
            <a:ext cx="2357454" cy="180975"/>
          </a:xfrm>
          <a:prstGeom prst="ellipse">
            <a:avLst/>
          </a:prstGeom>
          <a:noFill/>
          <a:ln w="31750">
            <a:solidFill>
              <a:srgbClr val="F79646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8377" name="Oval 9"/>
          <p:cNvSpPr>
            <a:spLocks noChangeArrowheads="1"/>
          </p:cNvSpPr>
          <p:nvPr/>
        </p:nvSpPr>
        <p:spPr bwMode="auto">
          <a:xfrm flipV="1">
            <a:off x="5715008" y="4286256"/>
            <a:ext cx="2643206" cy="214314"/>
          </a:xfrm>
          <a:prstGeom prst="ellipse">
            <a:avLst/>
          </a:prstGeom>
          <a:noFill/>
          <a:ln w="31750">
            <a:solidFill>
              <a:srgbClr val="F79646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8378" name="Oval 10"/>
          <p:cNvSpPr>
            <a:spLocks noChangeArrowheads="1"/>
          </p:cNvSpPr>
          <p:nvPr/>
        </p:nvSpPr>
        <p:spPr bwMode="auto">
          <a:xfrm>
            <a:off x="6643702" y="2786058"/>
            <a:ext cx="857256" cy="109537"/>
          </a:xfrm>
          <a:prstGeom prst="ellipse">
            <a:avLst/>
          </a:prstGeom>
          <a:noFill/>
          <a:ln w="31750">
            <a:solidFill>
              <a:srgbClr val="F79646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8379" name="Oval 11"/>
          <p:cNvSpPr>
            <a:spLocks noChangeArrowheads="1"/>
          </p:cNvSpPr>
          <p:nvPr/>
        </p:nvSpPr>
        <p:spPr bwMode="auto">
          <a:xfrm>
            <a:off x="6500826" y="2928934"/>
            <a:ext cx="1071570" cy="180975"/>
          </a:xfrm>
          <a:prstGeom prst="ellipse">
            <a:avLst/>
          </a:prstGeom>
          <a:noFill/>
          <a:ln w="31750">
            <a:solidFill>
              <a:srgbClr val="F79646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8380" name="Oval 12"/>
          <p:cNvSpPr>
            <a:spLocks noChangeArrowheads="1"/>
          </p:cNvSpPr>
          <p:nvPr/>
        </p:nvSpPr>
        <p:spPr bwMode="auto">
          <a:xfrm>
            <a:off x="6357950" y="3143248"/>
            <a:ext cx="1357322" cy="180975"/>
          </a:xfrm>
          <a:prstGeom prst="ellipse">
            <a:avLst/>
          </a:prstGeom>
          <a:noFill/>
          <a:ln w="31750">
            <a:solidFill>
              <a:srgbClr val="F79646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83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583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583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583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583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583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583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583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583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58372" grpId="0" animBg="1"/>
      <p:bldP spid="58373" grpId="0" animBg="1"/>
      <p:bldP spid="58374" grpId="0" animBg="1"/>
      <p:bldP spid="58375" grpId="0" animBg="1"/>
      <p:bldP spid="58376" grpId="0" animBg="1"/>
      <p:bldP spid="58377" grpId="0" animBg="1"/>
      <p:bldP spid="58378" grpId="0" animBg="1"/>
      <p:bldP spid="58379" grpId="0" animBg="1"/>
      <p:bldP spid="58380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786182" y="357166"/>
            <a:ext cx="5214974" cy="5929354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u="sng" dirty="0" smtClean="0">
                <a:latin typeface="Monotype Corsiva" pitchFamily="66" charset="0"/>
              </a:rPr>
              <a:t>Вторая половина XIX века. Эпоха турнюров</a:t>
            </a:r>
          </a:p>
          <a:p>
            <a:pPr>
              <a:buNone/>
            </a:pPr>
            <a:r>
              <a:rPr lang="ru-RU" dirty="0" smtClean="0">
                <a:latin typeface="Monotype Corsiva" pitchFamily="66" charset="0"/>
              </a:rPr>
              <a:t>	Это время носит отпечаток чрезмерного и порой безвкусного украшательства, когда на смену эпохе кринолинов середины века пришла эпоха турнюров. </a:t>
            </a:r>
          </a:p>
          <a:p>
            <a:pPr>
              <a:buNone/>
            </a:pPr>
            <a:r>
              <a:rPr lang="ru-RU" dirty="0" smtClean="0">
                <a:latin typeface="Monotype Corsiva" pitchFamily="66" charset="0"/>
              </a:rPr>
              <a:t>	Турнюр (фр.) - юбка на каркасе, пышная сзади. Эффект пышности достигался с помощью специальной подушечки, которая также называлась турнюр и подкладывалась под платье сзади, ниже талии.</a:t>
            </a:r>
          </a:p>
          <a:p>
            <a:endParaRPr lang="ru-RU" dirty="0">
              <a:latin typeface="Monotype Corsiva" pitchFamily="66" charset="0"/>
            </a:endParaRPr>
          </a:p>
        </p:txBody>
      </p:sp>
      <p:pic>
        <p:nvPicPr>
          <p:cNvPr id="4" name="Рисунок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928670"/>
            <a:ext cx="3000396" cy="47474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9394" name="Rectangle 2"/>
          <p:cNvSpPr>
            <a:spLocks noChangeArrowheads="1"/>
          </p:cNvSpPr>
          <p:nvPr/>
        </p:nvSpPr>
        <p:spPr bwMode="auto">
          <a:xfrm>
            <a:off x="1142976" y="2786058"/>
            <a:ext cx="1500198" cy="2571768"/>
          </a:xfrm>
          <a:prstGeom prst="rect">
            <a:avLst/>
          </a:prstGeom>
          <a:noFill/>
          <a:ln w="31750">
            <a:solidFill>
              <a:srgbClr val="F79646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9395" name="AutoShape 3"/>
          <p:cNvSpPr>
            <a:spLocks noChangeArrowheads="1"/>
          </p:cNvSpPr>
          <p:nvPr/>
        </p:nvSpPr>
        <p:spPr bwMode="auto">
          <a:xfrm flipV="1">
            <a:off x="2071670" y="1928802"/>
            <a:ext cx="609579" cy="928670"/>
          </a:xfrm>
          <a:prstGeom prst="triangle">
            <a:avLst>
              <a:gd name="adj" fmla="val 50000"/>
            </a:avLst>
          </a:prstGeom>
          <a:noFill/>
          <a:ln w="31750">
            <a:solidFill>
              <a:srgbClr val="F79646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93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593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59394" grpId="0" animBg="1"/>
      <p:bldP spid="59395" grpId="0" animBg="1"/>
    </p:bldLst>
  </p:timing>
</p:sld>
</file>

<file path=ppt/slides/slide3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714356"/>
            <a:ext cx="4786346" cy="528641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dirty="0" lang="ru-RU" smtClean="0" u="sng">
                <a:latin charset="0" pitchFamily="66" typeface="Monotype Corsiva"/>
              </a:rPr>
              <a:t>1900-е годы. ХХ век начинается</a:t>
            </a:r>
          </a:p>
          <a:p>
            <a:pPr>
              <a:buNone/>
            </a:pPr>
            <a:r>
              <a:rPr dirty="0" lang="ru-RU" smtClean="0">
                <a:latin charset="0" pitchFamily="66" typeface="Monotype Corsiva"/>
              </a:rPr>
              <a:t>	Начало века – это господство стиля модерн. Входят в обиход </a:t>
            </a:r>
            <a:r>
              <a:rPr dirty="0" err="1" lang="ru-RU" smtClean="0">
                <a:latin charset="0" pitchFamily="66" typeface="Monotype Corsiva"/>
              </a:rPr>
              <a:t>юбки-клеш</a:t>
            </a:r>
            <a:r>
              <a:rPr dirty="0" lang="ru-RU" smtClean="0">
                <a:latin charset="0" pitchFamily="66" typeface="Monotype Corsiva"/>
              </a:rPr>
              <a:t> с блузками, жакетами, пальто. В то же время появляется новая постановка фигуры, напоминающая латинскую букву «S». Это достигалось с помощью специального корсета.</a:t>
            </a:r>
          </a:p>
          <a:p>
            <a:endParaRPr dirty="0" lang="ru-RU">
              <a:latin charset="0" pitchFamily="66" typeface="Monotype Corsiva"/>
            </a:endParaRPr>
          </a:p>
        </p:txBody>
      </p:sp>
      <p:pic>
        <p:nvPicPr>
          <p:cNvPr id="4" name="Рисунок 3"/>
          <p:cNvPicPr/>
          <p:nvPr/>
        </p:nvPicPr>
        <p:blipFill>
          <a:blip cstate="print" r:embed="rId2"/>
          <a:srcRect b="40"/>
          <a:stretch>
            <a:fillRect/>
          </a:stretch>
        </p:blipFill>
        <p:spPr bwMode="auto">
          <a:xfrm>
            <a:off x="5500694" y="571480"/>
            <a:ext cx="3214710" cy="5715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0418" name="AutoShape 2"/>
          <p:cNvSpPr>
            <a:spLocks noChangeArrowheads="1"/>
          </p:cNvSpPr>
          <p:nvPr/>
        </p:nvSpPr>
        <p:spPr bwMode="auto">
          <a:xfrm>
            <a:off x="6500826" y="1643050"/>
            <a:ext cx="1143008" cy="1028702"/>
          </a:xfrm>
          <a:custGeom>
            <a:avLst/>
            <a:gdLst>
              <a:gd fmla="+- 5400 0 0" name="G0"/>
              <a:gd fmla="+- 21600 0 5400" name="G1"/>
              <a:gd fmla="*/ 5400 1 2" name="G2"/>
              <a:gd fmla="+- 21600 0 G2" name="G3"/>
              <a:gd fmla="+/ 5400 21600 2" name="G4"/>
              <a:gd fmla="+/ G1 0 2" name="G5"/>
              <a:gd fmla="*/ 21600 21600 5400" name="G6"/>
              <a:gd fmla="*/ G6 1 2" name="G7"/>
              <a:gd fmla="+- 21600 0 G7" name="G8"/>
              <a:gd fmla="*/ 21600 1 2" name="G9"/>
              <a:gd fmla="+- 5400 0 G9" name="G10"/>
              <a:gd fmla="?: G10 G8 0" name="G11"/>
              <a:gd fmla="?: G10 G7 21600" name="G12"/>
              <a:gd fmla="*/ 18900 w 21600" name="T0"/>
              <a:gd fmla="*/ 10800 h 21600" name="T1"/>
              <a:gd fmla="*/ 10800 w 21600" name="T2"/>
              <a:gd fmla="*/ 21600 h 21600" name="T3"/>
              <a:gd fmla="*/ 2700 w 21600" name="T4"/>
              <a:gd fmla="*/ 10800 h 21600" name="T5"/>
              <a:gd fmla="*/ 10800 w 21600" name="T6"/>
              <a:gd fmla="*/ 0 h 21600" name="T7"/>
              <a:gd fmla="*/ 4500 w 21600" name="T8"/>
              <a:gd fmla="*/ 4500 h 21600" name="T9"/>
              <a:gd fmla="*/ 17100 w 21600" name="T10"/>
              <a:gd fmla="*/ 17100 h 21600" name="T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b="T11" l="T8" r="T10" t="T9"/>
            <a:pathLst>
              <a:path h="21600" w="21600">
                <a:moveTo>
                  <a:pt x="0" y="0"/>
                </a:moveTo>
                <a:lnTo>
                  <a:pt x="5400" y="21600"/>
                </a:lnTo>
                <a:lnTo>
                  <a:pt x="16200" y="21600"/>
                </a:lnTo>
                <a:lnTo>
                  <a:pt x="21600" y="0"/>
                </a:lnTo>
                <a:close/>
              </a:path>
            </a:pathLst>
          </a:custGeom>
          <a:noFill/>
          <a:ln w="31750">
            <a:solidFill>
              <a:srgbClr val="F79646"/>
            </a:solidFill>
            <a:miter lim="800000"/>
            <a:headEnd/>
            <a:tailEnd/>
          </a:ln>
          <a:effectLst/>
        </p:spPr>
        <p:txBody>
          <a:bodyPr anchor="t" anchorCtr="0" bIns="45720" compatLnSpc="1" lIns="91440" numCol="1" rIns="91440" tIns="45720" vert="horz" wrap="square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0419" name="AutoShape 3"/>
          <p:cNvSpPr>
            <a:spLocks noChangeArrowheads="1"/>
          </p:cNvSpPr>
          <p:nvPr/>
        </p:nvSpPr>
        <p:spPr bwMode="auto">
          <a:xfrm rot="10800000">
            <a:off x="5929322" y="2714618"/>
            <a:ext cx="2286016" cy="3357587"/>
          </a:xfrm>
          <a:custGeom>
            <a:avLst/>
            <a:gdLst>
              <a:gd fmla="+- 7503 0 0" name="G0"/>
              <a:gd fmla="+- 21600 0 7503" name="G1"/>
              <a:gd fmla="*/ 7503 1 2" name="G2"/>
              <a:gd fmla="+- 21600 0 G2" name="G3"/>
              <a:gd fmla="+/ 7503 21600 2" name="G4"/>
              <a:gd fmla="+/ G1 0 2" name="G5"/>
              <a:gd fmla="*/ 21600 21600 7503" name="G6"/>
              <a:gd fmla="*/ G6 1 2" name="G7"/>
              <a:gd fmla="+- 21600 0 G7" name="G8"/>
              <a:gd fmla="*/ 21600 1 2" name="G9"/>
              <a:gd fmla="+- 7503 0 G9" name="G10"/>
              <a:gd fmla="?: G10 G8 0" name="G11"/>
              <a:gd fmla="?: G10 G7 21600" name="G12"/>
              <a:gd fmla="*/ 17848 w 21600" name="T0"/>
              <a:gd fmla="*/ 10800 h 21600" name="T1"/>
              <a:gd fmla="*/ 10800 w 21600" name="T2"/>
              <a:gd fmla="*/ 21600 h 21600" name="T3"/>
              <a:gd fmla="*/ 3752 w 21600" name="T4"/>
              <a:gd fmla="*/ 10800 h 21600" name="T5"/>
              <a:gd fmla="*/ 10800 w 21600" name="T6"/>
              <a:gd fmla="*/ 0 h 21600" name="T7"/>
              <a:gd fmla="*/ 5552 w 21600" name="T8"/>
              <a:gd fmla="*/ 5552 h 21600" name="T9"/>
              <a:gd fmla="*/ 16048 w 21600" name="T10"/>
              <a:gd fmla="*/ 16048 h 21600" name="T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b="T11" l="T8" r="T10" t="T9"/>
            <a:pathLst>
              <a:path h="21600" w="21600">
                <a:moveTo>
                  <a:pt x="0" y="0"/>
                </a:moveTo>
                <a:lnTo>
                  <a:pt x="7503" y="21600"/>
                </a:lnTo>
                <a:lnTo>
                  <a:pt x="14097" y="21600"/>
                </a:lnTo>
                <a:lnTo>
                  <a:pt x="21600" y="0"/>
                </a:lnTo>
                <a:close/>
              </a:path>
            </a:pathLst>
          </a:custGeom>
          <a:noFill/>
          <a:ln w="31750">
            <a:solidFill>
              <a:srgbClr val="F79646"/>
            </a:solidFill>
            <a:miter lim="800000"/>
            <a:headEnd/>
            <a:tailEnd/>
          </a:ln>
          <a:effectLst/>
        </p:spPr>
        <p:txBody>
          <a:bodyPr anchor="t" anchorCtr="0" bIns="45720" compatLnSpc="1" lIns="91440" numCol="1" rIns="91440" tIns="45720" vert="horz" wrap="square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dur="indefinite" id="1" nodeType="tmRoot" restart="never">
          <p:childTnLst>
            <p:seq concurrent="1" nextAc="seek">
              <p:cTn dur="indefinite" id="2" nodeType="mainSeq">
                <p:childTnLst>
                  <p:par>
                    <p:cTn fill="hold" id="3">
                      <p:stCondLst>
                        <p:cond delay="indefinite"/>
                        <p:cond delay="0" evt="onBegin">
                          <p:tn val="2"/>
                        </p:cond>
                      </p:stCondLst>
                      <p:childTnLst>
                        <p:par>
                          <p:cTn fill="hold" id="4">
                            <p:stCondLst>
                              <p:cond delay="0"/>
                            </p:stCondLst>
                            <p:childTnLst>
                              <p:par>
                                <p:cTn fill="hold" grpId="0" id="5" nodeType="withEffect" presetClass="entr" presetID="27" presetSubtype="0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dur="1" fill="hold" id="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dur="80" id="7"/>
                                        <p:tgtEl>
                                          <p:spTgt spid="3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dur="80" id="8"/>
                                        <p:tgtEl>
                                          <p:spTgt spid="3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dur="80" id="9"/>
                                        <p:tgtEl>
                                          <p:spTgt spid="3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grpId="0" id="10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2000" id="12"/>
                                        <p:tgtEl>
                                          <p:spTgt spid="604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grpId="0" id="13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4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2000" id="15"/>
                                        <p:tgtEl>
                                          <p:spTgt spid="604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p" grpId="0" spid="3" uiExpand="1"/>
      <p:bldP animBg="1" grpId="0" spid="60418"/>
      <p:bldP animBg="1" grpId="0" spid="60419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357166"/>
            <a:ext cx="3500462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u="sng" dirty="0" smtClean="0">
                <a:latin typeface="Monotype Corsiva" pitchFamily="66" charset="0"/>
              </a:rPr>
              <a:t>10-е. Долой корсеты!</a:t>
            </a:r>
          </a:p>
          <a:p>
            <a:pPr>
              <a:buNone/>
            </a:pPr>
            <a:r>
              <a:rPr lang="ru-RU" dirty="0" smtClean="0">
                <a:latin typeface="Monotype Corsiva" pitchFamily="66" charset="0"/>
              </a:rPr>
              <a:t>	Первым прорывом стало освобождение женщин от корсета. Этот стиль дарил свободные прямые силуэты, без мучительных утяжек на талии.</a:t>
            </a:r>
          </a:p>
          <a:p>
            <a:endParaRPr lang="ru-RU" dirty="0">
              <a:latin typeface="Monotype Corsiva" pitchFamily="66" charset="0"/>
            </a:endParaRPr>
          </a:p>
        </p:txBody>
      </p:sp>
      <p:pic>
        <p:nvPicPr>
          <p:cNvPr id="4" name="Рисунок 3" descr="art295_085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5429256" y="1071546"/>
            <a:ext cx="2928958" cy="4857784"/>
          </a:xfrm>
          <a:prstGeom prst="rect">
            <a:avLst/>
          </a:prstGeom>
          <a:noFill/>
        </p:spPr>
      </p:pic>
      <p:sp>
        <p:nvSpPr>
          <p:cNvPr id="61442" name="Rectangle 2"/>
          <p:cNvSpPr>
            <a:spLocks noChangeArrowheads="1"/>
          </p:cNvSpPr>
          <p:nvPr/>
        </p:nvSpPr>
        <p:spPr bwMode="auto">
          <a:xfrm>
            <a:off x="6500826" y="2071678"/>
            <a:ext cx="1357322" cy="3571900"/>
          </a:xfrm>
          <a:prstGeom prst="rect">
            <a:avLst/>
          </a:prstGeom>
          <a:noFill/>
          <a:ln w="31750">
            <a:solidFill>
              <a:srgbClr val="F79646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14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61442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6248" y="857232"/>
            <a:ext cx="4614866" cy="4525963"/>
          </a:xfrm>
        </p:spPr>
        <p:txBody>
          <a:bodyPr/>
          <a:lstStyle/>
          <a:p>
            <a:pPr>
              <a:buNone/>
            </a:pPr>
            <a:r>
              <a:rPr lang="ru-RU" u="sng" dirty="0" smtClean="0">
                <a:latin typeface="Monotype Corsiva" pitchFamily="66" charset="0"/>
              </a:rPr>
              <a:t>20-е. Свобода женщинам!!!</a:t>
            </a:r>
          </a:p>
          <a:p>
            <a:pPr>
              <a:buNone/>
            </a:pPr>
            <a:r>
              <a:rPr lang="ru-RU" dirty="0" smtClean="0">
                <a:latin typeface="Monotype Corsiva" pitchFamily="66" charset="0"/>
              </a:rPr>
              <a:t>	Красавицы 20-х носят свободные платья и блузы с заниженной линией талии, часто подчеркнутой декоративным поясом.</a:t>
            </a:r>
          </a:p>
          <a:p>
            <a:endParaRPr lang="ru-RU" dirty="0">
              <a:latin typeface="Monotype Corsiva" pitchFamily="66" charset="0"/>
            </a:endParaRPr>
          </a:p>
        </p:txBody>
      </p:sp>
      <p:pic>
        <p:nvPicPr>
          <p:cNvPr id="4" name="Рисунок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1000108"/>
            <a:ext cx="3429024" cy="5429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2466" name="Rectangle 2"/>
          <p:cNvSpPr>
            <a:spLocks noChangeArrowheads="1"/>
          </p:cNvSpPr>
          <p:nvPr/>
        </p:nvSpPr>
        <p:spPr bwMode="auto">
          <a:xfrm>
            <a:off x="1357291" y="1857364"/>
            <a:ext cx="1428760" cy="3786214"/>
          </a:xfrm>
          <a:prstGeom prst="rect">
            <a:avLst/>
          </a:prstGeom>
          <a:noFill/>
          <a:ln w="31750">
            <a:solidFill>
              <a:srgbClr val="F79646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24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62466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642918"/>
            <a:ext cx="8372476" cy="1900238"/>
          </a:xfrm>
        </p:spPr>
        <p:txBody>
          <a:bodyPr/>
          <a:lstStyle/>
          <a:p>
            <a:pPr>
              <a:buNone/>
            </a:pPr>
            <a:r>
              <a:rPr lang="ru-RU" sz="1800" u="sng" dirty="0" smtClean="0">
                <a:latin typeface="Monotype Corsiva" pitchFamily="66" charset="0"/>
              </a:rPr>
              <a:t>30-е – роскошь и блеск </a:t>
            </a:r>
            <a:r>
              <a:rPr lang="ru-RU" sz="1800" dirty="0" smtClean="0">
                <a:latin typeface="Monotype Corsiva" pitchFamily="66" charset="0"/>
              </a:rPr>
              <a:t>                      </a:t>
            </a:r>
            <a:r>
              <a:rPr lang="ru-RU" sz="1800" u="sng" dirty="0" smtClean="0">
                <a:latin typeface="Monotype Corsiva" pitchFamily="66" charset="0"/>
              </a:rPr>
              <a:t>Военная мода 40-х</a:t>
            </a:r>
            <a:r>
              <a:rPr lang="ru-RU" sz="1800" dirty="0" smtClean="0">
                <a:latin typeface="Monotype Corsiva" pitchFamily="66" charset="0"/>
              </a:rPr>
              <a:t>                               </a:t>
            </a:r>
            <a:r>
              <a:rPr lang="ru-RU" sz="1800" u="sng" dirty="0" smtClean="0">
                <a:latin typeface="Monotype Corsiva" pitchFamily="66" charset="0"/>
              </a:rPr>
              <a:t>Женственность 50-х</a:t>
            </a:r>
          </a:p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  <p:pic>
        <p:nvPicPr>
          <p:cNvPr id="4" name="Рисунок 3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57158" y="1214422"/>
            <a:ext cx="2647950" cy="476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3490" name="AutoShape 2"/>
          <p:cNvSpPr>
            <a:spLocks noChangeArrowheads="1"/>
          </p:cNvSpPr>
          <p:nvPr/>
        </p:nvSpPr>
        <p:spPr bwMode="auto">
          <a:xfrm>
            <a:off x="1214414" y="2143116"/>
            <a:ext cx="990600" cy="3667125"/>
          </a:xfrm>
          <a:custGeom>
            <a:avLst/>
            <a:gdLst>
              <a:gd name="G0" fmla="+- 5400 0 0"/>
              <a:gd name="G1" fmla="+- 21600 0 5400"/>
              <a:gd name="G2" fmla="*/ 5400 1 2"/>
              <a:gd name="G3" fmla="+- 21600 0 G2"/>
              <a:gd name="G4" fmla="+/ 5400 21600 2"/>
              <a:gd name="G5" fmla="+/ G1 0 2"/>
              <a:gd name="G6" fmla="*/ 21600 21600 5400"/>
              <a:gd name="G7" fmla="*/ G6 1 2"/>
              <a:gd name="G8" fmla="+- 21600 0 G7"/>
              <a:gd name="G9" fmla="*/ 21600 1 2"/>
              <a:gd name="G10" fmla="+- 5400 0 G9"/>
              <a:gd name="G11" fmla="?: G10 G8 0"/>
              <a:gd name="G12" fmla="?: G10 G7 21600"/>
              <a:gd name="T0" fmla="*/ 18900 w 21600"/>
              <a:gd name="T1" fmla="*/ 10800 h 21600"/>
              <a:gd name="T2" fmla="*/ 10800 w 21600"/>
              <a:gd name="T3" fmla="*/ 21600 h 21600"/>
              <a:gd name="T4" fmla="*/ 2700 w 21600"/>
              <a:gd name="T5" fmla="*/ 10800 h 21600"/>
              <a:gd name="T6" fmla="*/ 10800 w 21600"/>
              <a:gd name="T7" fmla="*/ 0 h 21600"/>
              <a:gd name="T8" fmla="*/ 4500 w 21600"/>
              <a:gd name="T9" fmla="*/ 4500 h 21600"/>
              <a:gd name="T10" fmla="*/ 17100 w 21600"/>
              <a:gd name="T11" fmla="*/ 171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>
                <a:moveTo>
                  <a:pt x="0" y="0"/>
                </a:moveTo>
                <a:lnTo>
                  <a:pt x="5400" y="21600"/>
                </a:lnTo>
                <a:lnTo>
                  <a:pt x="16200" y="21600"/>
                </a:lnTo>
                <a:lnTo>
                  <a:pt x="21600" y="0"/>
                </a:lnTo>
                <a:close/>
              </a:path>
            </a:pathLst>
          </a:custGeom>
          <a:noFill/>
          <a:ln w="31750">
            <a:solidFill>
              <a:srgbClr val="F79646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6" name="Рисунок 5"/>
          <p:cNvPicPr/>
          <p:nvPr/>
        </p:nvPicPr>
        <p:blipFill>
          <a:blip r:embed="rId3" cstate="email">
            <a:lum contrast="30000"/>
          </a:blip>
          <a:srcRect/>
          <a:stretch>
            <a:fillRect/>
          </a:stretch>
        </p:blipFill>
        <p:spPr bwMode="auto">
          <a:xfrm>
            <a:off x="3571868" y="1357298"/>
            <a:ext cx="1952633" cy="37528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3491" name="AutoShape 3"/>
          <p:cNvSpPr>
            <a:spLocks noChangeArrowheads="1"/>
          </p:cNvSpPr>
          <p:nvPr/>
        </p:nvSpPr>
        <p:spPr bwMode="auto">
          <a:xfrm>
            <a:off x="4143372" y="2500306"/>
            <a:ext cx="571504" cy="1785939"/>
          </a:xfrm>
          <a:prstGeom prst="pentagon">
            <a:avLst/>
          </a:prstGeom>
          <a:noFill/>
          <a:ln w="31750">
            <a:solidFill>
              <a:srgbClr val="F79646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3492" name="AutoShape 4"/>
          <p:cNvSpPr>
            <a:spLocks noChangeArrowheads="1"/>
          </p:cNvSpPr>
          <p:nvPr/>
        </p:nvSpPr>
        <p:spPr bwMode="auto">
          <a:xfrm rot="595402" flipV="1">
            <a:off x="4200242" y="2044176"/>
            <a:ext cx="571504" cy="709613"/>
          </a:xfrm>
          <a:prstGeom prst="triangle">
            <a:avLst>
              <a:gd name="adj" fmla="val 50000"/>
            </a:avLst>
          </a:prstGeom>
          <a:noFill/>
          <a:ln w="31750">
            <a:solidFill>
              <a:srgbClr val="F79646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9" name="Рисунок 8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786578" y="1357298"/>
            <a:ext cx="1795464" cy="44291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3493" name="Rectangle 5"/>
          <p:cNvSpPr>
            <a:spLocks noChangeArrowheads="1"/>
          </p:cNvSpPr>
          <p:nvPr/>
        </p:nvSpPr>
        <p:spPr bwMode="auto">
          <a:xfrm>
            <a:off x="7143768" y="2143116"/>
            <a:ext cx="857256" cy="2747965"/>
          </a:xfrm>
          <a:prstGeom prst="rect">
            <a:avLst/>
          </a:prstGeom>
          <a:noFill/>
          <a:ln w="31750">
            <a:solidFill>
              <a:srgbClr val="F79646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34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634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634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634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63490" grpId="0" animBg="1"/>
      <p:bldP spid="63491" grpId="0" animBg="1"/>
      <p:bldP spid="63492" grpId="0" animBg="1"/>
      <p:bldP spid="63493" grpId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Рисунок 15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15206" y="1643050"/>
            <a:ext cx="1928794" cy="3857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714356"/>
            <a:ext cx="8443914" cy="900106"/>
          </a:xfrm>
        </p:spPr>
        <p:txBody>
          <a:bodyPr/>
          <a:lstStyle/>
          <a:p>
            <a:pPr>
              <a:buNone/>
            </a:pPr>
            <a:r>
              <a:rPr lang="ru-RU" u="sng" dirty="0" smtClean="0">
                <a:latin typeface="Monotype Corsiva" pitchFamily="66" charset="0"/>
              </a:rPr>
              <a:t>Революция 60-х</a:t>
            </a:r>
            <a:r>
              <a:rPr lang="ru-RU" dirty="0" smtClean="0">
                <a:latin typeface="Monotype Corsiva" pitchFamily="66" charset="0"/>
              </a:rPr>
              <a:t>                       </a:t>
            </a:r>
            <a:r>
              <a:rPr lang="ru-RU" u="sng" dirty="0" smtClean="0">
                <a:latin typeface="Monotype Corsiva" pitchFamily="66" charset="0"/>
              </a:rPr>
              <a:t>70-е</a:t>
            </a:r>
            <a:r>
              <a:rPr lang="ru-RU" dirty="0" smtClean="0">
                <a:latin typeface="Monotype Corsiva" pitchFamily="66" charset="0"/>
              </a:rPr>
              <a:t>                           </a:t>
            </a:r>
            <a:r>
              <a:rPr lang="ru-RU" u="sng" dirty="0" smtClean="0">
                <a:latin typeface="Monotype Corsiva" pitchFamily="66" charset="0"/>
              </a:rPr>
              <a:t>80-е и 90-е</a:t>
            </a:r>
          </a:p>
          <a:p>
            <a:pPr>
              <a:buNone/>
            </a:pPr>
            <a:endParaRPr lang="ru-RU" u="sng" dirty="0" smtClean="0">
              <a:latin typeface="Monotype Corsiva" pitchFamily="66" charset="0"/>
            </a:endParaRPr>
          </a:p>
          <a:p>
            <a:pPr>
              <a:buNone/>
            </a:pPr>
            <a:endParaRPr lang="ru-RU" u="sng" dirty="0" smtClean="0">
              <a:latin typeface="Monotype Corsiva" pitchFamily="66" charset="0"/>
            </a:endParaRPr>
          </a:p>
          <a:p>
            <a:pPr>
              <a:buNone/>
            </a:pPr>
            <a:endParaRPr lang="ru-RU" dirty="0">
              <a:latin typeface="Monotype Corsiva" pitchFamily="66" charset="0"/>
            </a:endParaRPr>
          </a:p>
        </p:txBody>
      </p:sp>
      <p:pic>
        <p:nvPicPr>
          <p:cNvPr id="4" name="Рисунок 3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28596" y="1571612"/>
            <a:ext cx="2143140" cy="4000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4514" name="Rectangle 2"/>
          <p:cNvSpPr>
            <a:spLocks noChangeArrowheads="1"/>
          </p:cNvSpPr>
          <p:nvPr/>
        </p:nvSpPr>
        <p:spPr bwMode="auto">
          <a:xfrm>
            <a:off x="500034" y="2285992"/>
            <a:ext cx="857256" cy="690563"/>
          </a:xfrm>
          <a:prstGeom prst="rect">
            <a:avLst/>
          </a:prstGeom>
          <a:noFill/>
          <a:ln w="31750">
            <a:solidFill>
              <a:srgbClr val="F79646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4515" name="Rectangle 3"/>
          <p:cNvSpPr>
            <a:spLocks noChangeArrowheads="1"/>
          </p:cNvSpPr>
          <p:nvPr/>
        </p:nvSpPr>
        <p:spPr bwMode="auto">
          <a:xfrm>
            <a:off x="642910" y="3000372"/>
            <a:ext cx="500066" cy="1271589"/>
          </a:xfrm>
          <a:prstGeom prst="rect">
            <a:avLst/>
          </a:prstGeom>
          <a:noFill/>
          <a:ln w="31750">
            <a:solidFill>
              <a:srgbClr val="F79646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4516" name="Rectangle 4"/>
          <p:cNvSpPr>
            <a:spLocks noChangeArrowheads="1"/>
          </p:cNvSpPr>
          <p:nvPr/>
        </p:nvSpPr>
        <p:spPr bwMode="auto">
          <a:xfrm>
            <a:off x="1643042" y="3071810"/>
            <a:ext cx="428628" cy="1271589"/>
          </a:xfrm>
          <a:prstGeom prst="rect">
            <a:avLst/>
          </a:prstGeom>
          <a:noFill/>
          <a:ln w="31750">
            <a:solidFill>
              <a:srgbClr val="F79646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4517" name="Rectangle 5"/>
          <p:cNvSpPr>
            <a:spLocks noChangeArrowheads="1"/>
          </p:cNvSpPr>
          <p:nvPr/>
        </p:nvSpPr>
        <p:spPr bwMode="auto">
          <a:xfrm>
            <a:off x="1571604" y="2285992"/>
            <a:ext cx="571504" cy="762001"/>
          </a:xfrm>
          <a:prstGeom prst="rect">
            <a:avLst/>
          </a:prstGeom>
          <a:noFill/>
          <a:ln w="31750">
            <a:solidFill>
              <a:srgbClr val="F79646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9" name="Рисунок 8"/>
          <p:cNvPicPr/>
          <p:nvPr/>
        </p:nvPicPr>
        <p:blipFill>
          <a:blip r:embed="rId4" cstate="print">
            <a:duotone>
              <a:prstClr val="black"/>
              <a:srgbClr val="D9C3A5">
                <a:tint val="50000"/>
                <a:satMod val="180000"/>
              </a:srgbClr>
            </a:duotone>
          </a:blip>
          <a:srcRect/>
          <a:stretch>
            <a:fillRect/>
          </a:stretch>
        </p:blipFill>
        <p:spPr bwMode="auto">
          <a:xfrm>
            <a:off x="2786050" y="1643050"/>
            <a:ext cx="2805121" cy="3929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4518" name="Rectangle 6"/>
          <p:cNvSpPr>
            <a:spLocks noChangeArrowheads="1"/>
          </p:cNvSpPr>
          <p:nvPr/>
        </p:nvSpPr>
        <p:spPr bwMode="auto">
          <a:xfrm>
            <a:off x="2857488" y="2214554"/>
            <a:ext cx="647700" cy="3057523"/>
          </a:xfrm>
          <a:prstGeom prst="rect">
            <a:avLst/>
          </a:prstGeom>
          <a:noFill/>
          <a:ln w="31750">
            <a:solidFill>
              <a:srgbClr val="F79646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4519" name="Rectangle 7"/>
          <p:cNvSpPr>
            <a:spLocks noChangeArrowheads="1"/>
          </p:cNvSpPr>
          <p:nvPr/>
        </p:nvSpPr>
        <p:spPr bwMode="auto">
          <a:xfrm>
            <a:off x="3643306" y="2357430"/>
            <a:ext cx="723900" cy="2428892"/>
          </a:xfrm>
          <a:prstGeom prst="rect">
            <a:avLst/>
          </a:prstGeom>
          <a:noFill/>
          <a:ln w="31750">
            <a:solidFill>
              <a:srgbClr val="F79646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4520" name="AutoShape 8"/>
          <p:cNvSpPr>
            <a:spLocks noChangeArrowheads="1"/>
          </p:cNvSpPr>
          <p:nvPr/>
        </p:nvSpPr>
        <p:spPr bwMode="auto">
          <a:xfrm>
            <a:off x="4357686" y="2928934"/>
            <a:ext cx="1085850" cy="1604961"/>
          </a:xfrm>
          <a:prstGeom prst="triangle">
            <a:avLst>
              <a:gd name="adj" fmla="val 38264"/>
            </a:avLst>
          </a:prstGeom>
          <a:noFill/>
          <a:ln w="31750">
            <a:solidFill>
              <a:srgbClr val="F79646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4521" name="AutoShape 9"/>
          <p:cNvSpPr>
            <a:spLocks noChangeArrowheads="1"/>
          </p:cNvSpPr>
          <p:nvPr/>
        </p:nvSpPr>
        <p:spPr bwMode="auto">
          <a:xfrm flipV="1">
            <a:off x="4500562" y="2428868"/>
            <a:ext cx="857256" cy="719137"/>
          </a:xfrm>
          <a:prstGeom prst="triangle">
            <a:avLst>
              <a:gd name="adj" fmla="val 47894"/>
            </a:avLst>
          </a:prstGeom>
          <a:noFill/>
          <a:ln w="31750">
            <a:solidFill>
              <a:srgbClr val="F79646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4" name="Рисунок 13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786446" y="1643050"/>
            <a:ext cx="1571636" cy="3857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4522" name="AutoShape 10"/>
          <p:cNvSpPr>
            <a:spLocks noChangeArrowheads="1"/>
          </p:cNvSpPr>
          <p:nvPr/>
        </p:nvSpPr>
        <p:spPr bwMode="auto">
          <a:xfrm rot="-557356">
            <a:off x="6324310" y="2213970"/>
            <a:ext cx="1066800" cy="2325226"/>
          </a:xfrm>
          <a:custGeom>
            <a:avLst/>
            <a:gdLst>
              <a:gd name="G0" fmla="+- 5400 0 0"/>
              <a:gd name="G1" fmla="+- 21600 0 5400"/>
              <a:gd name="G2" fmla="*/ 5400 1 2"/>
              <a:gd name="G3" fmla="+- 21600 0 G2"/>
              <a:gd name="G4" fmla="+/ 5400 21600 2"/>
              <a:gd name="G5" fmla="+/ G1 0 2"/>
              <a:gd name="G6" fmla="*/ 21600 21600 5400"/>
              <a:gd name="G7" fmla="*/ G6 1 2"/>
              <a:gd name="G8" fmla="+- 21600 0 G7"/>
              <a:gd name="G9" fmla="*/ 21600 1 2"/>
              <a:gd name="G10" fmla="+- 5400 0 G9"/>
              <a:gd name="G11" fmla="?: G10 G8 0"/>
              <a:gd name="G12" fmla="?: G10 G7 21600"/>
              <a:gd name="T0" fmla="*/ 18900 w 21600"/>
              <a:gd name="T1" fmla="*/ 10800 h 21600"/>
              <a:gd name="T2" fmla="*/ 10800 w 21600"/>
              <a:gd name="T3" fmla="*/ 21600 h 21600"/>
              <a:gd name="T4" fmla="*/ 2700 w 21600"/>
              <a:gd name="T5" fmla="*/ 10800 h 21600"/>
              <a:gd name="T6" fmla="*/ 10800 w 21600"/>
              <a:gd name="T7" fmla="*/ 0 h 21600"/>
              <a:gd name="T8" fmla="*/ 4500 w 21600"/>
              <a:gd name="T9" fmla="*/ 4500 h 21600"/>
              <a:gd name="T10" fmla="*/ 17100 w 21600"/>
              <a:gd name="T11" fmla="*/ 171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>
                <a:moveTo>
                  <a:pt x="0" y="0"/>
                </a:moveTo>
                <a:lnTo>
                  <a:pt x="5400" y="21600"/>
                </a:lnTo>
                <a:lnTo>
                  <a:pt x="16200" y="21600"/>
                </a:lnTo>
                <a:lnTo>
                  <a:pt x="21600" y="0"/>
                </a:lnTo>
                <a:close/>
              </a:path>
            </a:pathLst>
          </a:custGeom>
          <a:noFill/>
          <a:ln w="31750">
            <a:solidFill>
              <a:srgbClr val="F79646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4523" name="Rectangle 11"/>
          <p:cNvSpPr>
            <a:spLocks noChangeArrowheads="1"/>
          </p:cNvSpPr>
          <p:nvPr/>
        </p:nvSpPr>
        <p:spPr bwMode="auto">
          <a:xfrm>
            <a:off x="7929586" y="2143116"/>
            <a:ext cx="933450" cy="2500330"/>
          </a:xfrm>
          <a:prstGeom prst="rect">
            <a:avLst/>
          </a:prstGeom>
          <a:noFill/>
          <a:ln w="31750">
            <a:solidFill>
              <a:srgbClr val="F79646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45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645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645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645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645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645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645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645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645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645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64514" grpId="0" animBg="1"/>
      <p:bldP spid="64515" grpId="0" animBg="1"/>
      <p:bldP spid="64516" grpId="0" animBg="1"/>
      <p:bldP spid="64517" grpId="0" animBg="1"/>
      <p:bldP spid="64518" grpId="0" animBg="1"/>
      <p:bldP spid="64519" grpId="0" animBg="1"/>
      <p:bldP spid="64520" grpId="0" animBg="1"/>
      <p:bldP spid="64521" grpId="0" animBg="1"/>
      <p:bldP spid="64522" grpId="0" animBg="1"/>
      <p:bldP spid="64523" grpId="0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227" name="Picture 4" descr="Cost_5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940152" y="1556792"/>
            <a:ext cx="2565354" cy="4653731"/>
          </a:xfrm>
          <a:prstGeom prst="rect">
            <a:avLst/>
          </a:prstGeom>
          <a:noFill/>
          <a:ln w="76200" cmpd="tri">
            <a:solidFill>
              <a:schemeClr val="hlink"/>
            </a:solidFill>
            <a:miter lim="800000"/>
            <a:headEnd/>
            <a:tailEnd/>
          </a:ln>
        </p:spPr>
      </p:pic>
      <p:sp>
        <p:nvSpPr>
          <p:cNvPr id="6" name="Трапеция 5"/>
          <p:cNvSpPr/>
          <p:nvPr/>
        </p:nvSpPr>
        <p:spPr>
          <a:xfrm>
            <a:off x="6372200" y="2708920"/>
            <a:ext cx="1643074" cy="3291848"/>
          </a:xfrm>
          <a:prstGeom prst="trapezoid">
            <a:avLst>
              <a:gd name="adj" fmla="val 28552"/>
            </a:avLst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Трапеция 3"/>
          <p:cNvSpPr/>
          <p:nvPr/>
        </p:nvSpPr>
        <p:spPr>
          <a:xfrm rot="10800000">
            <a:off x="6732240" y="1988840"/>
            <a:ext cx="864096" cy="648072"/>
          </a:xfrm>
          <a:prstGeom prst="trapezoid">
            <a:avLst>
              <a:gd name="adj" fmla="val 0"/>
            </a:avLst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146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500034" y="142852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  <a:normAutofit fontScale="90000"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8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/>
            </a:r>
            <a:br>
              <a:rPr kumimoji="0" lang="ru-RU" sz="38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</a:br>
            <a:r>
              <a:rPr kumimoji="0" lang="ru-RU" sz="60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Русский женский костюм</a:t>
            </a:r>
            <a:endParaRPr kumimoji="0" lang="ru-RU" sz="6000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Arial" pitchFamily="34" charset="0"/>
            </a:endParaRPr>
          </a:p>
        </p:txBody>
      </p:sp>
      <p:sp>
        <p:nvSpPr>
          <p:cNvPr id="6148" name="Rectangle 4"/>
          <p:cNvSpPr>
            <a:spLocks noChangeArrowheads="1"/>
          </p:cNvSpPr>
          <p:nvPr/>
        </p:nvSpPr>
        <p:spPr bwMode="auto">
          <a:xfrm>
            <a:off x="468313" y="1628775"/>
            <a:ext cx="4038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SzPts val="1400"/>
              <a:buFont typeface="Wingdings" pitchFamily="2" charset="2"/>
              <a:buChar char="v"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Широко раскинулась земля Русская, поэтому невозможно определить какой – то один вид костюма. 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SzPts val="1400"/>
              <a:buFont typeface="Wingdings" pitchFamily="2" charset="2"/>
              <a:buChar char="v"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Ученые выделяют 4 типа женского костюма: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SzPts val="1400"/>
              <a:buFont typeface="Wingdings" pitchFamily="2" charset="2"/>
              <a:buChar char="v"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- рубаха с сарафаном и кокошником;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SzPts val="1400"/>
              <a:buFont typeface="Wingdings" pitchFamily="2" charset="2"/>
              <a:buChar char="v"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- рубаха с поневой и сорокой;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SzPts val="1400"/>
              <a:buFont typeface="Wingdings" pitchFamily="2" charset="2"/>
              <a:buChar char="v"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- рубаха с юбкой </a:t>
            </a:r>
            <a:r>
              <a:rPr kumimoji="0" lang="ru-RU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андараком</a:t>
            </a: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(суконной);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SzPts val="1400"/>
              <a:buFont typeface="Wingdings" pitchFamily="2" charset="2"/>
              <a:buChar char="v"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- платье </a:t>
            </a:r>
            <a:r>
              <a:rPr kumimoji="0" lang="ru-RU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кубельком</a:t>
            </a: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 rot="16200000" flipH="1">
            <a:off x="5500694" y="4071942"/>
            <a:ext cx="3643338" cy="214314"/>
          </a:xfrm>
          <a:prstGeom prst="line">
            <a:avLst/>
          </a:prstGeom>
          <a:ln w="28575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4" grpId="0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251" name="Picture 8" descr="Русский народный костюм. Сарафан.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940152" y="836712"/>
            <a:ext cx="2578100" cy="527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Трапеция 7"/>
          <p:cNvSpPr/>
          <p:nvPr/>
        </p:nvSpPr>
        <p:spPr>
          <a:xfrm>
            <a:off x="6156176" y="2492896"/>
            <a:ext cx="2088232" cy="3456384"/>
          </a:xfrm>
          <a:prstGeom prst="trapezoid">
            <a:avLst>
              <a:gd name="adj" fmla="val 28552"/>
            </a:avLst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" name="Picture 4" descr="C:\Users\800075\Desktop\Русские народные костюмы\0_4a68e_2b35bb1d_XL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83568" y="764704"/>
            <a:ext cx="3655819" cy="5288707"/>
          </a:xfrm>
          <a:prstGeom prst="rect">
            <a:avLst/>
          </a:prstGeom>
          <a:noFill/>
        </p:spPr>
      </p:pic>
      <p:sp>
        <p:nvSpPr>
          <p:cNvPr id="11" name="Трапеция 10"/>
          <p:cNvSpPr/>
          <p:nvPr/>
        </p:nvSpPr>
        <p:spPr>
          <a:xfrm>
            <a:off x="1043608" y="2564904"/>
            <a:ext cx="3096344" cy="3312368"/>
          </a:xfrm>
          <a:prstGeom prst="trapezoid">
            <a:avLst>
              <a:gd name="adj" fmla="val 28552"/>
            </a:avLst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Овал 12"/>
          <p:cNvSpPr/>
          <p:nvPr/>
        </p:nvSpPr>
        <p:spPr>
          <a:xfrm>
            <a:off x="1907704" y="1052736"/>
            <a:ext cx="1368152" cy="1440160"/>
          </a:xfrm>
          <a:prstGeom prst="ellipse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Овал 13"/>
          <p:cNvSpPr/>
          <p:nvPr/>
        </p:nvSpPr>
        <p:spPr>
          <a:xfrm>
            <a:off x="6516216" y="1268760"/>
            <a:ext cx="1368152" cy="1152128"/>
          </a:xfrm>
          <a:prstGeom prst="ellipse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57224" y="1428736"/>
            <a:ext cx="7400948" cy="4043378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	</a:t>
            </a:r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Геометрический вид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— свойство формы, определяемое соотношением ее размеров по трем координатам пространства. Кроме того, геометрический вид характеризуется прямолинейностью и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криволинейностью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поверхности.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Геометрические формы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274" name="Picture 4" descr="no20_3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57752" y="1214422"/>
            <a:ext cx="3885134" cy="39887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Трапеция 4"/>
          <p:cNvSpPr/>
          <p:nvPr/>
        </p:nvSpPr>
        <p:spPr>
          <a:xfrm rot="10800000">
            <a:off x="5796136" y="1916832"/>
            <a:ext cx="2016224" cy="1656184"/>
          </a:xfrm>
          <a:prstGeom prst="trapezoid">
            <a:avLst>
              <a:gd name="adj" fmla="val 28552"/>
            </a:avLst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468313" y="260350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  <a:normAutofit fontScale="90000"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8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/>
            </a:r>
            <a:br>
              <a:rPr kumimoji="0" lang="ru-RU" sz="38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</a:b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Arial" pitchFamily="34" charset="0"/>
            </a:endParaRPr>
          </a:p>
        </p:txBody>
      </p:sp>
      <p:sp>
        <p:nvSpPr>
          <p:cNvPr id="3075" name="Rectangle 3"/>
          <p:cNvSpPr>
            <a:spLocks noChangeArrowheads="1"/>
          </p:cNvSpPr>
          <p:nvPr/>
        </p:nvSpPr>
        <p:spPr bwMode="auto">
          <a:xfrm>
            <a:off x="428596" y="1214422"/>
            <a:ext cx="4038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SzPts val="1600"/>
              <a:buFont typeface="Wingdings" pitchFamily="2" charset="2"/>
              <a:buChar char="v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Много веков складывался и сохранялся народом образ национальной одежды.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SzPts val="1600"/>
              <a:buFont typeface="Wingdings" pitchFamily="2" charset="2"/>
              <a:buChar char="v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Характерные черты Русского костюма – многообразие форм, типов,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многосоставность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каждого комплекса одежды, декоративность художественного решения, самобытный орнамент и способы исполнения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.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19" descr="http://festival.1september.ru/articles/311913/img1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4048" y="476672"/>
            <a:ext cx="3095625" cy="590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Овал 4"/>
          <p:cNvSpPr/>
          <p:nvPr/>
        </p:nvSpPr>
        <p:spPr>
          <a:xfrm>
            <a:off x="5004048" y="548680"/>
            <a:ext cx="2088232" cy="5400600"/>
          </a:xfrm>
          <a:prstGeom prst="ellipse">
            <a:avLst/>
          </a:prstGeom>
          <a:noFill/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123" name="Rectangle 3"/>
          <p:cNvSpPr>
            <a:spLocks noChangeArrowheads="1"/>
          </p:cNvSpPr>
          <p:nvPr/>
        </p:nvSpPr>
        <p:spPr bwMode="auto">
          <a:xfrm>
            <a:off x="142844" y="332656"/>
            <a:ext cx="4799986" cy="558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SzPts val="1600"/>
              <a:buFont typeface="Wingdings" pitchFamily="2" charset="2"/>
              <a:buChar char="v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Самым выразительным и долговременным оказался крестьянский праздничный или ритуальный костюм, сохранивший нам облик национальной одежды. В нем отразились местные условия жизни, традиции и культура народа, материалы и декор.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742950" marR="0" lvl="1" indent="-28575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SzPts val="1400"/>
              <a:buFont typeface="Wingdings" pitchFamily="2" charset="2"/>
              <a:buChar char="v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Неотделимые от жизни земли, крестьяне редко отлучались из своих родных мест, своей деревни. Это сказалось на символике костюма, в которой нашли проявления обычаи, миропонимание, художественный вкус людей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. 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298" name="Picture 2" descr="C:\Users\800075\Desktop\Русские народные костюмы\voronezh7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364088" y="764704"/>
            <a:ext cx="3629051" cy="5446979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6516216" y="1916832"/>
            <a:ext cx="1512168" cy="3168352"/>
          </a:xfrm>
          <a:prstGeom prst="rect">
            <a:avLst/>
          </a:prstGeom>
          <a:noFill/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99" name="Rectangle 3"/>
          <p:cNvSpPr>
            <a:spLocks noChangeArrowheads="1"/>
          </p:cNvSpPr>
          <p:nvPr/>
        </p:nvSpPr>
        <p:spPr bwMode="auto">
          <a:xfrm>
            <a:off x="357158" y="714356"/>
            <a:ext cx="4608513" cy="568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just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ahoma" pitchFamily="34" charset="0"/>
            </a:endParaRPr>
          </a:p>
          <a:p>
            <a:pPr marL="342900" marR="0" lvl="0" indent="-342900" algn="just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SzPts val="1400"/>
              <a:buFont typeface="Wingdings" pitchFamily="2" charset="2"/>
              <a:buChar char="v"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Национальную одежду носили в России вплоть до 17в., но сохранилась она у крестьян до наших дней как праздничный наряд.</a:t>
            </a:r>
          </a:p>
          <a:p>
            <a:pPr marL="342900" marR="0" lvl="0" indent="-342900" algn="just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342900" marR="0" lvl="0" indent="-342900" algn="just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SzPts val="1400"/>
              <a:buFont typeface="Wingdings" pitchFamily="2" charset="2"/>
              <a:buChar char="v"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Верили люди в силу природы, поклонялись солнцу, ветру, деревьям, животным, множеству богов – охранителей скота, посевов, домов. Костюм отразил на себе верования людей в солярных символах и магических знаках. </a:t>
            </a:r>
          </a:p>
          <a:p>
            <a:pPr marL="342900" marR="0" lvl="0" indent="-342900" algn="just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ahoma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</a:pP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3" name="Picture 1" descr="C:\Users\800075\Desktop\Русские народные костюмы\x_0ba2764d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695450" y="747712"/>
            <a:ext cx="5753100" cy="5362575"/>
          </a:xfrm>
          <a:prstGeom prst="rect">
            <a:avLst/>
          </a:prstGeom>
          <a:noFill/>
        </p:spPr>
      </p:pic>
      <p:sp>
        <p:nvSpPr>
          <p:cNvPr id="6" name="Трапеция 5"/>
          <p:cNvSpPr/>
          <p:nvPr/>
        </p:nvSpPr>
        <p:spPr>
          <a:xfrm>
            <a:off x="1547664" y="2564904"/>
            <a:ext cx="3024336" cy="3384376"/>
          </a:xfrm>
          <a:prstGeom prst="trapezoid">
            <a:avLst/>
          </a:prstGeom>
          <a:noFill/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Трапеция 6"/>
          <p:cNvSpPr/>
          <p:nvPr/>
        </p:nvSpPr>
        <p:spPr>
          <a:xfrm>
            <a:off x="4932040" y="980728"/>
            <a:ext cx="2016224" cy="4896544"/>
          </a:xfrm>
          <a:prstGeom prst="trapezoid">
            <a:avLst/>
          </a:prstGeom>
          <a:noFill/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Трапеция 7"/>
          <p:cNvSpPr/>
          <p:nvPr/>
        </p:nvSpPr>
        <p:spPr>
          <a:xfrm>
            <a:off x="2267744" y="1124744"/>
            <a:ext cx="1584176" cy="1440160"/>
          </a:xfrm>
          <a:prstGeom prst="trapezoid">
            <a:avLst/>
          </a:prstGeom>
          <a:noFill/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noFill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89" name="Picture 1" descr="C:\Users\800075\Desktop\Русские народные костюмы\x_b7c168b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672" y="620688"/>
            <a:ext cx="5854396" cy="5700020"/>
          </a:xfrm>
          <a:prstGeom prst="rect">
            <a:avLst/>
          </a:prstGeom>
          <a:noFill/>
        </p:spPr>
      </p:pic>
      <p:sp>
        <p:nvSpPr>
          <p:cNvPr id="5" name="Равнобедренный треугольник 4"/>
          <p:cNvSpPr/>
          <p:nvPr/>
        </p:nvSpPr>
        <p:spPr>
          <a:xfrm>
            <a:off x="3419872" y="908720"/>
            <a:ext cx="2664296" cy="2304256"/>
          </a:xfrm>
          <a:prstGeom prst="triangle">
            <a:avLst/>
          </a:prstGeom>
          <a:noFill/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Трапеция 5"/>
          <p:cNvSpPr/>
          <p:nvPr/>
        </p:nvSpPr>
        <p:spPr>
          <a:xfrm>
            <a:off x="3203848" y="3284984"/>
            <a:ext cx="3096344" cy="2880320"/>
          </a:xfrm>
          <a:prstGeom prst="trapezoid">
            <a:avLst/>
          </a:prstGeom>
          <a:noFill/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  <a:normAutofit fontScale="90000"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8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Символика цвета и орнамента в одежде</a:t>
            </a:r>
            <a:endParaRPr kumimoji="0" lang="ru-RU" sz="4400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Arial" pitchFamily="34" charset="0"/>
            </a:endParaRPr>
          </a:p>
        </p:txBody>
      </p:sp>
      <p:sp>
        <p:nvSpPr>
          <p:cNvPr id="11267" name="Rectangle 3"/>
          <p:cNvSpPr>
            <a:spLocks noChangeArrowheads="1"/>
          </p:cNvSpPr>
          <p:nvPr/>
        </p:nvSpPr>
        <p:spPr bwMode="auto">
          <a:xfrm>
            <a:off x="468313" y="1700213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SzPts val="1600"/>
              <a:buFont typeface="Wingdings" pitchFamily="2" charset="2"/>
              <a:buChar char="v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Русский народный костюм отличает богатая красочность – многочисленные оттенки красного: червонный, багряный, алый с вкраплениями синего, огненно – красный, и другие цвета.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SzPts val="1600"/>
              <a:buFont typeface="Wingdings" pitchFamily="2" charset="2"/>
              <a:buChar char="v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Цвет в русском народном костюме всегда был символичным: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SzPts val="1600"/>
              <a:buFont typeface="Wingdings" pitchFamily="2" charset="2"/>
              <a:buChar char="v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Красный цвет – жизнь, огонь, кровь.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SzPts val="1600"/>
              <a:buFont typeface="Wingdings" pitchFamily="2" charset="2"/>
              <a:buChar char="v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Желтый – огонь (немного). Зеленый – (очень мало)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SzPts val="1600"/>
              <a:buFont typeface="Wingdings" pitchFamily="2" charset="2"/>
              <a:buChar char="v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Синий, черный – тьма, горе.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SzPts val="1600"/>
              <a:buFont typeface="Wingdings" pitchFamily="2" charset="2"/>
              <a:buChar char="v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Белый – свет, праздник.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SzPts val="1600"/>
              <a:buFont typeface="Wingdings" pitchFamily="2" charset="2"/>
              <a:buChar char="v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Охра – земля 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SzPts val="1600"/>
              <a:buFont typeface="Wingdings" pitchFamily="2" charset="2"/>
              <a:buChar char="v"/>
              <a:tabLst/>
            </a:pP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Голубой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, серый – надежда 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268" name="Рисунок 1" descr="http://www.narodko.ru/image/orna/ornpic/vish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913" y="5229225"/>
            <a:ext cx="6696075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3" name="Рисунок 10" descr="http://festival.1september.ru/articles/514392/img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2988" y="333375"/>
            <a:ext cx="2233612" cy="1871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4" name="Рисунок 55" descr="Русский народный крестьянский костюм"/>
          <p:cNvPicPr>
            <a:picLocks noGrp="1" noChangeAspect="1" noChangeArrowheads="1"/>
          </p:cNvPicPr>
          <p:nvPr>
            <p:ph type="title" idx="4294967295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59338" y="333375"/>
            <a:ext cx="2520950" cy="1873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71" name="Rectangle 15"/>
          <p:cNvSpPr>
            <a:spLocks noChangeArrowheads="1"/>
          </p:cNvSpPr>
          <p:nvPr/>
        </p:nvSpPr>
        <p:spPr bwMode="auto">
          <a:xfrm>
            <a:off x="971550" y="2349500"/>
            <a:ext cx="7200900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ahoma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FF0000"/>
              </a:buClr>
              <a:buSzPts val="1800"/>
              <a:buFont typeface="Wingdings" pitchFamily="2" charset="2"/>
              <a:buChar char="v"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cs typeface="Arial" pitchFamily="34" charset="0"/>
              </a:rPr>
              <a:t> </a:t>
            </a: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Костюм нес космическую символику: знаки плодородия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    – ромбы с точками посредине, сложные ромбы; древо жизни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   с предстоящими фигурами Матери – земли; образы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   прорастания одной формы в другую (семантический смысл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   рост и цветения).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FF0000"/>
              </a:buClr>
              <a:buSzPts val="1800"/>
              <a:buFont typeface="Wingdings" pitchFamily="2" charset="2"/>
              <a:buChar char="v"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Узоры включают солярную символику: круги, кресты, ромбы,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   зигзаги – символы солнца, земли, дождя;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   образы животного мира: павы, кони, барсы</a:t>
            </a: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cs typeface="Arial" pitchFamily="34" charset="0"/>
              </a:rPr>
              <a:t>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://www.perunica.ru/uploads/posts/2009-12/1262270419_vernisage-11.gif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285728"/>
            <a:ext cx="8358246" cy="528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0"/>
          </a:effectLst>
        </p:spPr>
      </p:pic>
      <p:cxnSp>
        <p:nvCxnSpPr>
          <p:cNvPr id="8" name="Прямая соединительная линия 7"/>
          <p:cNvCxnSpPr/>
          <p:nvPr/>
        </p:nvCxnSpPr>
        <p:spPr>
          <a:xfrm>
            <a:off x="4500562" y="285728"/>
            <a:ext cx="0" cy="5256584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468313" y="260350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2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Головные уборы</a:t>
            </a:r>
            <a:endParaRPr kumimoji="0" lang="ru-RU" sz="4400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Arial" pitchFamily="34" charset="0"/>
            </a:endParaRPr>
          </a:p>
        </p:txBody>
      </p:sp>
      <p:sp>
        <p:nvSpPr>
          <p:cNvPr id="40963" name="Rectangle 3"/>
          <p:cNvSpPr>
            <a:spLocks noChangeArrowheads="1"/>
          </p:cNvSpPr>
          <p:nvPr/>
        </p:nvSpPr>
        <p:spPr bwMode="auto">
          <a:xfrm>
            <a:off x="395536" y="1340768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SzPts val="1400"/>
              <a:buFont typeface="Wingdings" pitchFamily="2" charset="2"/>
              <a:buChar char="v"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В Русском народном костюме сохраняются старинные головные уборы и сам обычай для замужней женщины прятать волосы, для девушки — оставлять непокрытыми. Этим обычаем обусловлена форма женского головного убора в виде закрытой шапочки, девичьего — в виде обруча или повязки. Широко распространены кокошники «сороки»), разнообразные повязки и венцы.</a:t>
            </a:r>
            <a:b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</a:b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 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SzPts val="1400"/>
              <a:buFont typeface="Wingdings" pitchFamily="2" charset="2"/>
              <a:buChar char="v"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Из ювелирных украшений применяли жемчужные, бисерные, янтарные, коралловые ожерелья, подвески, бусы, серьги.</a:t>
            </a:r>
            <a:b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</a:b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/>
            </a:r>
            <a:b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</a:b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/>
            </a:r>
            <a:b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</a:b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9219" name="Рисунок 11" descr="http://amnesia.pavelbers.com/kokoshnik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50825" y="4149725"/>
            <a:ext cx="1584325" cy="223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0" name="Рисунок 10" descr="http://amnesia.pavelbers.com/kokoshnik2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979613" y="4149725"/>
            <a:ext cx="1655762" cy="223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1" name="Picture 11" descr="Маковский Девушка в русском костюме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779838" y="4149725"/>
            <a:ext cx="1655762" cy="223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2" name="Picture 13" descr="Маковский Девушка в русском костюме1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580063" y="4149725"/>
            <a:ext cx="1584325" cy="223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3" name="Picture 12" descr="Маковский Боярышня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7308850" y="4149725"/>
            <a:ext cx="1584325" cy="223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39552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Воронежский народный костюм            с поневой</a:t>
            </a:r>
            <a:endParaRPr lang="ru-RU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 descr="E:\Воронежский народный костюм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214438"/>
            <a:ext cx="4572000" cy="5643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 descr="E:\Воронежский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572000" y="1214438"/>
            <a:ext cx="4572000" cy="5643562"/>
          </a:xfrm>
          <a:noFill/>
        </p:spPr>
      </p:pic>
      <p:sp>
        <p:nvSpPr>
          <p:cNvPr id="6" name="Трапеция 5"/>
          <p:cNvSpPr/>
          <p:nvPr/>
        </p:nvSpPr>
        <p:spPr>
          <a:xfrm rot="9809833">
            <a:off x="1611827" y="2318058"/>
            <a:ext cx="1060396" cy="1000132"/>
          </a:xfrm>
          <a:prstGeom prst="trapezoid">
            <a:avLst>
              <a:gd name="adj" fmla="val 17727"/>
            </a:avLst>
          </a:prstGeom>
          <a:noFill/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Трапеция 6"/>
          <p:cNvSpPr/>
          <p:nvPr/>
        </p:nvSpPr>
        <p:spPr>
          <a:xfrm rot="20940926">
            <a:off x="1474816" y="3332714"/>
            <a:ext cx="2199733" cy="2194918"/>
          </a:xfrm>
          <a:prstGeom prst="trapezoid">
            <a:avLst>
              <a:gd name="adj" fmla="val 19590"/>
            </a:avLst>
          </a:prstGeom>
          <a:noFill/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6215074" y="3571876"/>
            <a:ext cx="1643074" cy="3143272"/>
          </a:xfrm>
          <a:prstGeom prst="ellipse">
            <a:avLst/>
          </a:prstGeom>
          <a:noFill/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6500826" y="2643182"/>
            <a:ext cx="1000132" cy="1000132"/>
          </a:xfrm>
          <a:prstGeom prst="ellipse">
            <a:avLst/>
          </a:prstGeom>
          <a:noFill/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57224" y="1000108"/>
            <a:ext cx="7758138" cy="4572032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dirty="0" smtClean="0">
                <a:latin typeface="Monotype Corsiva" pitchFamily="66" charset="0"/>
              </a:rPr>
              <a:t>	</a:t>
            </a:r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Силуэт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— плоскостное зрительное восприятие объемных форм одежды. Силуэты принято классифицировать по степени прилегания одежды к фигуре: прилегающий, полуприлегающий, свободный, расширенный и зауженный книзу. 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	Для характеристики силуэт иногда сравнивают с простыми геометрическими формами: квадратом, прямоугольником, трапецией, овалом и др. Однако, как правило, силуэт состоит из нескольких простых или сложных форм, отдаленно напоминающих человека в одежде. Внимательный человек за всеми наслоениями отделок и деталей всегда увидит, хотя бы приблизительно, ту или иную геометрическую фигуру.</a:t>
            </a:r>
          </a:p>
          <a:p>
            <a:endParaRPr lang="ru-RU" dirty="0"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0" y="0"/>
            <a:ext cx="8229600" cy="1143000"/>
          </a:xfrm>
        </p:spPr>
        <p:txBody>
          <a:bodyPr>
            <a:norm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Народный костюм Воронежской области начала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XX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века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0_4a68e_2b35bb1d_XL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0" y="1142984"/>
            <a:ext cx="3072191" cy="4857784"/>
          </a:xfrm>
        </p:spPr>
      </p:pic>
      <p:pic>
        <p:nvPicPr>
          <p:cNvPr id="6" name="Содержимое 3" descr="voronezh61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2571736" y="1285860"/>
            <a:ext cx="2571768" cy="5072098"/>
          </a:xfrm>
          <a:prstGeom prst="rect">
            <a:avLst/>
          </a:prstGeom>
        </p:spPr>
      </p:pic>
      <p:pic>
        <p:nvPicPr>
          <p:cNvPr id="5" name="Содержимое 3" descr="863983493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>
          <a:xfrm>
            <a:off x="4857752" y="1928802"/>
            <a:ext cx="2428892" cy="4643470"/>
          </a:xfrm>
          <a:prstGeom prst="rect">
            <a:avLst/>
          </a:prstGeom>
        </p:spPr>
      </p:pic>
      <p:pic>
        <p:nvPicPr>
          <p:cNvPr id="7" name="Содержимое 3" descr="voronezh81.jpg"/>
          <p:cNvPicPr>
            <a:picLocks noChangeAspect="1"/>
          </p:cNvPicPr>
          <p:nvPr/>
        </p:nvPicPr>
        <p:blipFill>
          <a:blip r:embed="rId5" cstate="email"/>
          <a:srcRect t="-749"/>
          <a:stretch>
            <a:fillRect/>
          </a:stretch>
        </p:blipFill>
        <p:spPr>
          <a:xfrm>
            <a:off x="6858016" y="2500306"/>
            <a:ext cx="2285984" cy="435769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x_7566647f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 flipH="1">
            <a:off x="4572000" y="0"/>
            <a:ext cx="4572000" cy="4261650"/>
          </a:xfrm>
          <a:prstGeom prst="rect">
            <a:avLst/>
          </a:prstGeom>
        </p:spPr>
      </p:pic>
      <p:pic>
        <p:nvPicPr>
          <p:cNvPr id="9" name="Содержимое 8" descr="x_d4bd940c.jpg"/>
          <p:cNvPicPr>
            <a:picLocks noGrp="1" noChangeAspect="1"/>
          </p:cNvPicPr>
          <p:nvPr>
            <p:ph idx="1"/>
          </p:nvPr>
        </p:nvPicPr>
        <p:blipFill>
          <a:blip r:embed="rId3" cstate="email"/>
          <a:stretch>
            <a:fillRect/>
          </a:stretch>
        </p:blipFill>
        <p:spPr>
          <a:xfrm>
            <a:off x="0" y="2786059"/>
            <a:ext cx="4606759" cy="4071942"/>
          </a:xfrm>
        </p:spPr>
      </p:pic>
      <p:sp>
        <p:nvSpPr>
          <p:cNvPr id="10" name="Трапеция 9"/>
          <p:cNvSpPr/>
          <p:nvPr/>
        </p:nvSpPr>
        <p:spPr>
          <a:xfrm>
            <a:off x="7000892" y="285728"/>
            <a:ext cx="2214546" cy="3857652"/>
          </a:xfrm>
          <a:prstGeom prst="trapezoid">
            <a:avLst/>
          </a:prstGeom>
          <a:noFill/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4714876" y="214290"/>
            <a:ext cx="2428892" cy="3929090"/>
          </a:xfrm>
          <a:prstGeom prst="ellipse">
            <a:avLst/>
          </a:prstGeom>
          <a:noFill/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Трапеция 11"/>
          <p:cNvSpPr/>
          <p:nvPr/>
        </p:nvSpPr>
        <p:spPr>
          <a:xfrm>
            <a:off x="71438" y="3071810"/>
            <a:ext cx="2143108" cy="3786190"/>
          </a:xfrm>
          <a:prstGeom prst="trapezoid">
            <a:avLst>
              <a:gd name="adj" fmla="val 28556"/>
            </a:avLst>
          </a:prstGeom>
          <a:noFill/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Трапеция 12"/>
          <p:cNvSpPr/>
          <p:nvPr/>
        </p:nvSpPr>
        <p:spPr>
          <a:xfrm>
            <a:off x="2357422" y="3000348"/>
            <a:ext cx="2214546" cy="3857652"/>
          </a:xfrm>
          <a:prstGeom prst="trapezoid">
            <a:avLst/>
          </a:prstGeom>
          <a:noFill/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Содержимое 3" descr="x_c9d2a8a2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5565738" y="2357430"/>
            <a:ext cx="3578262" cy="2363786"/>
          </a:xfrm>
          <a:prstGeom prst="rect">
            <a:avLst/>
          </a:prstGeom>
        </p:spPr>
      </p:pic>
      <p:pic>
        <p:nvPicPr>
          <p:cNvPr id="4" name="Содержимое 3" descr="0390.jpg"/>
          <p:cNvPicPr>
            <a:picLocks noGrp="1" noChangeAspect="1"/>
          </p:cNvPicPr>
          <p:nvPr>
            <p:ph idx="1"/>
          </p:nvPr>
        </p:nvPicPr>
        <p:blipFill>
          <a:blip r:embed="rId3" cstate="email"/>
          <a:stretch>
            <a:fillRect/>
          </a:stretch>
        </p:blipFill>
        <p:spPr>
          <a:xfrm>
            <a:off x="1" y="4345814"/>
            <a:ext cx="3071802" cy="2512186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857884" y="357166"/>
            <a:ext cx="3286116" cy="1571636"/>
          </a:xfrm>
        </p:spPr>
        <p:txBody>
          <a:bodyPr>
            <a:noAutofit/>
          </a:bodyPr>
          <a:lstStyle/>
          <a:p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Орнамент  народного костюма Воронежской области</a:t>
            </a:r>
            <a:endParaRPr lang="ru-RU" sz="24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3" descr="0400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5594556" y="4572008"/>
            <a:ext cx="3549444" cy="2285992"/>
          </a:xfrm>
          <a:prstGeom prst="rect">
            <a:avLst/>
          </a:prstGeom>
        </p:spPr>
      </p:pic>
      <p:pic>
        <p:nvPicPr>
          <p:cNvPr id="8" name="Содержимое 3" descr="831301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428603"/>
            <a:ext cx="3071802" cy="4095735"/>
          </a:xfrm>
          <a:prstGeom prst="rect">
            <a:avLst/>
          </a:prstGeom>
        </p:spPr>
      </p:pic>
      <p:pic>
        <p:nvPicPr>
          <p:cNvPr id="9" name="Содержимое 3" descr="0_3c0da_c37a456f_XL.jpg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3000364" y="428603"/>
            <a:ext cx="2643206" cy="3973373"/>
          </a:xfrm>
          <a:prstGeom prst="rect">
            <a:avLst/>
          </a:prstGeom>
        </p:spPr>
      </p:pic>
      <p:pic>
        <p:nvPicPr>
          <p:cNvPr id="6" name="Содержимое 3" descr="0440.jpg"/>
          <p:cNvPicPr>
            <a:picLocks noChangeAspect="1"/>
          </p:cNvPicPr>
          <p:nvPr/>
        </p:nvPicPr>
        <p:blipFill>
          <a:blip r:embed="rId7" cstate="email"/>
          <a:stretch>
            <a:fillRect/>
          </a:stretch>
        </p:blipFill>
        <p:spPr>
          <a:xfrm>
            <a:off x="3000364" y="3929065"/>
            <a:ext cx="2643206" cy="292893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6" name="Содержимое 5"/>
          <p:cNvGraphicFramePr>
            <a:graphicFrameLocks noGrp="1"/>
          </p:cNvGraphicFramePr>
          <p:nvPr/>
        </p:nvGraphicFramePr>
        <p:xfrm>
          <a:off x="285720" y="1285861"/>
          <a:ext cx="8715436" cy="4500594"/>
        </p:xfrm>
        <a:graphic>
          <a:graphicData uri="http://schemas.openxmlformats.org/presentationml/2006/ole">
            <p:oleObj spid="_x0000_s1026" name="Worksheet" r:id="rId3" imgW="8696249" imgH="4372051" progId="Excel.Sheet.8">
              <p:embed/>
            </p:oleObj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785786" y="21429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4400" i="1" u="sng" dirty="0" smtClean="0">
                <a:solidFill>
                  <a:schemeClr val="tx1"/>
                </a:solidFill>
                <a:latin typeface="Monotype Corsiva" pitchFamily="66" charset="0"/>
                <a:cs typeface="Times New Roman" pitchFamily="18" charset="0"/>
              </a:rPr>
              <a:t>Преобладание силуэта одежды по векам</a:t>
            </a:r>
            <a:endParaRPr lang="ru-RU" u="sng" dirty="0">
              <a:solidFill>
                <a:schemeClr val="tx1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1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785794"/>
            <a:ext cx="8858280" cy="4929222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endParaRPr lang="ru-RU" u="sng" dirty="0" smtClean="0">
              <a:latin typeface="Monotype Corsiva" pitchFamily="66" charset="0"/>
            </a:endParaRPr>
          </a:p>
          <a:p>
            <a:pPr>
              <a:buNone/>
            </a:pPr>
            <a:r>
              <a:rPr lang="ru-RU" u="sng" dirty="0" smtClean="0">
                <a:latin typeface="Monotype Corsiva" pitchFamily="66" charset="0"/>
              </a:rPr>
              <a:t>    </a:t>
            </a:r>
          </a:p>
          <a:p>
            <a:pPr>
              <a:buNone/>
            </a:pPr>
            <a:r>
              <a:rPr lang="ru-RU" dirty="0" smtClean="0"/>
              <a:t>	</a:t>
            </a:r>
            <a:r>
              <a:rPr lang="ru-RU" sz="2800" u="sng" dirty="0" smtClean="0">
                <a:latin typeface="Monotype Corsiva" pitchFamily="66" charset="0"/>
              </a:rPr>
              <a:t>Зрительные</a:t>
            </a:r>
            <a:r>
              <a:rPr lang="ru-RU" sz="2800" u="sng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pitchFamily="66" charset="0"/>
              </a:rPr>
              <a:t> иллюзии в одежде</a:t>
            </a:r>
            <a:endParaRPr lang="ru-RU" u="sng" dirty="0" smtClean="0"/>
          </a:p>
          <a:p>
            <a:pPr>
              <a:buNone/>
            </a:pPr>
            <a:r>
              <a:rPr lang="ru-RU" dirty="0" smtClean="0">
                <a:latin typeface="Monotype Corsiva" pitchFamily="66" charset="0"/>
              </a:rPr>
              <a:t>Формируя определенное зрительное восприятие фигуры, современный дизайнер использует различные способы и приемы. С одной стороны, он может придать фигуре определенный визуальный эффект (т.е. сделать полную фигуру стройнее, отвлечь внимание от проблемной зоны и т.д.) с помощью конструктивных и модельных линий. В этом случае широко используется свойство вертикальных линий (рельефов, декоративных швов и т.д.) и особое внимание уделяется моделированию воротников и выреза горловины, расположению мелких деталей (карманов, пат и т.д.). С другой стороны, того же эффекта можно достичь за счет использования свойств рисунка ткани (например, вертикальные полосы придают фигуре стройность, крупная клетка расширяет). В этом случае конструктивные линии уходят на второй план.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329642" cy="72547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sz="4000" u="sng" dirty="0" smtClean="0">
                <a:latin typeface="Monotype Corsiva" pitchFamily="66" charset="0"/>
              </a:rPr>
              <a:t>Способы достижения нужного визуального эффекта.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743316" y="1142984"/>
            <a:ext cx="5400684" cy="4525963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latin typeface="Monotype Corsiva" pitchFamily="66" charset="0"/>
              </a:rPr>
              <a:t>	Зрительные иллюзии не только позволяют фигуре выглядеть более или менее идеально, но и обеспечивают определенное эстетическое восприятие художественного образа модели.</a:t>
            </a:r>
          </a:p>
          <a:p>
            <a:endParaRPr lang="ru-RU" dirty="0">
              <a:latin typeface="Monotype Corsiva" pitchFamily="66" charset="0"/>
            </a:endParaRPr>
          </a:p>
        </p:txBody>
      </p:sp>
      <p:pic>
        <p:nvPicPr>
          <p:cNvPr id="4" name="Рисунок 3" descr="http://www.osinka.ru/Moda/Style/Img/2004_Illusions/02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7224" y="714356"/>
            <a:ext cx="2305056" cy="5143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1500166" y="214290"/>
            <a:ext cx="6015022" cy="4786346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b="1" u="sng" dirty="0" smtClean="0">
                <a:latin typeface="Monotype Corsiva" pitchFamily="66" charset="0"/>
              </a:rPr>
              <a:t>Иллюзия переоценки вертикали</a:t>
            </a:r>
            <a:endParaRPr lang="ru-RU" u="sng" dirty="0" smtClean="0">
              <a:latin typeface="Monotype Corsiva" pitchFamily="66" charset="0"/>
            </a:endParaRPr>
          </a:p>
          <a:p>
            <a:pPr>
              <a:buNone/>
            </a:pPr>
            <a:r>
              <a:rPr lang="ru-RU" dirty="0" smtClean="0">
                <a:latin typeface="Monotype Corsiva" pitchFamily="66" charset="0"/>
              </a:rPr>
              <a:t> </a:t>
            </a:r>
          </a:p>
          <a:p>
            <a:pPr>
              <a:buNone/>
            </a:pPr>
            <a:r>
              <a:rPr lang="ru-RU" dirty="0" smtClean="0">
                <a:latin typeface="Monotype Corsiva" pitchFamily="66" charset="0"/>
              </a:rPr>
              <a:t>	Вертикальное всегда кажется нам больше, чем равное ему по величине горизонтальное. Расстояния, находящиеся в верхней части поля нашего зрения, кажутся больше, чем расстояния, находящиеся в его нижней части. Эта иллюзия наиболее характерна для определения пропорций верхней и нижней частей одежды. Равные по длине юбка и блуза не воспринимаются глазом как равные. Длина юбки зрительно сдвигается немного вверх, и эта малая разница вносит беспокойство, так как глаза начинают сравнивать: что больше, а что меньше. Разница должна быть более явной, чтобы модель легко читалась глазом. То есть необходимо удлинить блузу или юбку. </a:t>
            </a:r>
            <a:endParaRPr lang="ru-RU" dirty="0">
              <a:latin typeface="Monotype Corsiva" pitchFamily="66" charset="0"/>
            </a:endParaRPr>
          </a:p>
        </p:txBody>
      </p:sp>
      <p:pic>
        <p:nvPicPr>
          <p:cNvPr id="10" name="Рисунок 9" descr="http://www.osinka.ru/Moda/Style/Img/2004_Illusions/04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000364" y="5072074"/>
            <a:ext cx="2786082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857224" y="4357695"/>
            <a:ext cx="1071570" cy="25003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flipH="1">
            <a:off x="0" y="4357694"/>
            <a:ext cx="928662" cy="25003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072198" y="3929066"/>
            <a:ext cx="3071802" cy="2786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2226" name="Picture 2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7572396" y="0"/>
            <a:ext cx="1571604" cy="3714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2227" name="Picture 3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0" y="0"/>
            <a:ext cx="1428728" cy="41434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uiExpand="1" build="p"/>
    </p:bld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285984" y="714356"/>
            <a:ext cx="3929090" cy="5572164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b="1" u="sng" dirty="0" smtClean="0">
                <a:latin typeface="Monotype Corsiva" pitchFamily="66" charset="0"/>
              </a:rPr>
              <a:t>Иллюзия заполненного пространства</a:t>
            </a:r>
            <a:endParaRPr lang="ru-RU" u="sng" dirty="0" smtClean="0">
              <a:latin typeface="Monotype Corsiva" pitchFamily="66" charset="0"/>
            </a:endParaRPr>
          </a:p>
          <a:p>
            <a:pPr>
              <a:buNone/>
            </a:pPr>
            <a:r>
              <a:rPr lang="ru-RU" dirty="0" smtClean="0">
                <a:latin typeface="Monotype Corsiva" pitchFamily="66" charset="0"/>
              </a:rPr>
              <a:t>	Иногда случается так, что заполненное декором и деталями пространство костюма кажется больше, чем равное ему незаполненное. Поэтому лучше избежать нагромождения деталей в той части фигуры, размеры которой нежелательно увеличивать.</a:t>
            </a:r>
          </a:p>
          <a:p>
            <a:endParaRPr lang="ru-RU" dirty="0">
              <a:latin typeface="Monotype Corsiva" pitchFamily="66" charset="0"/>
            </a:endParaRPr>
          </a:p>
        </p:txBody>
      </p:sp>
      <p:pic>
        <p:nvPicPr>
          <p:cNvPr id="5" name="Рисунок 4" descr="http://www.osinka.ru/Moda/Style/Img/2004_Illusions/06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-1071602" y="2500306"/>
            <a:ext cx="4714908" cy="171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72264" y="1142984"/>
            <a:ext cx="2191787" cy="47196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http://www.osinka.ru/Moda/Style/Img/2004_Illusions/08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28926" y="4572008"/>
            <a:ext cx="22860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285728"/>
            <a:ext cx="5214974" cy="4525963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b="1" u="sng" dirty="0" smtClean="0">
                <a:latin typeface="Monotype Corsiva" pitchFamily="66" charset="0"/>
              </a:rPr>
              <a:t>Иллюзия переоценки острого угла </a:t>
            </a:r>
            <a:endParaRPr lang="ru-RU" u="sng" dirty="0" smtClean="0">
              <a:latin typeface="Monotype Corsiva" pitchFamily="66" charset="0"/>
            </a:endParaRPr>
          </a:p>
          <a:p>
            <a:pPr>
              <a:buNone/>
            </a:pPr>
            <a:r>
              <a:rPr lang="ru-RU" dirty="0" smtClean="0">
                <a:latin typeface="Monotype Corsiva" pitchFamily="66" charset="0"/>
              </a:rPr>
              <a:t>	Расстояние между сторонами острого угла кажется больше, чем оно есть на самом деле, а  расстояние между сторонами тупого угла недооценивается. В основном это касается оформления горловины. Широкий треугольный вырез горловины делает широкие плечи уже, а узкий и длинный, наоборот, расширяет.</a:t>
            </a:r>
          </a:p>
          <a:p>
            <a:endParaRPr lang="ru-RU" dirty="0">
              <a:latin typeface="Monotype Corsiva" pitchFamily="66" charset="0"/>
            </a:endParaRPr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215174" y="857232"/>
            <a:ext cx="1928826" cy="44291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57818" y="857232"/>
            <a:ext cx="1785950" cy="43576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643042" y="428604"/>
            <a:ext cx="7286644" cy="5572164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b="1" u="sng" dirty="0" smtClean="0">
                <a:latin typeface="Monotype Corsiva" pitchFamily="66" charset="0"/>
              </a:rPr>
              <a:t>Анализ зрительных эффектов</a:t>
            </a:r>
            <a:endParaRPr lang="ru-RU" u="sng" dirty="0" smtClean="0">
              <a:latin typeface="Monotype Corsiva" pitchFamily="66" charset="0"/>
            </a:endParaRPr>
          </a:p>
          <a:p>
            <a:pPr>
              <a:buNone/>
            </a:pPr>
            <a:r>
              <a:rPr lang="ru-RU" b="1" dirty="0" smtClean="0">
                <a:latin typeface="Monotype Corsiva" pitchFamily="66" charset="0"/>
              </a:rPr>
              <a:t> </a:t>
            </a:r>
            <a:endParaRPr lang="ru-RU" dirty="0" smtClean="0">
              <a:latin typeface="Monotype Corsiva" pitchFamily="66" charset="0"/>
            </a:endParaRPr>
          </a:p>
          <a:p>
            <a:pPr>
              <a:buNone/>
            </a:pPr>
            <a:r>
              <a:rPr lang="ru-RU" dirty="0" smtClean="0">
                <a:latin typeface="Monotype Corsiva" pitchFamily="66" charset="0"/>
              </a:rPr>
              <a:t>	Конструктивные линии — контурные линии формы в целом и её деталей, линии соединения частей и деталей, т.е. швы, вытачки, складки, </a:t>
            </a:r>
            <a:r>
              <a:rPr lang="ru-RU" dirty="0" err="1" smtClean="0">
                <a:latin typeface="Monotype Corsiva" pitchFamily="66" charset="0"/>
              </a:rPr>
              <a:t>защипы</a:t>
            </a:r>
            <a:r>
              <a:rPr lang="ru-RU" dirty="0" smtClean="0">
                <a:latin typeface="Monotype Corsiva" pitchFamily="66" charset="0"/>
              </a:rPr>
              <a:t>.</a:t>
            </a:r>
          </a:p>
          <a:p>
            <a:pPr>
              <a:buNone/>
            </a:pPr>
            <a:r>
              <a:rPr lang="ru-RU" dirty="0" smtClean="0">
                <a:latin typeface="Monotype Corsiva" pitchFamily="66" charset="0"/>
              </a:rPr>
              <a:t>	Декоративные линии — </a:t>
            </a:r>
            <a:r>
              <a:rPr lang="ru-RU" dirty="0" err="1" smtClean="0">
                <a:latin typeface="Monotype Corsiva" pitchFamily="66" charset="0"/>
              </a:rPr>
              <a:t>линии</a:t>
            </a:r>
            <a:r>
              <a:rPr lang="ru-RU" dirty="0" smtClean="0">
                <a:latin typeface="Monotype Corsiva" pitchFamily="66" charset="0"/>
              </a:rPr>
              <a:t> разнообразных отделок, имеющих линейный характер: отделочные швы, рельефы, строчки, клапаны, манжеты, шнур, кант и т.п. т.е. линии, придающие своеобразие, оригинальность форме. </a:t>
            </a:r>
          </a:p>
          <a:p>
            <a:pPr>
              <a:buNone/>
            </a:pPr>
            <a:r>
              <a:rPr lang="ru-RU" dirty="0" smtClean="0">
                <a:latin typeface="Monotype Corsiva" pitchFamily="66" charset="0"/>
              </a:rPr>
              <a:t>	Конструктивно-декоративные – это линии которые участвуют в конструкции изделия и декоративном оформлении, т.е. отвечают </a:t>
            </a:r>
            <a:r>
              <a:rPr lang="ru-RU" dirty="0" err="1" smtClean="0">
                <a:latin typeface="Monotype Corsiva" pitchFamily="66" charset="0"/>
              </a:rPr>
              <a:t>утелитарным</a:t>
            </a:r>
            <a:r>
              <a:rPr lang="ru-RU" dirty="0" smtClean="0">
                <a:latin typeface="Monotype Corsiva" pitchFamily="66" charset="0"/>
              </a:rPr>
              <a:t> и эстетическим требованиям.</a:t>
            </a:r>
          </a:p>
          <a:p>
            <a:endParaRPr lang="ru-RU" dirty="0">
              <a:latin typeface="Monotype Corsiva" pitchFamily="66" charset="0"/>
            </a:endParaRPr>
          </a:p>
        </p:txBody>
      </p:sp>
      <p:pic>
        <p:nvPicPr>
          <p:cNvPr id="4" name="i-main-pic" descr="Картинка 2 из 264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1785926"/>
            <a:ext cx="2093595" cy="348139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28596" y="857232"/>
            <a:ext cx="8229600" cy="4525963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Различают 4 основных вида силуэтов: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Прямоугольный силуэт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включающий в себя </a:t>
            </a:r>
          </a:p>
          <a:p>
            <a:pPr>
              <a:buFont typeface="Courier New" pitchFamily="49" charset="0"/>
              <a:buChar char="o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узкий прямоугольник, </a:t>
            </a:r>
          </a:p>
          <a:p>
            <a:pPr>
              <a:buFont typeface="Courier New" pitchFamily="49" charset="0"/>
              <a:buChar char="o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расширенный прямоугольник, </a:t>
            </a:r>
          </a:p>
          <a:p>
            <a:pPr>
              <a:buFont typeface="Courier New" pitchFamily="49" charset="0"/>
              <a:buChar char="o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квадрат 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Полуприлегающий силуэт,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слегка подчеркивающий формы фигуры. 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Приталенный силуэт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, создающийся с помощью расширенной линии плеча, низа изделия и зауженной талии. 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Трапециевидный или свободный силуэт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Расширение происходит от линии плеча или проймы книзу изделия. Расширение может быть спокойным или более значимым.</a:t>
            </a:r>
          </a:p>
          <a:p>
            <a:pPr>
              <a:buNone/>
            </a:pPr>
            <a:endParaRPr lang="ru-RU" dirty="0"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42852"/>
            <a:ext cx="6572296" cy="3643338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dirty="0" smtClean="0">
                <a:latin typeface="Monotype Corsiva" pitchFamily="66" charset="0"/>
              </a:rPr>
              <a:t>	Часто конструктивные линии одновременно несут и декоративную нагрузку, например линия горловины платья, контуры воротников, карманов одежды и д.р. линии в одежде предопределяют движение взгляда зрителя, динамику и статику формы.</a:t>
            </a:r>
          </a:p>
          <a:p>
            <a:pPr>
              <a:buNone/>
            </a:pPr>
            <a:r>
              <a:rPr lang="ru-RU" dirty="0" smtClean="0">
                <a:latin typeface="Monotype Corsiva" pitchFamily="66" charset="0"/>
              </a:rPr>
              <a:t>	Существует взаимосвязь между восприятием масштабности и членения формы. Чем крупнее членения формы, тем она </a:t>
            </a:r>
            <a:r>
              <a:rPr lang="ru-RU" dirty="0" err="1" smtClean="0">
                <a:latin typeface="Monotype Corsiva" pitchFamily="66" charset="0"/>
              </a:rPr>
              <a:t>крупномасштабней</a:t>
            </a:r>
            <a:r>
              <a:rPr lang="ru-RU" dirty="0" smtClean="0">
                <a:latin typeface="Monotype Corsiva" pitchFamily="66" charset="0"/>
              </a:rPr>
              <a:t>. Обычная иллюзия зрения — переоценка длины вертикальных линий по сравнению с горизонтальными. Соответственно и форма, расчленённая по вертикали, кажется выше, чем не расчленённая или расчленённая по горизонтали.</a:t>
            </a:r>
          </a:p>
          <a:p>
            <a:endParaRPr lang="ru-RU" dirty="0">
              <a:latin typeface="Monotype Corsiva" pitchFamily="66" charset="0"/>
            </a:endParaRPr>
          </a:p>
        </p:txBody>
      </p:sp>
      <p:pic>
        <p:nvPicPr>
          <p:cNvPr id="6" name="Рисунок 5" descr="C:\Documents and Settings\Захарова\Рабочий стол\19387-large-3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357950" y="142852"/>
            <a:ext cx="2967054" cy="407196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C:\Documents and Settings\Захарова\Рабочий стол\21d_enluz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000496" y="3393282"/>
            <a:ext cx="2238374" cy="346471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9" name="Rectangle 3"/>
          <p:cNvSpPr>
            <a:spLocks noChangeArrowheads="1"/>
          </p:cNvSpPr>
          <p:nvPr/>
        </p:nvSpPr>
        <p:spPr bwMode="auto">
          <a:xfrm>
            <a:off x="1714480" y="357166"/>
            <a:ext cx="6756978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Times New Roman" pitchFamily="18" charset="0"/>
                <a:cs typeface="Arial" pitchFamily="34" charset="0"/>
              </a:rPr>
              <a:t>Эффект стройности зависит от угла наклона линии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otype Corsiva" pitchFamily="66" charset="0"/>
              <a:cs typeface="Arial" pitchFamily="34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otype Corsiva" pitchFamily="66" charset="0"/>
              <a:cs typeface="Arial" pitchFamily="34" charset="0"/>
            </a:endParaRPr>
          </a:p>
        </p:txBody>
      </p:sp>
      <p:sp>
        <p:nvSpPr>
          <p:cNvPr id="34820" name="Rectangle 4"/>
          <p:cNvSpPr>
            <a:spLocks noChangeArrowheads="1"/>
          </p:cNvSpPr>
          <p:nvPr/>
        </p:nvSpPr>
        <p:spPr bwMode="auto">
          <a:xfrm>
            <a:off x="0" y="65627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4" name="Рисунок 1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1071546"/>
            <a:ext cx="1852612" cy="46448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5" name="Прямоугольник 14"/>
          <p:cNvSpPr/>
          <p:nvPr/>
        </p:nvSpPr>
        <p:spPr>
          <a:xfrm>
            <a:off x="2285984" y="1571612"/>
            <a:ext cx="1285884" cy="314327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7" name="Прямая соединительная линия 16"/>
          <p:cNvCxnSpPr/>
          <p:nvPr/>
        </p:nvCxnSpPr>
        <p:spPr>
          <a:xfrm rot="10800000" flipV="1">
            <a:off x="2285984" y="1857364"/>
            <a:ext cx="1285884" cy="928694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 rot="10800000" flipV="1">
            <a:off x="2285984" y="2143116"/>
            <a:ext cx="1285884" cy="928694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 rot="10800000" flipV="1">
            <a:off x="2285984" y="2428868"/>
            <a:ext cx="1285884" cy="928694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 rot="10800000" flipV="1">
            <a:off x="2285984" y="2714620"/>
            <a:ext cx="1285884" cy="928694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 rot="10800000" flipV="1">
            <a:off x="2285984" y="3000372"/>
            <a:ext cx="1285884" cy="928694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 rot="10800000" flipV="1">
            <a:off x="2285984" y="1571612"/>
            <a:ext cx="1285884" cy="928694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 rot="10800000" flipV="1">
            <a:off x="2285984" y="3286124"/>
            <a:ext cx="1285884" cy="928694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 rot="10800000" flipV="1">
            <a:off x="2285984" y="3571876"/>
            <a:ext cx="1285884" cy="928694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 rot="10800000" flipV="1">
            <a:off x="2357422" y="3857628"/>
            <a:ext cx="1214446" cy="857256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9" name="Рисунок 28" descr="C:\Documents and Settings\Захарова\Рабочий стол\04_06_2010_121844.jpe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429388" y="1214422"/>
            <a:ext cx="2524125" cy="3810000"/>
          </a:xfrm>
          <a:prstGeom prst="rect">
            <a:avLst/>
          </a:prstGeom>
          <a:noFill/>
        </p:spPr>
      </p:pic>
      <p:sp>
        <p:nvSpPr>
          <p:cNvPr id="30" name="Прямоугольник 29"/>
          <p:cNvSpPr/>
          <p:nvPr/>
        </p:nvSpPr>
        <p:spPr>
          <a:xfrm>
            <a:off x="4786314" y="1643050"/>
            <a:ext cx="1285884" cy="314327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32" name="Прямая соединительная линия 31"/>
          <p:cNvCxnSpPr/>
          <p:nvPr/>
        </p:nvCxnSpPr>
        <p:spPr>
          <a:xfrm>
            <a:off x="4786314" y="1928802"/>
            <a:ext cx="1285884" cy="785818"/>
          </a:xfrm>
          <a:prstGeom prst="line">
            <a:avLst/>
          </a:prstGeom>
          <a:ln w="222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единительная линия 33"/>
          <p:cNvCxnSpPr/>
          <p:nvPr/>
        </p:nvCxnSpPr>
        <p:spPr>
          <a:xfrm>
            <a:off x="4786314" y="3143248"/>
            <a:ext cx="1285884" cy="1588"/>
          </a:xfrm>
          <a:prstGeom prst="line">
            <a:avLst/>
          </a:prstGeom>
          <a:ln w="222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единительная линия 35"/>
          <p:cNvCxnSpPr/>
          <p:nvPr/>
        </p:nvCxnSpPr>
        <p:spPr>
          <a:xfrm flipV="1">
            <a:off x="4786314" y="3929066"/>
            <a:ext cx="1285884" cy="285752"/>
          </a:xfrm>
          <a:prstGeom prst="line">
            <a:avLst/>
          </a:prstGeom>
          <a:ln w="222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Прямая соединительная линия 39"/>
          <p:cNvCxnSpPr/>
          <p:nvPr/>
        </p:nvCxnSpPr>
        <p:spPr>
          <a:xfrm flipV="1">
            <a:off x="5500694" y="2214554"/>
            <a:ext cx="571504" cy="142876"/>
          </a:xfrm>
          <a:prstGeom prst="line">
            <a:avLst/>
          </a:prstGeom>
          <a:ln w="222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481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481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481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19" grpId="0"/>
    </p:bld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G:\12904.4061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1142984"/>
            <a:ext cx="2571736" cy="4038600"/>
          </a:xfrm>
          <a:prstGeom prst="rect">
            <a:avLst/>
          </a:prstGeom>
          <a:noFill/>
        </p:spPr>
      </p:pic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1714480" y="285728"/>
            <a:ext cx="6756978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Times New Roman" pitchFamily="18" charset="0"/>
                <a:cs typeface="Arial" pitchFamily="34" charset="0"/>
              </a:rPr>
              <a:t>Эффект стройности зависит от угла наклона линии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otype Corsiva" pitchFamily="66" charset="0"/>
              <a:cs typeface="Arial" pitchFamily="34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otype Corsiva" pitchFamily="66" charset="0"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714612" y="1785926"/>
            <a:ext cx="1143008" cy="321471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2714612" y="2357430"/>
            <a:ext cx="1143008" cy="785818"/>
          </a:xfrm>
          <a:prstGeom prst="line">
            <a:avLst/>
          </a:prstGeom>
          <a:ln w="222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Рисунок 9" descr="G:\14881051f80f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643702" y="1214422"/>
            <a:ext cx="2276481" cy="3873490"/>
          </a:xfrm>
          <a:prstGeom prst="rect">
            <a:avLst/>
          </a:prstGeom>
          <a:noFill/>
        </p:spPr>
      </p:pic>
      <p:sp>
        <p:nvSpPr>
          <p:cNvPr id="11" name="Прямоугольник 10"/>
          <p:cNvSpPr/>
          <p:nvPr/>
        </p:nvSpPr>
        <p:spPr>
          <a:xfrm>
            <a:off x="5214942" y="1714488"/>
            <a:ext cx="1143008" cy="321471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3" name="Прямая соединительная линия 12"/>
          <p:cNvCxnSpPr/>
          <p:nvPr/>
        </p:nvCxnSpPr>
        <p:spPr>
          <a:xfrm>
            <a:off x="5214942" y="3857628"/>
            <a:ext cx="1143008" cy="1588"/>
          </a:xfrm>
          <a:prstGeom prst="line">
            <a:avLst/>
          </a:prstGeom>
          <a:ln w="222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C:\Documents and Settings\Захарова\Рабочий стол\98D-2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42844" y="714356"/>
            <a:ext cx="2818687" cy="4238628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143240" y="1714488"/>
            <a:ext cx="1428760" cy="271464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 rot="5400000">
            <a:off x="3143240" y="1714488"/>
            <a:ext cx="428628" cy="428628"/>
          </a:xfrm>
          <a:prstGeom prst="line">
            <a:avLst/>
          </a:prstGeom>
          <a:ln w="222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6200000" flipH="1">
            <a:off x="4143372" y="1714488"/>
            <a:ext cx="428628" cy="428628"/>
          </a:xfrm>
          <a:prstGeom prst="line">
            <a:avLst/>
          </a:prstGeom>
          <a:ln w="222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 rot="10800000">
            <a:off x="3143240" y="2571744"/>
            <a:ext cx="1428760" cy="1588"/>
          </a:xfrm>
          <a:prstGeom prst="line">
            <a:avLst/>
          </a:prstGeom>
          <a:ln w="222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 rot="10800000">
            <a:off x="3143240" y="2857496"/>
            <a:ext cx="1428760" cy="1588"/>
          </a:xfrm>
          <a:prstGeom prst="line">
            <a:avLst/>
          </a:prstGeom>
          <a:ln w="222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" name="Рисунок 16" descr="C:\Documents and Settings\Захарова\Рабочий стол\441617730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 flipH="1">
            <a:off x="6858016" y="857232"/>
            <a:ext cx="2143140" cy="4214842"/>
          </a:xfrm>
          <a:prstGeom prst="rect">
            <a:avLst/>
          </a:prstGeom>
          <a:noFill/>
        </p:spPr>
      </p:pic>
      <p:sp>
        <p:nvSpPr>
          <p:cNvPr id="18" name="Прямоугольник 17"/>
          <p:cNvSpPr/>
          <p:nvPr/>
        </p:nvSpPr>
        <p:spPr>
          <a:xfrm>
            <a:off x="5214942" y="1714488"/>
            <a:ext cx="1428760" cy="271464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9" name="Прямая соединительная линия 18"/>
          <p:cNvCxnSpPr/>
          <p:nvPr/>
        </p:nvCxnSpPr>
        <p:spPr>
          <a:xfrm rot="10800000">
            <a:off x="5214942" y="2071678"/>
            <a:ext cx="1428760" cy="1588"/>
          </a:xfrm>
          <a:prstGeom prst="line">
            <a:avLst/>
          </a:prstGeom>
          <a:ln w="222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 rot="10800000">
            <a:off x="5214942" y="4000504"/>
            <a:ext cx="1428760" cy="1588"/>
          </a:xfrm>
          <a:prstGeom prst="line">
            <a:avLst/>
          </a:prstGeom>
          <a:ln w="222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 rot="10800000">
            <a:off x="5214942" y="3571876"/>
            <a:ext cx="1428760" cy="1588"/>
          </a:xfrm>
          <a:prstGeom prst="line">
            <a:avLst/>
          </a:prstGeom>
          <a:ln w="222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ectangle 3"/>
          <p:cNvSpPr>
            <a:spLocks noChangeArrowheads="1"/>
          </p:cNvSpPr>
          <p:nvPr/>
        </p:nvSpPr>
        <p:spPr bwMode="auto">
          <a:xfrm>
            <a:off x="1428728" y="285728"/>
            <a:ext cx="6756978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Times New Roman" pitchFamily="18" charset="0"/>
                <a:cs typeface="Arial" pitchFamily="34" charset="0"/>
              </a:rPr>
              <a:t>Эффект стройности зависит от угла наклона линии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otype Corsiva" pitchFamily="66" charset="0"/>
              <a:cs typeface="Arial" pitchFamily="34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otype Corsiva" pitchFamily="66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</p:bld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500298" y="0"/>
            <a:ext cx="2500330" cy="2143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4033" name="Rectangle 1"/>
          <p:cNvSpPr>
            <a:spLocks noChangeArrowheads="1"/>
          </p:cNvSpPr>
          <p:nvPr/>
        </p:nvSpPr>
        <p:spPr bwMode="auto">
          <a:xfrm>
            <a:off x="4572000" y="571480"/>
            <a:ext cx="1928826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Times New Roman" pitchFamily="18" charset="0"/>
                <a:cs typeface="Arial" pitchFamily="34" charset="0"/>
              </a:rPr>
              <a:t>Укорачивает         фигуру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otype Corsiva" pitchFamily="66" charset="0"/>
              <a:cs typeface="Arial" pitchFamily="34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1071538" y="785794"/>
            <a:ext cx="142872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latin typeface="Monotype Corsiva" pitchFamily="66" charset="0"/>
                <a:ea typeface="Times New Roman" pitchFamily="18" charset="0"/>
                <a:cs typeface="Arial" pitchFamily="34" charset="0"/>
              </a:rPr>
              <a:t>Удлиняет фигуру </a:t>
            </a:r>
            <a:endParaRPr lang="ru-RU" dirty="0"/>
          </a:p>
        </p:txBody>
      </p:sp>
      <p:pic>
        <p:nvPicPr>
          <p:cNvPr id="14" name="Рисунок 13" descr="G:\платье в полоску.0.734.s0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500826" y="0"/>
            <a:ext cx="2643174" cy="4429156"/>
          </a:xfrm>
          <a:prstGeom prst="rect">
            <a:avLst/>
          </a:prstGeom>
          <a:noFill/>
        </p:spPr>
      </p:pic>
      <p:pic>
        <p:nvPicPr>
          <p:cNvPr id="20" name="Рисунок 19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0" y="1500174"/>
            <a:ext cx="1785918" cy="3071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1" name="Рисунок 20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071934" y="2071678"/>
            <a:ext cx="2357422" cy="4500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2" name="Рисунок 21"/>
          <p:cNvPicPr/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1643042" y="2643182"/>
            <a:ext cx="2038353" cy="31908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24" name="Прямая соединительная линия 23"/>
          <p:cNvCxnSpPr/>
          <p:nvPr/>
        </p:nvCxnSpPr>
        <p:spPr>
          <a:xfrm rot="16200000" flipH="1">
            <a:off x="553625" y="3232558"/>
            <a:ext cx="6500834" cy="35719"/>
          </a:xfrm>
          <a:prstGeom prst="line">
            <a:avLst/>
          </a:prstGeom>
          <a:ln w="444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Rectangle 1"/>
          <p:cNvSpPr>
            <a:spLocks noChangeArrowheads="1"/>
          </p:cNvSpPr>
          <p:nvPr/>
        </p:nvSpPr>
        <p:spPr bwMode="auto">
          <a:xfrm>
            <a:off x="285720" y="500042"/>
            <a:ext cx="8606843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Times New Roman" pitchFamily="18" charset="0"/>
                <a:cs typeface="Arial" pitchFamily="34" charset="0"/>
              </a:rPr>
              <a:t>Белые и светлые предметы, вещи, костюм в целом выглядит крупнее, чем тёмные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otype Corsiva" pitchFamily="66" charset="0"/>
              <a:cs typeface="Arial" pitchFamily="34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otype Corsiva" pitchFamily="66" charset="0"/>
              <a:cs typeface="Arial" pitchFamily="34" charset="0"/>
            </a:endParaRPr>
          </a:p>
        </p:txBody>
      </p:sp>
      <p:pic>
        <p:nvPicPr>
          <p:cNvPr id="5" name="Рисунок 4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285984" y="785794"/>
            <a:ext cx="4216607" cy="13287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5058" name="Rectangle 2"/>
          <p:cNvSpPr>
            <a:spLocks noChangeArrowheads="1"/>
          </p:cNvSpPr>
          <p:nvPr/>
        </p:nvSpPr>
        <p:spPr bwMode="auto">
          <a:xfrm>
            <a:off x="3071802" y="2357430"/>
            <a:ext cx="5857916" cy="31393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Monotype Corsiva" pitchFamily="66" charset="0"/>
                <a:ea typeface="Times New Roman" pitchFamily="18" charset="0"/>
                <a:cs typeface="Arial" pitchFamily="34" charset="0"/>
              </a:rPr>
              <a:t>Явление иррадиации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otype Corsiva" pitchFamily="66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Monotype Corsiva" pitchFamily="66" charset="0"/>
                <a:ea typeface="Times New Roman" pitchFamily="18" charset="0"/>
                <a:cs typeface="Arial" pitchFamily="34" charset="0"/>
              </a:rPr>
              <a:t>Оно состоит в том, что светлые предметы на темном фоне кажутся увеличенными против своих настоящих размеров и как бы захватывают часть темного фона. На рисунке за счет яркости цветов белый квадрат кажется значительно большим, чем черный квадрат на белом фоне.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otype Corsiva" pitchFamily="66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Monotype Corsiva" pitchFamily="66" charset="0"/>
                <a:ea typeface="Times New Roman" pitchFamily="18" charset="0"/>
                <a:cs typeface="Arial" pitchFamily="34" charset="0"/>
              </a:rPr>
              <a:t>Историческая справка</a:t>
            </a: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Monotype Corsiva" pitchFamily="66" charset="0"/>
                <a:ea typeface="Times New Roman" pitchFamily="18" charset="0"/>
                <a:cs typeface="Arial" pitchFamily="34" charset="0"/>
              </a:rPr>
              <a:t/>
            </a:r>
            <a:b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Monotype Corsiva" pitchFamily="66" charset="0"/>
                <a:ea typeface="Times New Roman" pitchFamily="18" charset="0"/>
                <a:cs typeface="Arial" pitchFamily="34" charset="0"/>
              </a:rPr>
            </a:b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Monotype Corsiva" pitchFamily="66" charset="0"/>
                <a:ea typeface="Times New Roman" pitchFamily="18" charset="0"/>
                <a:cs typeface="Arial" pitchFamily="34" charset="0"/>
              </a:rPr>
              <a:t>Любопытно отметить, что, зная о данном свойстве черного цвета скрадывать размеры, дуэлянты в XIX веке предпочитали стреляться именно в черных костюмах в надежде на то, что противник промахнется при стрельбе.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Monotype Corsiva" pitchFamily="66" charset="0"/>
                <a:ea typeface="Times New Roman" pitchFamily="18" charset="0"/>
                <a:cs typeface="Arial" pitchFamily="34" charset="0"/>
              </a:rPr>
              <a:t>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otype Corsiva" pitchFamily="66" charset="0"/>
              <a:cs typeface="Arial" pitchFamily="34" charset="0"/>
            </a:endParaRPr>
          </a:p>
        </p:txBody>
      </p:sp>
      <p:pic>
        <p:nvPicPr>
          <p:cNvPr id="7" name="mm_l" descr="http://www.osinka.ru/Moda/Style/Img/2004_Illusions/15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29388" y="5500702"/>
            <a:ext cx="2368947" cy="1209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C:\Documents and Settings\Admin\Рабочий стол\parfionova_mod-01[1]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0" y="2571744"/>
            <a:ext cx="3143240" cy="3286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4505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4505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4505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" dur="80"/>
                                        <p:tgtEl>
                                          <p:spTgt spid="4505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" dur="80"/>
                                        <p:tgtEl>
                                          <p:spTgt spid="4505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80"/>
                                        <p:tgtEl>
                                          <p:spTgt spid="4505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057" grpId="0"/>
      <p:bldP spid="45058" grpId="0"/>
    </p:bld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"/>
          <p:cNvSpPr txBox="1">
            <a:spLocks noChangeArrowheads="1"/>
          </p:cNvSpPr>
          <p:nvPr/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365760" marR="0" lvl="0" indent="-256032" algn="l" defTabSz="914400" rtl="0" eaLnBrk="1" fontAlgn="auto" latinLnBrk="0" hangingPunct="1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" pitchFamily="2" charset="2"/>
              <a:buChar char="q"/>
              <a:tabLst/>
              <a:defRPr/>
            </a:pPr>
            <a:r>
              <a:rPr kumimoji="0" lang="ru-RU" sz="18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onotype Corsiva" pitchFamily="66" charset="0"/>
              </a:rPr>
              <a:t>Элементы треугольной формы способствуют выделению приятных черт и линий фигуры и скрывают не желательные.</a:t>
            </a:r>
          </a:p>
          <a:p>
            <a:pPr marL="365760" marR="0" lvl="0" indent="-256032" algn="l" defTabSz="914400" rtl="0" eaLnBrk="1" fontAlgn="auto" latinLnBrk="0" hangingPunct="1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" pitchFamily="2" charset="2"/>
              <a:buChar char="q"/>
              <a:tabLst/>
              <a:defRPr/>
            </a:pPr>
            <a:r>
              <a:rPr kumimoji="0" lang="ru-RU" sz="18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onotype Corsiva" pitchFamily="66" charset="0"/>
              </a:rPr>
              <a:t> </a:t>
            </a:r>
            <a:r>
              <a:rPr lang="ru-RU" dirty="0" smtClean="0">
                <a:latin typeface="Monotype Corsiva" pitchFamily="66" charset="0"/>
              </a:rPr>
              <a:t>Худенькой </a:t>
            </a:r>
            <a:r>
              <a:rPr kumimoji="0" lang="ru-RU" sz="18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onotype Corsiva" pitchFamily="66" charset="0"/>
              </a:rPr>
              <a:t>девушке </a:t>
            </a:r>
            <a:r>
              <a:rPr lang="ru-RU" dirty="0" smtClean="0">
                <a:latin typeface="Monotype Corsiva" pitchFamily="66" charset="0"/>
              </a:rPr>
              <a:t>невысок</a:t>
            </a:r>
            <a:r>
              <a:rPr kumimoji="0" lang="ru-RU" sz="18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onotype Corsiva" pitchFamily="66" charset="0"/>
              </a:rPr>
              <a:t>ого роста лучше носить платье с красивым широким поясом и пышной юбкой.</a:t>
            </a:r>
          </a:p>
          <a:p>
            <a:pPr marL="365760" marR="0" lvl="0" indent="-256032" algn="l" defTabSz="914400" rtl="0" eaLnBrk="1" fontAlgn="auto" latinLnBrk="0" hangingPunct="1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" pitchFamily="2" charset="2"/>
              <a:buChar char="q"/>
              <a:tabLst/>
              <a:defRPr/>
            </a:pPr>
            <a:r>
              <a:rPr kumimoji="0" lang="ru-RU" sz="18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onotype Corsiva" pitchFamily="66" charset="0"/>
              </a:rPr>
              <a:t>Полная женщина должна носить такой костюм, который бы выделял её наиболее приятные черты.</a:t>
            </a:r>
          </a:p>
          <a:p>
            <a:pPr marL="365760" marR="0" lvl="0" indent="-256032" algn="l" defTabSz="914400" rtl="0" eaLnBrk="1" fontAlgn="auto" latinLnBrk="0" hangingPunct="1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" pitchFamily="2" charset="2"/>
              <a:buChar char="q"/>
              <a:tabLst/>
              <a:defRPr/>
            </a:pPr>
            <a:r>
              <a:rPr kumimoji="0" lang="ru-RU" sz="18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onotype Corsiva" pitchFamily="66" charset="0"/>
              </a:rPr>
              <a:t>При короткой шее не стоит </a:t>
            </a:r>
            <a:r>
              <a:rPr lang="ru-RU" dirty="0" smtClean="0">
                <a:latin typeface="Monotype Corsiva" pitchFamily="66" charset="0"/>
              </a:rPr>
              <a:t>носить </a:t>
            </a:r>
            <a:r>
              <a:rPr kumimoji="0" lang="ru-RU" sz="18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onotype Corsiva" pitchFamily="66" charset="0"/>
              </a:rPr>
              <a:t>воротники стойки и очень широкие воротники, горизонтальны</a:t>
            </a:r>
            <a:r>
              <a:rPr lang="ru-RU" baseline="0" dirty="0" err="1" smtClean="0">
                <a:latin typeface="Monotype Corsiva" pitchFamily="66" charset="0"/>
              </a:rPr>
              <a:t>х</a:t>
            </a:r>
            <a:r>
              <a:rPr lang="ru-RU" baseline="0" dirty="0" smtClean="0">
                <a:latin typeface="Monotype Corsiva" pitchFamily="66" charset="0"/>
              </a:rPr>
              <a:t>  </a:t>
            </a:r>
            <a:r>
              <a:rPr kumimoji="0" lang="ru-RU" sz="18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onotype Corsiva" pitchFamily="66" charset="0"/>
              </a:rPr>
              <a:t>вырезов типа «лодочка» .  </a:t>
            </a:r>
          </a:p>
          <a:p>
            <a:pPr marL="365760" marR="0" lvl="0" indent="-256032" algn="l" defTabSz="914400" rtl="0" eaLnBrk="1" fontAlgn="auto" latinLnBrk="0" hangingPunct="1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" pitchFamily="2" charset="2"/>
              <a:buChar char="q"/>
              <a:tabLst/>
              <a:defRPr/>
            </a:pPr>
            <a:endParaRPr kumimoji="0" lang="ru-RU" sz="180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onotype Corsiva" pitchFamily="66" charset="0"/>
            </a:endParaRPr>
          </a:p>
          <a:p>
            <a:pPr marL="365760" marR="0" lvl="0" indent="-256032" algn="l" defTabSz="914400" rtl="0" eaLnBrk="1" fontAlgn="auto" latinLnBrk="0" hangingPunct="1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" pitchFamily="2" charset="2"/>
              <a:buChar char="q"/>
              <a:tabLst/>
              <a:defRPr/>
            </a:pPr>
            <a:endParaRPr kumimoji="0" lang="ru-RU" sz="160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onotype Corsiva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357290" y="500042"/>
            <a:ext cx="487505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Практические советы</a:t>
            </a:r>
            <a:endParaRPr lang="ru-RU" sz="4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6" name="Rectangle 6"/>
          <p:cNvSpPr txBox="1">
            <a:spLocks noChangeArrowheads="1"/>
          </p:cNvSpPr>
          <p:nvPr/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/>
          <a:p>
            <a:pPr marL="365760" marR="0" lvl="0" indent="-256032" algn="l" defTabSz="914400" rtl="0" eaLnBrk="1" fontAlgn="auto" latinLnBrk="0" hangingPunct="1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" pitchFamily="2" charset="2"/>
              <a:buChar char="q"/>
              <a:tabLst/>
              <a:defRPr/>
            </a:pPr>
            <a:r>
              <a:rPr kumimoji="0" lang="ru-RU" sz="18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onotype Corsiva" pitchFamily="66" charset="0"/>
              </a:rPr>
              <a:t>Женщине с очень </a:t>
            </a:r>
            <a:r>
              <a:rPr lang="ru-RU" dirty="0" smtClean="0">
                <a:latin typeface="Monotype Corsiva" pitchFamily="66" charset="0"/>
              </a:rPr>
              <a:t>широкими</a:t>
            </a:r>
            <a:r>
              <a:rPr kumimoji="0" lang="ru-RU" sz="18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onotype Corsiva" pitchFamily="66" charset="0"/>
              </a:rPr>
              <a:t> бёдрами следует избегать костюмов с приталенным жакетом и узкой юбкой.</a:t>
            </a:r>
          </a:p>
          <a:p>
            <a:pPr marL="365760" marR="0" lvl="0" indent="-256032" algn="l" defTabSz="914400" rtl="0" eaLnBrk="1" fontAlgn="auto" latinLnBrk="0" hangingPunct="1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" pitchFamily="2" charset="2"/>
              <a:buChar char="q"/>
              <a:tabLst/>
              <a:defRPr/>
            </a:pPr>
            <a:r>
              <a:rPr kumimoji="0" lang="ru-RU" sz="18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onotype Corsiva" pitchFamily="66" charset="0"/>
              </a:rPr>
              <a:t>Женщине с высокой тонкой фигурой лучше носить пышные юбки, отдельные оборкой и тесьмой, гофрированные воротники, банты.</a:t>
            </a:r>
          </a:p>
          <a:p>
            <a:pPr marL="365760" marR="0" lvl="0" indent="-256032" algn="l" defTabSz="914400" rtl="0" eaLnBrk="1" fontAlgn="auto" latinLnBrk="0" hangingPunct="1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" pitchFamily="2" charset="2"/>
              <a:buChar char="q"/>
              <a:tabLst/>
              <a:defRPr/>
            </a:pPr>
            <a:r>
              <a:rPr kumimoji="0" lang="ru-RU" sz="18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onotype Corsiva" pitchFamily="66" charset="0"/>
              </a:rPr>
              <a:t>При несимметричности фигуры (разная высота плеч, бёдер) на более низкой стороне можно поместить драпировку, застёжку, украшение, цветную</a:t>
            </a:r>
            <a:r>
              <a:rPr kumimoji="0" lang="ru-RU" sz="16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onotype Corsiva" pitchFamily="66" charset="0"/>
              </a:rPr>
              <a:t> </a:t>
            </a:r>
            <a:r>
              <a:rPr kumimoji="0" lang="ru-RU" sz="18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onotype Corsiva" pitchFamily="66" charset="0"/>
              </a:rPr>
              <a:t>деталь, аппликацию.      </a:t>
            </a:r>
          </a:p>
          <a:p>
            <a:pPr marL="365760" marR="0" lvl="0" indent="-256032" algn="l" defTabSz="914400" rtl="0" eaLnBrk="1" fontAlgn="auto" latinLnBrk="0" hangingPunct="1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" pitchFamily="2" charset="2"/>
              <a:buChar char="q"/>
              <a:tabLst/>
              <a:defRPr/>
            </a:pPr>
            <a:endParaRPr kumimoji="0" lang="ru-RU" sz="180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027" name="Rectangle 3"/>
          <p:cNvSpPr>
            <a:spLocks noGrp="1" noChangeArrowheads="1"/>
          </p:cNvSpPr>
          <p:nvPr>
            <p:ph idx="1"/>
          </p:nvPr>
        </p:nvSpPr>
        <p:spPr>
          <a:xfrm>
            <a:off x="0" y="785813"/>
            <a:ext cx="9144000" cy="5500687"/>
          </a:xfrm>
        </p:spPr>
        <p:txBody>
          <a:bodyPr>
            <a:normAutofit/>
          </a:bodyPr>
          <a:lstStyle/>
          <a:p>
            <a:pPr>
              <a:buFont typeface="Georgia" pitchFamily="18" charset="0"/>
              <a:buNone/>
            </a:pPr>
            <a:r>
              <a:rPr lang="ru-RU" sz="1800" dirty="0" smtClean="0">
                <a:latin typeface="Monotype Corsiva" pitchFamily="66" charset="0"/>
              </a:rPr>
              <a:t> Все поставленные перед началом работы задачи были решены:</a:t>
            </a:r>
          </a:p>
          <a:p>
            <a:pPr marL="452628" indent="-342900">
              <a:buClrTx/>
              <a:buFont typeface="Wingdings" pitchFamily="2" charset="2"/>
              <a:buChar char="ü"/>
            </a:pPr>
            <a:r>
              <a:rPr lang="ru-RU" sz="1800" dirty="0" smtClean="0">
                <a:latin typeface="Monotype Corsiva" pitchFamily="66" charset="0"/>
              </a:rPr>
              <a:t>изучена литература по данному вопросу;</a:t>
            </a:r>
          </a:p>
          <a:p>
            <a:pPr marL="452628" indent="-342900">
              <a:buClrTx/>
              <a:buFont typeface="Wingdings" pitchFamily="2" charset="2"/>
              <a:buChar char="ü"/>
            </a:pPr>
            <a:r>
              <a:rPr lang="ru-RU" sz="1800" i="1" dirty="0" smtClean="0">
                <a:latin typeface="Monotype Corsiva" pitchFamily="66" charset="0"/>
              </a:rPr>
              <a:t>показаны основные геометрические виды форм одежды</a:t>
            </a:r>
            <a:r>
              <a:rPr lang="ru-RU" sz="1800" dirty="0" smtClean="0">
                <a:latin typeface="Monotype Corsiva" pitchFamily="66" charset="0"/>
              </a:rPr>
              <a:t>;</a:t>
            </a:r>
          </a:p>
          <a:p>
            <a:pPr marL="452628" indent="-342900">
              <a:buClrTx/>
              <a:buFont typeface="Wingdings" pitchFamily="2" charset="2"/>
              <a:buChar char="ü"/>
            </a:pPr>
            <a:r>
              <a:rPr lang="ru-RU" sz="1800" i="1" dirty="0" smtClean="0">
                <a:latin typeface="Monotype Corsiva" pitchFamily="66" charset="0"/>
              </a:rPr>
              <a:t>даны ряды пропорционального развития  силуэтов и комбинации из нескольких геометрических форм</a:t>
            </a:r>
            <a:r>
              <a:rPr lang="ru-RU" sz="1800" dirty="0" smtClean="0">
                <a:latin typeface="Monotype Corsiva" pitchFamily="66" charset="0"/>
              </a:rPr>
              <a:t>;</a:t>
            </a:r>
          </a:p>
          <a:p>
            <a:pPr marL="452628" lvl="0" indent="-342900">
              <a:buClrTx/>
              <a:buFont typeface="Wingdings" pitchFamily="2" charset="2"/>
              <a:buChar char="ü"/>
            </a:pPr>
            <a:r>
              <a:rPr lang="ru-RU" sz="1800" i="1" dirty="0" smtClean="0">
                <a:latin typeface="Monotype Corsiva" pitchFamily="66" charset="0"/>
              </a:rPr>
              <a:t>рассмотрены основные виды силуэтов в одежде и провели их сравнение с геометрическими фигурами.</a:t>
            </a:r>
            <a:endParaRPr lang="ru-RU" sz="1800" dirty="0" smtClean="0">
              <a:latin typeface="Monotype Corsiva" pitchFamily="66" charset="0"/>
            </a:endParaRPr>
          </a:p>
          <a:p>
            <a:pPr marL="452628" indent="-342900">
              <a:buClrTx/>
              <a:buNone/>
            </a:pPr>
            <a:r>
              <a:rPr lang="ru-RU" sz="1800" dirty="0" smtClean="0">
                <a:latin typeface="Monotype Corsiva" pitchFamily="66" charset="0"/>
              </a:rPr>
              <a:t>   		</a:t>
            </a:r>
          </a:p>
          <a:p>
            <a:pPr>
              <a:buFont typeface="Georgia" pitchFamily="18" charset="0"/>
              <a:buNone/>
            </a:pPr>
            <a:r>
              <a:rPr lang="ru-RU" sz="1800" dirty="0" smtClean="0">
                <a:latin typeface="Monotype Corsiva" pitchFamily="66" charset="0"/>
              </a:rPr>
              <a:t>		</a:t>
            </a:r>
          </a:p>
          <a:p>
            <a:pPr>
              <a:buFont typeface="Georgia" pitchFamily="18" charset="0"/>
              <a:buNone/>
            </a:pPr>
            <a:endParaRPr lang="ru-RU" sz="1800" dirty="0" smtClean="0">
              <a:latin typeface="Monotype Corsiva" pitchFamily="66" charset="0"/>
            </a:endParaRPr>
          </a:p>
          <a:p>
            <a:pPr>
              <a:buFont typeface="Georgia" pitchFamily="18" charset="0"/>
              <a:buNone/>
            </a:pPr>
            <a:r>
              <a:rPr lang="ru-RU" sz="1800" dirty="0" smtClean="0">
                <a:latin typeface="Monotype Corsiva" pitchFamily="66" charset="0"/>
                <a:cs typeface="Times New Roman" pitchFamily="18" charset="0"/>
              </a:rPr>
              <a:t>	Изучая и анализируя историю костюма с древнейших времён до 21 века,  пришли к заключению, что несмотря на всё своеобразие и неповторимость костюмов прошлых веков , как и костюмов  современных,  костюм любой эпохи можно вписать в одну из простейших геометрических фигур, близких по высоте и ширине к пропорциям человеческой фигуры - прямоугольник, трапецию, треугольник, овал. </a:t>
            </a:r>
            <a:endParaRPr lang="ru-RU" sz="1800" dirty="0" smtClean="0">
              <a:latin typeface="Monotype Corsiva" pitchFamily="66" charset="0"/>
            </a:endParaRPr>
          </a:p>
        </p:txBody>
      </p:sp>
      <p:sp>
        <p:nvSpPr>
          <p:cNvPr id="4" name="Заголовок 2"/>
          <p:cNvSpPr txBox="1">
            <a:spLocks/>
          </p:cNvSpPr>
          <p:nvPr/>
        </p:nvSpPr>
        <p:spPr>
          <a:xfrm>
            <a:off x="642910" y="0"/>
            <a:ext cx="7043758" cy="928670"/>
          </a:xfrm>
          <a:prstGeom prst="rect">
            <a:avLst/>
          </a:prstGeom>
        </p:spPr>
        <p:txBody>
          <a:bodyPr vert="horz" rtlCol="0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100" b="1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Monotype Corsiva" pitchFamily="66" charset="0"/>
                <a:ea typeface="+mj-ea"/>
                <a:cs typeface="+mj-cs"/>
              </a:rPr>
              <a:t>Заключение</a:t>
            </a:r>
            <a:endParaRPr kumimoji="0" lang="ru-RU" sz="41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uLnTx/>
              <a:uFillTx/>
              <a:latin typeface="Monotype Corsiva" pitchFamily="66" charset="0"/>
              <a:ea typeface="+mj-ea"/>
              <a:cs typeface="+mj-cs"/>
            </a:endParaRPr>
          </a:p>
        </p:txBody>
      </p:sp>
      <p:sp>
        <p:nvSpPr>
          <p:cNvPr id="7" name="Заголовок 2"/>
          <p:cNvSpPr>
            <a:spLocks noGrp="1"/>
          </p:cNvSpPr>
          <p:nvPr>
            <p:ph type="title"/>
          </p:nvPr>
        </p:nvSpPr>
        <p:spPr>
          <a:xfrm>
            <a:off x="3428992" y="2714620"/>
            <a:ext cx="2286016" cy="1143000"/>
          </a:xfrm>
        </p:spPr>
        <p:txBody>
          <a:bodyPr/>
          <a:lstStyle/>
          <a:p>
            <a:r>
              <a:rPr lang="ru-RU" dirty="0" smtClean="0">
                <a:latin typeface="Monotype Corsiva" pitchFamily="66" charset="0"/>
              </a:rPr>
              <a:t>Вывод</a:t>
            </a:r>
            <a:endParaRPr lang="ru-RU" dirty="0">
              <a:latin typeface="Monotype Corsiva" pitchFamily="66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/>
    </p:bld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u="sng" dirty="0" smtClean="0">
                <a:hlinkClick r:id="rId2"/>
              </a:rPr>
              <a:t>http://www.osinka.ru</a:t>
            </a:r>
            <a:endParaRPr lang="ru-RU" u="sng" dirty="0" smtClean="0"/>
          </a:p>
          <a:p>
            <a:pPr>
              <a:buNone/>
            </a:pPr>
            <a:r>
              <a:rPr lang="en-US" u="sng" dirty="0" smtClean="0"/>
              <a:t>http://clhi.info/</a:t>
            </a:r>
            <a:endParaRPr lang="ru-RU" u="sng" dirty="0" smtClean="0"/>
          </a:p>
          <a:p>
            <a:pPr>
              <a:buNone/>
            </a:pPr>
            <a:r>
              <a:rPr lang="ru-RU" u="sng" dirty="0" smtClean="0"/>
              <a:t>http://gorod.crimea.edu</a:t>
            </a:r>
            <a:endParaRPr lang="ru-RU" dirty="0" smtClean="0"/>
          </a:p>
          <a:p>
            <a:pPr>
              <a:buNone/>
            </a:pPr>
            <a:r>
              <a:rPr lang="ru-RU" u="sng" dirty="0" smtClean="0"/>
              <a:t>http://sarafan.ru</a:t>
            </a:r>
            <a:endParaRPr lang="ru-RU" dirty="0" smtClean="0"/>
          </a:p>
          <a:p>
            <a:pPr>
              <a:buNone/>
            </a:pPr>
            <a:r>
              <a:rPr lang="ru-RU" u="sng" dirty="0" smtClean="0">
                <a:hlinkClick r:id="rId3"/>
              </a:rPr>
              <a:t>http://images.yandex.ru</a:t>
            </a:r>
            <a:endParaRPr lang="ru-RU" u="sng" dirty="0" smtClean="0"/>
          </a:p>
          <a:p>
            <a:pPr>
              <a:buNone/>
            </a:pPr>
            <a:r>
              <a:rPr lang="ru-RU" dirty="0" smtClean="0">
                <a:hlinkClick r:id="rId4"/>
              </a:rPr>
              <a:t>http://ru.wikipedia.org</a:t>
            </a:r>
            <a:endParaRPr lang="ru-RU" dirty="0" smtClean="0"/>
          </a:p>
          <a:p>
            <a:pPr>
              <a:buNone/>
            </a:pPr>
            <a:r>
              <a:rPr lang="ru-RU" dirty="0" smtClean="0">
                <a:hlinkClick r:id="rId5"/>
              </a:rPr>
              <a:t>http://dic.academic.ru</a:t>
            </a:r>
            <a:endParaRPr lang="ru-RU" dirty="0" smtClean="0"/>
          </a:p>
          <a:p>
            <a:pPr>
              <a:buNone/>
            </a:pPr>
            <a:r>
              <a:rPr lang="ru-RU" b="1" i="1" dirty="0" smtClean="0"/>
              <a:t>книга «Учусь шить» Р.И. Егорова, В.П. </a:t>
            </a:r>
            <a:r>
              <a:rPr lang="ru-RU" b="1" i="1" dirty="0" err="1" smtClean="0"/>
              <a:t>Монастырная</a:t>
            </a:r>
            <a:r>
              <a:rPr lang="ru-RU" b="1" i="1" dirty="0" smtClean="0"/>
              <a:t>, М.П. 1989г.;</a:t>
            </a:r>
          </a:p>
          <a:p>
            <a:pPr>
              <a:buNone/>
            </a:pPr>
            <a:r>
              <a:rPr lang="ru-RU" b="1" i="1" dirty="0" smtClean="0"/>
              <a:t>«Основы швейного производства» А.Т. Труханова, В.В. Исаев, М.П. 1989г.</a:t>
            </a:r>
            <a:endParaRPr lang="ru-RU" dirty="0" smtClean="0"/>
          </a:p>
          <a:p>
            <a:pPr>
              <a:buNone/>
            </a:pPr>
            <a:endParaRPr lang="ru-RU" u="sng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Monotype Corsiva" pitchFamily="66" charset="0"/>
              </a:rPr>
              <a:t>Литература</a:t>
            </a:r>
            <a:endParaRPr lang="ru-RU" dirty="0"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7200" u="sng" spc="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СПАСИБО ЗА ВНИМАНИЕ!</a:t>
            </a:r>
            <a:endParaRPr lang="ru-RU" sz="7200" u="sng" spc="3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14678" y="214290"/>
            <a:ext cx="5572164" cy="4286280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dirty="0" smtClean="0"/>
              <a:t>	</a:t>
            </a:r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Прямой силуэт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По геометрическому виду он близок к прямоугольнику или квадрату, в зависимости от соотношения вертикальных и горизонтальных размеров. Одежда прямого силуэта прекрасно подходит ко всем типам фигур, так как она успешно маскирует их возможные недостатки. В такой одежде линия талии не акцентируется и горизонтальные размеры примерно одинаковы на всех уровнях фигуры. Одежда прямого силуэта может иметь жесткий, скругленную форму, что определяется пластическими свойствами материалов, из которых изготовлен костюм.</a:t>
            </a:r>
          </a:p>
          <a:p>
            <a:endParaRPr lang="ru-RU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357166"/>
            <a:ext cx="3181353" cy="5429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Прямоугольник 5"/>
          <p:cNvSpPr/>
          <p:nvPr/>
        </p:nvSpPr>
        <p:spPr>
          <a:xfrm>
            <a:off x="1285852" y="1214422"/>
            <a:ext cx="1071570" cy="2500330"/>
          </a:xfrm>
          <a:prstGeom prst="rect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43834" y="4143380"/>
            <a:ext cx="1000132" cy="2571768"/>
          </a:xfrm>
          <a:prstGeom prst="rect">
            <a:avLst/>
          </a:prstGeom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571472" y="500042"/>
            <a:ext cx="178595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Карандаш</a:t>
            </a:r>
            <a:r>
              <a:rPr lang="ru-RU" dirty="0" smtClean="0">
                <a:latin typeface="Monotype Corsiva" pitchFamily="66" charset="0"/>
                <a:ea typeface="Times New Roman" pitchFamily="18" charset="0"/>
                <a:cs typeface="Arial" pitchFamily="34" charset="0"/>
              </a:rPr>
              <a:t> </a:t>
            </a:r>
            <a:endParaRPr lang="ru-RU" dirty="0"/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00430" y="642918"/>
            <a:ext cx="2333630" cy="47339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Box 6"/>
          <p:cNvSpPr txBox="1"/>
          <p:nvPr/>
        </p:nvSpPr>
        <p:spPr>
          <a:xfrm>
            <a:off x="214282" y="1500174"/>
            <a:ext cx="3143272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Силуэт «карандаш» очень похож на прямой силуэт, также близкий к прямоугольнику. Силуэт карандаш удлиняет, визуально делает фигуру стройнее, считаясь более строгим.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21" name="Picture 1" descr="G:\dk63110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00760" y="500042"/>
            <a:ext cx="3000386" cy="4857784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4143372" y="1214422"/>
            <a:ext cx="1071570" cy="4143404"/>
          </a:xfrm>
          <a:prstGeom prst="rect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6858016" y="1142984"/>
            <a:ext cx="1071570" cy="4143404"/>
          </a:xfrm>
          <a:prstGeom prst="rect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14678" y="1142984"/>
            <a:ext cx="4829180" cy="507209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latin typeface="Monotype Corsiva" pitchFamily="66" charset="0"/>
              </a:rPr>
              <a:t>	</a:t>
            </a:r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«Овал»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: по сути дела он представляет собой модификацию прямого силуэта, но в отличие от последнего имеет округлую форму плеча и зауженную линию низа изделия. Таким образом, самая широкая часть одежды овального силуэта - это область талии и бедер.</a:t>
            </a:r>
          </a:p>
          <a:p>
            <a:endParaRPr lang="ru-RU" dirty="0">
              <a:latin typeface="Monotype Corsiva" pitchFamily="66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 l="-608"/>
          <a:stretch>
            <a:fillRect/>
          </a:stretch>
        </p:blipFill>
        <p:spPr bwMode="auto">
          <a:xfrm>
            <a:off x="285720" y="642918"/>
            <a:ext cx="2857520" cy="53578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Овал 5"/>
          <p:cNvSpPr/>
          <p:nvPr/>
        </p:nvSpPr>
        <p:spPr>
          <a:xfrm>
            <a:off x="928662" y="1214422"/>
            <a:ext cx="1928826" cy="3786214"/>
          </a:xfrm>
          <a:prstGeom prst="ellipse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7858148" y="142852"/>
            <a:ext cx="1143008" cy="2500330"/>
          </a:xfrm>
          <a:prstGeom prst="ellipse">
            <a:avLst/>
          </a:prstGeom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1318</TotalTime>
  <Words>1180</Words>
  <Application>Microsoft Office PowerPoint</Application>
  <PresentationFormat>Экран (4:3)</PresentationFormat>
  <Paragraphs>194</Paragraphs>
  <Slides>69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69</vt:i4>
      </vt:variant>
    </vt:vector>
  </HeadingPairs>
  <TitlesOfParts>
    <vt:vector size="71" baseType="lpstr">
      <vt:lpstr>Открытая</vt:lpstr>
      <vt:lpstr>Worksheet</vt:lpstr>
      <vt:lpstr>Слайд 1</vt:lpstr>
      <vt:lpstr>Содержание:</vt:lpstr>
      <vt:lpstr>Введение</vt:lpstr>
      <vt:lpstr>Геометрические формы 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Слайд 32</vt:lpstr>
      <vt:lpstr>Слайд 33</vt:lpstr>
      <vt:lpstr>Слайд 34</vt:lpstr>
      <vt:lpstr>Слайд 35</vt:lpstr>
      <vt:lpstr>Слайд 36</vt:lpstr>
      <vt:lpstr>Слайд 37</vt:lpstr>
      <vt:lpstr> Русский женский костюм</vt:lpstr>
      <vt:lpstr>Слайд 39</vt:lpstr>
      <vt:lpstr> </vt:lpstr>
      <vt:lpstr>Слайд 41</vt:lpstr>
      <vt:lpstr>Слайд 42</vt:lpstr>
      <vt:lpstr>Слайд 43</vt:lpstr>
      <vt:lpstr>Слайд 44</vt:lpstr>
      <vt:lpstr>Символика цвета и орнамента в одежде</vt:lpstr>
      <vt:lpstr>Слайд 46</vt:lpstr>
      <vt:lpstr>Слайд 47</vt:lpstr>
      <vt:lpstr>Головные уборы</vt:lpstr>
      <vt:lpstr>Воронежский народный костюм            с поневой</vt:lpstr>
      <vt:lpstr>Народный костюм Воронежской области начала XX века</vt:lpstr>
      <vt:lpstr>Слайд 51</vt:lpstr>
      <vt:lpstr>Орнамент  народного костюма Воронежской области</vt:lpstr>
      <vt:lpstr>Преобладание силуэта одежды по векам</vt:lpstr>
      <vt:lpstr> Способы достижения нужного визуального эффекта.</vt:lpstr>
      <vt:lpstr>Слайд 55</vt:lpstr>
      <vt:lpstr>Слайд 56</vt:lpstr>
      <vt:lpstr>Слайд 57</vt:lpstr>
      <vt:lpstr>Слайд 58</vt:lpstr>
      <vt:lpstr>Слайд 59</vt:lpstr>
      <vt:lpstr>Слайд 60</vt:lpstr>
      <vt:lpstr>Слайд 61</vt:lpstr>
      <vt:lpstr>Слайд 62</vt:lpstr>
      <vt:lpstr>Слайд 63</vt:lpstr>
      <vt:lpstr>Слайд 64</vt:lpstr>
      <vt:lpstr>Слайд 65</vt:lpstr>
      <vt:lpstr>Слайд 66</vt:lpstr>
      <vt:lpstr>Вывод</vt:lpstr>
      <vt:lpstr>Литература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Valeria</dc:creator>
  <cp:lastModifiedBy>310-6</cp:lastModifiedBy>
  <cp:revision>157</cp:revision>
  <dcterms:created xsi:type="dcterms:W3CDTF">2011-01-26T16:46:38Z</dcterms:created>
  <dcterms:modified xsi:type="dcterms:W3CDTF">2012-03-01T05:50:22Z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2344596</vt:lpwstr>
  </property>
  <property fmtid="{D5CDD505-2E9C-101B-9397-08002B2CF9AE}" name="NXPowerLiteSettings" pid="3">
    <vt:lpwstr>F6000400038000</vt:lpwstr>
  </property>
  <property fmtid="{D5CDD505-2E9C-101B-9397-08002B2CF9AE}" name="NXPowerLiteVersion" pid="4">
    <vt:lpwstr>D4.3.1</vt:lpwstr>
  </property>
</Properties>
</file>