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808" r:id="rId2"/>
  </p:sldMasterIdLst>
  <p:notesMasterIdLst>
    <p:notesMasterId r:id="rId25"/>
  </p:notesMasterIdLst>
  <p:sldIdLst>
    <p:sldId id="256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4" r:id="rId17"/>
    <p:sldId id="272" r:id="rId18"/>
    <p:sldId id="271" r:id="rId19"/>
    <p:sldId id="276" r:id="rId20"/>
    <p:sldId id="277" r:id="rId21"/>
    <p:sldId id="278" r:id="rId22"/>
    <p:sldId id="279" r:id="rId23"/>
    <p:sldId id="27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33CC"/>
    <a:srgbClr val="0000FF"/>
    <a:srgbClr val="006600"/>
    <a:srgbClr val="6666FF"/>
    <a:srgbClr val="FFFF00"/>
    <a:srgbClr val="FF66CC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8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838A40-66D6-4E9E-8022-399AEF8072BB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C3B4A53-AA3E-4D44-8AE8-06B889AD9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62E65-716D-4D5D-B52D-1919CA6D62B6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552FF-9594-46C9-8CEA-410949643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5" name="Прямоугольник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E58F8-671F-49E5-B604-632874334C25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99DC6-5B69-4777-BCBB-D54EA5BDD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DF021-2F78-4CAB-B128-0EF6EB8B7BF0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66E39-8255-4985-9B1E-FE4D485F8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4D2ED-C383-434A-943D-B947BBF5FFEC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39BB8-D15D-46C6-8BFB-906B17D40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CB2A0-13E1-486D-8697-0AF040C17C76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F4F88-7D68-4362-BE59-BEBD099AC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AE9AF-09A3-40D4-A4D4-1616F696F54E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91539-461C-455F-BF5F-243111991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325DD-CD68-454A-9A1A-B77DE5164577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8F9BA-9432-4BE2-9171-46E5317F0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5345E-2F2C-402B-89EE-0D8E62BC2426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D1CF5-E2CB-4817-87A9-76D2C0B63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B8523-0F6C-494E-BC7B-935724E1C84E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3960F-C536-4260-B202-132C50F1E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F5945-D408-411C-AAA4-7250B58C283A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8402F-C1A3-4F5E-82B2-01C6C27E7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ADF9E-50ED-4BC0-B0B0-BFC41C3B3CEF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7F5FF-CAEC-4CEA-AA15-7F7FA5B2C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9D38C-D120-4862-B755-02C5759B0419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3CE7B-4732-401F-9883-00A15451F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1DBB6-8598-4CB2-9C1C-F7B2A04F0DB0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7B48-13D1-44A6-809A-798AF39A9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27849-0DC8-4AD7-B321-0B0DD19D77CF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89D22-54EF-448F-B123-86A34113E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DC200-CF38-4487-BA15-F6D8D914E01D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0AA5E-8ABF-4C60-B203-072B53BD0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56220-C1D3-4811-A845-9CC6016CD5C0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D8694-1F56-4A22-816C-018B67FA3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B14DE-6D40-404A-9632-B318699A7CF1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33FB0-79AC-41E4-A2BD-EF104FAC0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E4E9E-E049-4089-827F-6C0F7C002E6C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D4642-E69F-435B-9963-992A98521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D24B3-D5EB-47DD-8565-1B83E82C8F9E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42BA3-8646-4873-B993-2B6DB5FEF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30FFA-3F3D-4C75-B85E-4D39DDD92DAB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DF683-33A3-4441-A7A3-FBD3A6A45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C83D-DD69-49E0-9A6C-955D7B0DEA59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A708E-A19A-41A7-9D9E-E2A34CBB0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A20F44C2-8376-4EE2-97F2-E52C10B6F278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E88E0DD6-F299-4511-AA03-931E6D2E0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55" r:id="rId2"/>
    <p:sldLayoutId id="2147483940" r:id="rId3"/>
    <p:sldLayoutId id="2147483941" r:id="rId4"/>
    <p:sldLayoutId id="2147483942" r:id="rId5"/>
    <p:sldLayoutId id="2147483956" r:id="rId6"/>
    <p:sldLayoutId id="2147483957" r:id="rId7"/>
    <p:sldLayoutId id="2147483958" r:id="rId8"/>
    <p:sldLayoutId id="2147483943" r:id="rId9"/>
    <p:sldLayoutId id="2147483959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nstantia" pitchFamily="18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E9A28311-A507-4BD9-A725-EB7F2C4E95E1}" type="datetimeFigureOut">
              <a:rPr lang="ru-RU"/>
              <a:pPr>
                <a:defRPr/>
              </a:pPr>
              <a:t>01.03.2012</a:t>
            </a:fld>
            <a:endParaRPr lang="ru-RU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AC7218A-8600-4A22-8C6C-5BD1C50BF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5" descr="C:\Users\Оляля\Desktop\картинки деток\bibleotek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284538"/>
            <a:ext cx="42481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5364163" y="4429125"/>
            <a:ext cx="5565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00FF"/>
                </a:solidFill>
              </a:rPr>
              <a:t>Учитель-логопед МБДОУ №11</a:t>
            </a: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5867400" y="4786313"/>
            <a:ext cx="2535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Лунёва О.В.</a:t>
            </a:r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179388" y="1052513"/>
            <a:ext cx="914558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                               </a:t>
            </a:r>
            <a:r>
              <a:rPr lang="ru-RU" sz="2800" b="1">
                <a:solidFill>
                  <a:srgbClr val="FF33CC"/>
                </a:solidFill>
              </a:rPr>
              <a:t>НОВИНКИ </a:t>
            </a:r>
          </a:p>
          <a:p>
            <a:pPr algn="ctr"/>
            <a:r>
              <a:rPr lang="ru-RU" sz="2800" b="1">
                <a:solidFill>
                  <a:srgbClr val="FF33CC"/>
                </a:solidFill>
              </a:rPr>
              <a:t> </a:t>
            </a:r>
          </a:p>
          <a:p>
            <a:pPr algn="ctr"/>
            <a:r>
              <a:rPr lang="ru-RU" sz="2800" b="1">
                <a:solidFill>
                  <a:srgbClr val="FF33CC"/>
                </a:solidFill>
              </a:rPr>
              <a:t>КОРРЕКЦИОННО-РАЗВИВАЮЩЕЙ </a:t>
            </a:r>
          </a:p>
          <a:p>
            <a:pPr algn="ctr"/>
            <a:r>
              <a:rPr lang="ru-RU" sz="2800" b="1">
                <a:solidFill>
                  <a:srgbClr val="FF33CC"/>
                </a:solidFill>
              </a:rPr>
              <a:t>      </a:t>
            </a:r>
          </a:p>
          <a:p>
            <a:pPr algn="ctr"/>
            <a:r>
              <a:rPr lang="ru-RU" sz="2800" b="1">
                <a:solidFill>
                  <a:srgbClr val="FF33CC"/>
                </a:solidFill>
              </a:rPr>
              <a:t> ЛИТЕРАТУРЫ В ЛОГОПЕДИИ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1" name="Picture 4" descr="C:\Users\Оляля\Desktop\5192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476250"/>
            <a:ext cx="4106863" cy="6121400"/>
          </a:xfrm>
          <a:prstGeom prst="rect">
            <a:avLst/>
          </a:prstGeom>
          <a:noFill/>
          <a:ln w="1143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500063" y="0"/>
            <a:ext cx="8215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79388" y="1484313"/>
            <a:ext cx="5040312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C00FF"/>
                </a:solidFill>
              </a:rPr>
              <a:t>  Я.Л.Юдина,</a:t>
            </a:r>
          </a:p>
          <a:p>
            <a:r>
              <a:rPr lang="ru-RU" sz="2800" b="1">
                <a:solidFill>
                  <a:srgbClr val="CC00FF"/>
                </a:solidFill>
              </a:rPr>
              <a:t>          И.С.Захарова</a:t>
            </a:r>
          </a:p>
          <a:p>
            <a:endParaRPr lang="ru-RU" sz="2800" b="1">
              <a:solidFill>
                <a:srgbClr val="CC00FF"/>
              </a:solidFill>
            </a:endParaRPr>
          </a:p>
          <a:p>
            <a:r>
              <a:rPr lang="ru-RU" sz="2400" b="1">
                <a:solidFill>
                  <a:srgbClr val="CC00FF"/>
                </a:solidFill>
              </a:rPr>
              <a:t>                  </a:t>
            </a:r>
            <a:r>
              <a:rPr lang="ru-RU" sz="2400" b="1" i="1">
                <a:solidFill>
                  <a:srgbClr val="CC00FF"/>
                </a:solidFill>
              </a:rPr>
              <a:t>Сборник </a:t>
            </a:r>
          </a:p>
          <a:p>
            <a:r>
              <a:rPr lang="ru-RU" sz="2400" b="1" i="1">
                <a:solidFill>
                  <a:srgbClr val="CC00FF"/>
                </a:solidFill>
              </a:rPr>
              <a:t>логопедических упражнений</a:t>
            </a:r>
          </a:p>
          <a:p>
            <a:endParaRPr lang="ru-RU" sz="2400" b="1" i="1">
              <a:solidFill>
                <a:srgbClr val="CC00FF"/>
              </a:solidFill>
            </a:endParaRPr>
          </a:p>
          <a:p>
            <a:endParaRPr lang="ru-RU" sz="2400" b="1" i="1">
              <a:solidFill>
                <a:srgbClr val="CC00FF"/>
              </a:solidFill>
            </a:endParaRPr>
          </a:p>
          <a:p>
            <a:r>
              <a:rPr lang="ru-RU">
                <a:solidFill>
                  <a:srgbClr val="CC00FF"/>
                </a:solidFill>
              </a:rPr>
              <a:t>              </a:t>
            </a:r>
            <a:r>
              <a:rPr lang="ru-RU" sz="1800">
                <a:solidFill>
                  <a:srgbClr val="CC00FF"/>
                </a:solidFill>
              </a:rPr>
              <a:t>М.:ВАКО,2010.-128с.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68313" y="3513138"/>
            <a:ext cx="3598862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304704" bIns="47610" anchor="ctr">
            <a:spAutoFit/>
          </a:bodyPr>
          <a:lstStyle/>
          <a:p>
            <a:pPr eaLnBrk="0" hangingPunct="0"/>
            <a:endParaRPr lang="ru-RU" b="1"/>
          </a:p>
          <a:p>
            <a:pPr eaLnBrk="0" hangingPunct="0"/>
            <a:r>
              <a:rPr lang="ru-RU" b="1"/>
              <a:t>         </a:t>
            </a:r>
            <a:endParaRPr lang="ru-RU" sz="1800">
              <a:solidFill>
                <a:srgbClr val="CC00FF"/>
              </a:solidFill>
            </a:endParaRPr>
          </a:p>
          <a:p>
            <a:pPr eaLnBrk="0" hangingPunct="0"/>
            <a:endParaRPr lang="ru-RU" sz="1800">
              <a:solidFill>
                <a:srgbClr val="CC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44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96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8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7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7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7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8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7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7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7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5" name="Picture 2" descr="C:\Users\Оляля\Desktop\26903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1000125"/>
            <a:ext cx="3714750" cy="5286375"/>
          </a:xfrm>
          <a:prstGeom prst="rect">
            <a:avLst/>
          </a:prstGeom>
          <a:noFill/>
          <a:ln w="1143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285750" y="142875"/>
            <a:ext cx="871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  Новинки коррекционно-развивающей литературы в логопедии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00563" y="2492375"/>
            <a:ext cx="4643437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C00FF"/>
                </a:solidFill>
              </a:rPr>
              <a:t>       Н.И.Дьякова</a:t>
            </a:r>
          </a:p>
          <a:p>
            <a:endParaRPr lang="ru-RU" sz="2800" b="1">
              <a:solidFill>
                <a:srgbClr val="CC00FF"/>
              </a:solidFill>
            </a:endParaRPr>
          </a:p>
          <a:p>
            <a:r>
              <a:rPr lang="ru-RU" sz="1800">
                <a:solidFill>
                  <a:srgbClr val="CC00FF"/>
                </a:solidFill>
              </a:rPr>
              <a:t>        </a:t>
            </a:r>
            <a:r>
              <a:rPr lang="ru-RU" sz="1800" b="1" i="1">
                <a:solidFill>
                  <a:srgbClr val="CC00FF"/>
                </a:solidFill>
              </a:rPr>
              <a:t>Диагностика и коррекция   </a:t>
            </a:r>
          </a:p>
          <a:p>
            <a:r>
              <a:rPr lang="ru-RU" sz="1800" b="1" i="1">
                <a:solidFill>
                  <a:srgbClr val="CC00FF"/>
                </a:solidFill>
              </a:rPr>
              <a:t>   фонематического  восприятия </a:t>
            </a:r>
          </a:p>
          <a:p>
            <a:r>
              <a:rPr lang="ru-RU" sz="1800" b="1" i="1">
                <a:solidFill>
                  <a:srgbClr val="CC00FF"/>
                </a:solidFill>
              </a:rPr>
              <a:t>       у  старших дошкольников</a:t>
            </a:r>
          </a:p>
          <a:p>
            <a:endParaRPr lang="ru-RU" sz="1800" b="1" i="1">
              <a:solidFill>
                <a:srgbClr val="CC00FF"/>
              </a:solidFill>
            </a:endParaRPr>
          </a:p>
          <a:p>
            <a:endParaRPr lang="ru-RU" sz="1800" b="1" i="1">
              <a:solidFill>
                <a:srgbClr val="CC00FF"/>
              </a:solidFill>
            </a:endParaRPr>
          </a:p>
          <a:p>
            <a:pPr eaLnBrk="0" hangingPunct="0"/>
            <a:r>
              <a:rPr lang="ru-RU">
                <a:solidFill>
                  <a:srgbClr val="CC00FF"/>
                </a:solidFill>
              </a:rPr>
              <a:t>      </a:t>
            </a:r>
            <a:r>
              <a:rPr lang="ru-RU" sz="1800">
                <a:solidFill>
                  <a:srgbClr val="CC00FF"/>
                </a:solidFill>
              </a:rPr>
              <a:t>М.: ТЦ Сфера, 2010. — 64 с. </a:t>
            </a:r>
          </a:p>
          <a:p>
            <a:endParaRPr lang="ru-RU" sz="1800" i="1">
              <a:solidFill>
                <a:srgbClr val="CC00FF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643438" y="4754563"/>
            <a:ext cx="3816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1">
                <a:solidFill>
                  <a:srgbClr val="CC00FF"/>
                </a:solidFill>
              </a:rPr>
              <a:t>   </a:t>
            </a:r>
            <a:endParaRPr lang="ru-RU">
              <a:solidFill>
                <a:srgbClr val="CC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48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36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4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24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12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600"/>
                            </p:stCondLst>
                            <p:childTnLst>
                              <p:par>
                                <p:cTn id="4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48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520"/>
                            </p:stCondLst>
                            <p:childTnLst>
                              <p:par>
                                <p:cTn id="6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360"/>
                            </p:stCondLst>
                            <p:childTnLst>
                              <p:par>
                                <p:cTn id="6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240"/>
                            </p:stCondLst>
                            <p:childTnLst>
                              <p:par>
                                <p:cTn id="7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720"/>
                            </p:stCondLst>
                            <p:childTnLst>
                              <p:par>
                                <p:cTn id="7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600"/>
                            </p:stCondLst>
                            <p:childTnLst>
                              <p:par>
                                <p:cTn id="8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640"/>
                            </p:stCondLst>
                            <p:childTnLst>
                              <p:par>
                                <p:cTn id="9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6480"/>
                            </p:stCondLst>
                            <p:childTnLst>
                              <p:par>
                                <p:cTn id="9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Users\Оляля\Desktop\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692150"/>
            <a:ext cx="4391025" cy="5949950"/>
          </a:xfrm>
          <a:prstGeom prst="rect">
            <a:avLst/>
          </a:prstGeom>
          <a:noFill/>
          <a:ln w="1143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357188" y="214313"/>
            <a:ext cx="857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79388" y="1700213"/>
            <a:ext cx="5113337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C00FF"/>
                </a:solidFill>
              </a:rPr>
              <a:t>    И.Агапова, </a:t>
            </a:r>
          </a:p>
          <a:p>
            <a:r>
              <a:rPr lang="ru-RU" sz="2400" b="1">
                <a:solidFill>
                  <a:srgbClr val="CC00FF"/>
                </a:solidFill>
              </a:rPr>
              <a:t>              М.Давыдова</a:t>
            </a:r>
          </a:p>
          <a:p>
            <a:endParaRPr lang="ru-RU" sz="1800" b="1">
              <a:solidFill>
                <a:srgbClr val="CC00FF"/>
              </a:solidFill>
            </a:endParaRPr>
          </a:p>
          <a:p>
            <a:endParaRPr lang="ru-RU" sz="1800" b="1">
              <a:solidFill>
                <a:srgbClr val="CC00FF"/>
              </a:solidFill>
            </a:endParaRPr>
          </a:p>
          <a:p>
            <a:r>
              <a:rPr lang="ru-RU" b="1" i="1">
                <a:solidFill>
                  <a:srgbClr val="CC00FF"/>
                </a:solidFill>
              </a:rPr>
              <a:t>         Игры с пальчиками </a:t>
            </a:r>
          </a:p>
          <a:p>
            <a:r>
              <a:rPr lang="ru-RU" b="1" i="1">
                <a:solidFill>
                  <a:srgbClr val="CC00FF"/>
                </a:solidFill>
              </a:rPr>
              <a:t>          для развития речи</a:t>
            </a:r>
          </a:p>
          <a:p>
            <a:endParaRPr lang="ru-RU" b="1" i="1">
              <a:solidFill>
                <a:srgbClr val="CC00FF"/>
              </a:solidFill>
            </a:endParaRPr>
          </a:p>
          <a:p>
            <a:pPr eaLnBrk="0" hangingPunct="0"/>
            <a:r>
              <a:rPr lang="ru-RU" sz="1800">
                <a:solidFill>
                  <a:srgbClr val="CC00FF"/>
                </a:solidFill>
              </a:rPr>
              <a:t>М.:ООО ИКТЦ «ЛАДА»,2010.-200с.</a:t>
            </a:r>
            <a:endParaRPr lang="ru-RU" sz="1800" b="1">
              <a:solidFill>
                <a:srgbClr val="CC00FF"/>
              </a:solidFill>
            </a:endParaRPr>
          </a:p>
          <a:p>
            <a:endParaRPr lang="ru-RU" sz="1800" b="1" i="1">
              <a:solidFill>
                <a:srgbClr val="CC00FF"/>
              </a:solidFill>
            </a:endParaRPr>
          </a:p>
          <a:p>
            <a:endParaRPr lang="ru-RU" sz="1800" b="1" i="1">
              <a:solidFill>
                <a:srgbClr val="CC00FF"/>
              </a:solidFill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79388" y="4419600"/>
            <a:ext cx="4679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52352" bIns="152352" anchor="ctr">
            <a:spAutoFit/>
          </a:bodyPr>
          <a:lstStyle/>
          <a:p>
            <a:pPr eaLnBrk="0" hangingPunct="0"/>
            <a:r>
              <a:rPr lang="ru-RU" sz="1800">
                <a:solidFill>
                  <a:srgbClr val="CC00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44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8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2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16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2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760"/>
                            </p:stCondLst>
                            <p:childTnLst>
                              <p:par>
                                <p:cTn id="4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200"/>
                            </p:stCondLst>
                            <p:childTnLst>
                              <p:par>
                                <p:cTn id="5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840"/>
                            </p:stCondLst>
                            <p:childTnLst>
                              <p:par>
                                <p:cTn id="6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480"/>
                            </p:stCondLst>
                            <p:childTnLst>
                              <p:par>
                                <p:cTn id="6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640"/>
                            </p:stCondLst>
                            <p:childTnLst>
                              <p:par>
                                <p:cTn id="7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080"/>
                            </p:stCondLst>
                            <p:childTnLst>
                              <p:par>
                                <p:cTn id="7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20"/>
                            </p:stCondLst>
                            <p:childTnLst>
                              <p:par>
                                <p:cTn id="8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3160"/>
                            </p:stCondLst>
                            <p:childTnLst>
                              <p:par>
                                <p:cTn id="9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800"/>
                            </p:stCondLst>
                            <p:childTnLst>
                              <p:par>
                                <p:cTn id="9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3" name="Picture 2" descr="C:\Users\Оляля\Desktop\РИП1263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20713"/>
            <a:ext cx="4432300" cy="5837237"/>
          </a:xfrm>
          <a:prstGeom prst="rect">
            <a:avLst/>
          </a:prstGeom>
          <a:noFill/>
          <a:ln w="1143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20484" name="Прямоугольник 3"/>
          <p:cNvSpPr>
            <a:spLocks noChangeArrowheads="1"/>
          </p:cNvSpPr>
          <p:nvPr/>
        </p:nvSpPr>
        <p:spPr bwMode="auto">
          <a:xfrm>
            <a:off x="357188" y="142875"/>
            <a:ext cx="864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787900" y="1916113"/>
            <a:ext cx="4176713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             </a:t>
            </a:r>
            <a:r>
              <a:rPr lang="ru-RU" sz="2800" b="1">
                <a:solidFill>
                  <a:srgbClr val="CC00FF"/>
                </a:solidFill>
              </a:rPr>
              <a:t>И.Асташина</a:t>
            </a:r>
          </a:p>
          <a:p>
            <a:r>
              <a:rPr lang="ru-RU" sz="1800">
                <a:solidFill>
                  <a:srgbClr val="CC00FF"/>
                </a:solidFill>
              </a:rPr>
              <a:t>         </a:t>
            </a:r>
          </a:p>
          <a:p>
            <a:r>
              <a:rPr lang="ru-RU" b="1" i="1">
                <a:solidFill>
                  <a:srgbClr val="CC00FF"/>
                </a:solidFill>
              </a:rPr>
              <a:t>           Логопедические игры </a:t>
            </a:r>
          </a:p>
          <a:p>
            <a:r>
              <a:rPr lang="ru-RU" b="1" i="1">
                <a:solidFill>
                  <a:srgbClr val="CC00FF"/>
                </a:solidFill>
              </a:rPr>
              <a:t>       и упражнения для     детей</a:t>
            </a:r>
          </a:p>
          <a:p>
            <a:endParaRPr lang="ru-RU" b="1" i="1">
              <a:solidFill>
                <a:srgbClr val="CC00FF"/>
              </a:solidFill>
            </a:endParaRPr>
          </a:p>
          <a:p>
            <a:r>
              <a:rPr lang="ru-RU" sz="1800">
                <a:solidFill>
                  <a:srgbClr val="CC00FF"/>
                </a:solidFill>
              </a:rPr>
              <a:t>             М.:ООО РИПОЛ классик,</a:t>
            </a:r>
          </a:p>
          <a:p>
            <a:r>
              <a:rPr lang="ru-RU" sz="1800">
                <a:solidFill>
                  <a:srgbClr val="CC00FF"/>
                </a:solidFill>
              </a:rPr>
              <a:t>                        2010.-189с.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03800" y="3362325"/>
            <a:ext cx="9461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  <a:p>
            <a:pPr eaLnBrk="0" hangingPunct="0"/>
            <a:r>
              <a:rPr lang="ru-RU" sz="1800">
                <a:solidFill>
                  <a:srgbClr val="CC00FF"/>
                </a:solidFill>
              </a:rPr>
              <a:t>            </a:t>
            </a:r>
          </a:p>
        </p:txBody>
      </p:sp>
      <p:sp>
        <p:nvSpPr>
          <p:cNvPr id="20487" name="Rectangle 9"/>
          <p:cNvSpPr>
            <a:spLocks noChangeArrowheads="1"/>
          </p:cNvSpPr>
          <p:nvPr/>
        </p:nvSpPr>
        <p:spPr bwMode="auto">
          <a:xfrm>
            <a:off x="5795963" y="400526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800">
                <a:solidFill>
                  <a:srgbClr val="CC00FF"/>
                </a:solidFill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44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4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4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4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84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320"/>
                            </p:stCondLst>
                            <p:childTnLst>
                              <p:par>
                                <p:cTn id="4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760"/>
                            </p:stCondLst>
                            <p:childTnLst>
                              <p:par>
                                <p:cTn id="5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800"/>
                            </p:stCondLst>
                            <p:childTnLst>
                              <p:par>
                                <p:cTn id="6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60"/>
                            </p:stCondLst>
                            <p:childTnLst>
                              <p:par>
                                <p:cTn id="6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360"/>
                            </p:stCondLst>
                            <p:childTnLst>
                              <p:par>
                                <p:cTn id="7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160"/>
                            </p:stCondLst>
                            <p:childTnLst>
                              <p:par>
                                <p:cTn id="7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188"/>
            <a:ext cx="9150350" cy="7215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7" name="Picture 2" descr="C:\Users\Оляля\Desktop\e25d1ade810e7990c0d0fc3328bb60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65175"/>
            <a:ext cx="4249737" cy="5729288"/>
          </a:xfrm>
          <a:prstGeom prst="rect">
            <a:avLst/>
          </a:prstGeom>
          <a:noFill/>
          <a:ln w="1143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214313" y="0"/>
            <a:ext cx="8786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   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79388" y="1773238"/>
            <a:ext cx="5113337" cy="22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C00FF"/>
                </a:solidFill>
              </a:rPr>
              <a:t> </a:t>
            </a:r>
            <a:r>
              <a:rPr lang="ru-RU" sz="2800" b="1">
                <a:solidFill>
                  <a:srgbClr val="CC00FF"/>
                </a:solidFill>
              </a:rPr>
              <a:t>В.Буйко,Г.Сыропятова</a:t>
            </a:r>
          </a:p>
          <a:p>
            <a:r>
              <a:rPr lang="ru-RU" b="1">
                <a:solidFill>
                  <a:srgbClr val="CC00FF"/>
                </a:solidFill>
              </a:rPr>
              <a:t> </a:t>
            </a:r>
          </a:p>
          <a:p>
            <a:r>
              <a:rPr lang="ru-RU" sz="2400" b="1" i="1">
                <a:solidFill>
                  <a:srgbClr val="CC00FF"/>
                </a:solidFill>
              </a:rPr>
              <a:t>        Логопедические </a:t>
            </a:r>
          </a:p>
          <a:p>
            <a:r>
              <a:rPr lang="ru-RU" sz="2400" b="1" i="1">
                <a:solidFill>
                  <a:srgbClr val="CC00FF"/>
                </a:solidFill>
              </a:rPr>
              <a:t>            игралочки</a:t>
            </a:r>
          </a:p>
          <a:p>
            <a:endParaRPr lang="ru-RU" sz="2400" b="1" i="1">
              <a:solidFill>
                <a:srgbClr val="CC00FF"/>
              </a:solidFill>
            </a:endParaRPr>
          </a:p>
          <a:p>
            <a:r>
              <a:rPr lang="ru-RU" sz="2400">
                <a:solidFill>
                  <a:srgbClr val="CC00FF"/>
                </a:solidFill>
              </a:rPr>
              <a:t>   ооо «Книгомир»,2010.-32с.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84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8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48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15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15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15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88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15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15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15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3225" y="0"/>
            <a:ext cx="9547225" cy="740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179388" y="-11113"/>
            <a:ext cx="8786812" cy="396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   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pic>
        <p:nvPicPr>
          <p:cNvPr id="22532" name="Picture 2" descr="Алевтина Гуськова - Развитие речевого дыхания детей 3-7 лет обложка книг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49275"/>
            <a:ext cx="4679950" cy="6308725"/>
          </a:xfrm>
          <a:prstGeom prst="rect">
            <a:avLst/>
          </a:prstGeom>
          <a:noFill/>
          <a:ln w="1143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500563" y="2276475"/>
            <a:ext cx="53276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C00FF"/>
                </a:solidFill>
              </a:rPr>
              <a:t>           А.А.Гуськова</a:t>
            </a:r>
          </a:p>
          <a:p>
            <a:endParaRPr lang="ru-RU" sz="1800">
              <a:solidFill>
                <a:srgbClr val="CC00FF"/>
              </a:solidFill>
            </a:endParaRPr>
          </a:p>
          <a:p>
            <a:r>
              <a:rPr lang="ru-RU" sz="1800">
                <a:solidFill>
                  <a:srgbClr val="CC00FF"/>
                </a:solidFill>
              </a:rPr>
              <a:t>                 </a:t>
            </a:r>
          </a:p>
          <a:p>
            <a:endParaRPr lang="ru-RU" sz="1800">
              <a:solidFill>
                <a:srgbClr val="CC00FF"/>
              </a:solidFill>
            </a:endParaRPr>
          </a:p>
          <a:p>
            <a:r>
              <a:rPr lang="ru-RU" sz="1800">
                <a:solidFill>
                  <a:srgbClr val="CC00FF"/>
                </a:solidFill>
              </a:rPr>
              <a:t>              </a:t>
            </a:r>
            <a:r>
              <a:rPr lang="ru-RU" sz="2400" i="1">
                <a:solidFill>
                  <a:srgbClr val="CC00FF"/>
                </a:solidFill>
              </a:rPr>
              <a:t>Развитие речевого </a:t>
            </a:r>
          </a:p>
          <a:p>
            <a:r>
              <a:rPr lang="ru-RU" sz="2400" i="1">
                <a:solidFill>
                  <a:srgbClr val="CC00FF"/>
                </a:solidFill>
              </a:rPr>
              <a:t>                    дыхания</a:t>
            </a:r>
          </a:p>
          <a:p>
            <a:r>
              <a:rPr lang="ru-RU" sz="2400" i="1">
                <a:solidFill>
                  <a:srgbClr val="CC00FF"/>
                </a:solidFill>
              </a:rPr>
              <a:t>              у детей 3-7 лет</a:t>
            </a:r>
          </a:p>
          <a:p>
            <a:endParaRPr lang="ru-RU" sz="2400" i="1">
              <a:solidFill>
                <a:srgbClr val="CC00FF"/>
              </a:solidFill>
            </a:endParaRPr>
          </a:p>
          <a:p>
            <a:pPr eaLnBrk="0" hangingPunct="0"/>
            <a:r>
              <a:rPr lang="ru-RU" sz="1800">
                <a:solidFill>
                  <a:srgbClr val="CC00FF"/>
                </a:solidFill>
              </a:rPr>
              <a:t>              М.:ТЦ Сфера, 2011.-128с. </a:t>
            </a:r>
          </a:p>
          <a:p>
            <a:endParaRPr lang="ru-RU" sz="1800" i="1">
              <a:solidFill>
                <a:srgbClr val="CC00FF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508625" y="4729163"/>
            <a:ext cx="3240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1800">
              <a:solidFill>
                <a:srgbClr val="CC00FF"/>
              </a:solidFill>
            </a:endParaRPr>
          </a:p>
          <a:p>
            <a:pPr eaLnBrk="0" hangingPunct="0"/>
            <a:r>
              <a:rPr lang="ru-RU" sz="1800">
                <a:solidFill>
                  <a:srgbClr val="CC00FF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6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4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6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8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20"/>
                            </p:stCondLst>
                            <p:childTnLst>
                              <p:par>
                                <p:cTn id="5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60"/>
                            </p:stCondLst>
                            <p:childTnLst>
                              <p:par>
                                <p:cTn id="6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240"/>
                            </p:stCondLst>
                            <p:childTnLst>
                              <p:par>
                                <p:cTn id="6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60"/>
                            </p:stCondLst>
                            <p:childTnLst>
                              <p:par>
                                <p:cTn id="7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80"/>
                            </p:stCondLst>
                            <p:childTnLst>
                              <p:par>
                                <p:cTn id="7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188"/>
            <a:ext cx="9150350" cy="7215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179388" y="0"/>
            <a:ext cx="8786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   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pic>
        <p:nvPicPr>
          <p:cNvPr id="23556" name="Picture 4" descr="Фадеева, Пичугина - Игры с прищепками: творим и говорим обложка книг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76250"/>
            <a:ext cx="4535488" cy="6096000"/>
          </a:xfrm>
          <a:prstGeom prst="rect">
            <a:avLst/>
          </a:prstGeom>
          <a:noFill/>
          <a:ln w="1143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5148263" y="4498975"/>
            <a:ext cx="3995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800">
                <a:solidFill>
                  <a:srgbClr val="CC00FF"/>
                </a:solidFill>
              </a:rPr>
              <a:t>     </a:t>
            </a:r>
            <a:endParaRPr lang="ru-RU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708400" y="-1546225"/>
            <a:ext cx="4967288" cy="697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1"/>
              <a:t>                    </a:t>
            </a:r>
          </a:p>
          <a:p>
            <a:pPr eaLnBrk="0" hangingPunct="0"/>
            <a:endParaRPr lang="ru-RU" b="1"/>
          </a:p>
          <a:p>
            <a:pPr eaLnBrk="0" hangingPunct="0"/>
            <a:endParaRPr lang="ru-RU" b="1"/>
          </a:p>
          <a:p>
            <a:pPr eaLnBrk="0" hangingPunct="0"/>
            <a:r>
              <a:rPr lang="ru-RU" b="1"/>
              <a:t>                   </a:t>
            </a:r>
          </a:p>
          <a:p>
            <a:pPr eaLnBrk="0" hangingPunct="0"/>
            <a:endParaRPr lang="ru-RU" b="1"/>
          </a:p>
          <a:p>
            <a:pPr eaLnBrk="0" hangingPunct="0"/>
            <a:endParaRPr lang="ru-RU" b="1"/>
          </a:p>
          <a:p>
            <a:pPr eaLnBrk="0" hangingPunct="0"/>
            <a:endParaRPr lang="ru-RU" b="1"/>
          </a:p>
          <a:p>
            <a:pPr eaLnBrk="0" hangingPunct="0"/>
            <a:endParaRPr lang="ru-RU" b="1"/>
          </a:p>
          <a:p>
            <a:pPr eaLnBrk="0" hangingPunct="0"/>
            <a:r>
              <a:rPr lang="ru-RU" b="1"/>
              <a:t>                 </a:t>
            </a:r>
            <a:r>
              <a:rPr lang="ru-RU" sz="2400" b="1">
                <a:solidFill>
                  <a:srgbClr val="CC00FF"/>
                </a:solidFill>
              </a:rPr>
              <a:t>Фадеева Ю.А., </a:t>
            </a:r>
          </a:p>
          <a:p>
            <a:pPr eaLnBrk="0" hangingPunct="0"/>
            <a:r>
              <a:rPr lang="ru-RU" sz="2400" b="1">
                <a:solidFill>
                  <a:srgbClr val="CC00FF"/>
                </a:solidFill>
              </a:rPr>
              <a:t>                      Пичугина Г.А., </a:t>
            </a:r>
          </a:p>
          <a:p>
            <a:pPr eaLnBrk="0" hangingPunct="0"/>
            <a:r>
              <a:rPr lang="ru-RU" b="1">
                <a:solidFill>
                  <a:srgbClr val="CC00FF"/>
                </a:solidFill>
              </a:rPr>
              <a:t>                                         Жилина И.И. </a:t>
            </a:r>
          </a:p>
          <a:p>
            <a:pPr eaLnBrk="0" hangingPunct="0"/>
            <a:endParaRPr lang="ru-RU" b="1">
              <a:solidFill>
                <a:srgbClr val="CC00FF"/>
              </a:solidFill>
            </a:endParaRPr>
          </a:p>
          <a:p>
            <a:pPr eaLnBrk="0" hangingPunct="0"/>
            <a:endParaRPr lang="ru-RU" b="1">
              <a:solidFill>
                <a:srgbClr val="CC00FF"/>
              </a:solidFill>
            </a:endParaRPr>
          </a:p>
          <a:p>
            <a:pPr eaLnBrk="0" hangingPunct="0"/>
            <a:endParaRPr lang="ru-RU" b="1">
              <a:solidFill>
                <a:srgbClr val="CC00FF"/>
              </a:solidFill>
            </a:endParaRPr>
          </a:p>
          <a:p>
            <a:pPr algn="ctr"/>
            <a:r>
              <a:rPr lang="ru-RU" b="1" i="1">
                <a:solidFill>
                  <a:srgbClr val="CC00FF"/>
                </a:solidFill>
              </a:rPr>
              <a:t>          Игры с прищепками:</a:t>
            </a:r>
          </a:p>
          <a:p>
            <a:pPr algn="ctr"/>
            <a:r>
              <a:rPr lang="ru-RU" b="1" i="1">
                <a:solidFill>
                  <a:srgbClr val="CC00FF"/>
                </a:solidFill>
              </a:rPr>
              <a:t>           творим и говорим</a:t>
            </a:r>
          </a:p>
          <a:p>
            <a:pPr algn="ctr"/>
            <a:endParaRPr lang="ru-RU" b="1" i="1">
              <a:solidFill>
                <a:srgbClr val="CC00FF"/>
              </a:solidFill>
            </a:endParaRPr>
          </a:p>
          <a:p>
            <a:pPr algn="ctr"/>
            <a:endParaRPr lang="ru-RU" b="1" i="1">
              <a:solidFill>
                <a:srgbClr val="CC00FF"/>
              </a:solidFill>
            </a:endParaRPr>
          </a:p>
          <a:p>
            <a:pPr eaLnBrk="0" hangingPunct="0"/>
            <a:r>
              <a:rPr lang="ru-RU" sz="1800">
                <a:solidFill>
                  <a:srgbClr val="CC00FF"/>
                </a:solidFill>
              </a:rPr>
              <a:t>                         М.:ТЦ Сфера,2012.-64с.</a:t>
            </a:r>
            <a:r>
              <a:rPr lang="ru-RU"/>
              <a:t> </a:t>
            </a:r>
          </a:p>
          <a:p>
            <a:pPr algn="ctr"/>
            <a:endParaRPr lang="ru-RU" b="1" i="1">
              <a:solidFill>
                <a:srgbClr val="CC00FF"/>
              </a:solidFill>
            </a:endParaRPr>
          </a:p>
          <a:p>
            <a:pPr algn="ctr"/>
            <a:endParaRPr lang="ru-RU" b="1" i="1">
              <a:solidFill>
                <a:srgbClr val="CC00FF"/>
              </a:solidFill>
            </a:endParaRPr>
          </a:p>
          <a:p>
            <a:pPr algn="ctr"/>
            <a:r>
              <a:rPr lang="ru-RU" sz="2400" b="1">
                <a:solidFill>
                  <a:srgbClr val="CC00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35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35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35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35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35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35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35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35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35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2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356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356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356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0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35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35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35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80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356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356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356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13" y="4763"/>
            <a:ext cx="9396413" cy="704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214313" y="0"/>
            <a:ext cx="8786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pic>
        <p:nvPicPr>
          <p:cNvPr id="24580" name="Picture 2" descr="http://img2.labirint.ru/books/305576/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476250"/>
            <a:ext cx="4537075" cy="6381750"/>
          </a:xfrm>
          <a:prstGeom prst="rect">
            <a:avLst/>
          </a:prstGeom>
          <a:noFill/>
          <a:ln w="1143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0" y="2492375"/>
            <a:ext cx="37084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C00FF"/>
                </a:solidFill>
              </a:rPr>
              <a:t>      О.А.Реуцкая</a:t>
            </a:r>
          </a:p>
          <a:p>
            <a:endParaRPr lang="ru-RU" sz="2800" b="1">
              <a:solidFill>
                <a:srgbClr val="CC00FF"/>
              </a:solidFill>
            </a:endParaRPr>
          </a:p>
          <a:p>
            <a:r>
              <a:rPr lang="ru-RU" b="1" i="1">
                <a:solidFill>
                  <a:srgbClr val="CC00FF"/>
                </a:solidFill>
              </a:rPr>
              <a:t>      Развитие речи у плохо</a:t>
            </a:r>
          </a:p>
          <a:p>
            <a:r>
              <a:rPr lang="ru-RU" b="1" i="1">
                <a:solidFill>
                  <a:srgbClr val="CC00FF"/>
                </a:solidFill>
              </a:rPr>
              <a:t>        говорящих детей</a:t>
            </a:r>
          </a:p>
          <a:p>
            <a:endParaRPr lang="ru-RU" b="1" i="1">
              <a:solidFill>
                <a:srgbClr val="CC00FF"/>
              </a:solidFill>
            </a:endParaRPr>
          </a:p>
          <a:p>
            <a:endParaRPr lang="ru-RU" b="1" i="1">
              <a:solidFill>
                <a:srgbClr val="CC00FF"/>
              </a:solidFill>
            </a:endParaRPr>
          </a:p>
          <a:p>
            <a:pPr eaLnBrk="0" hangingPunct="0"/>
            <a:r>
              <a:rPr lang="ru-RU" sz="1800">
                <a:solidFill>
                  <a:srgbClr val="CC00FF"/>
                </a:solidFill>
              </a:rPr>
              <a:t>    Ростов н\Д:Феникс,2012.-155с. </a:t>
            </a:r>
          </a:p>
          <a:p>
            <a:endParaRPr lang="ru-RU" sz="1800" b="1" i="1">
              <a:solidFill>
                <a:srgbClr val="CC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48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4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84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13" y="4763"/>
            <a:ext cx="9396413" cy="704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3" name="Picture 2" descr="C:\Users\Оляля\Downloads\1322956250_125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"/>
            <a:ext cx="4143375" cy="6286500"/>
          </a:xfrm>
          <a:prstGeom prst="rect">
            <a:avLst/>
          </a:prstGeom>
          <a:noFill/>
          <a:ln w="76200">
            <a:solidFill>
              <a:srgbClr val="FF3399"/>
            </a:solidFill>
            <a:miter lim="800000"/>
            <a:headEnd/>
            <a:tailEnd/>
          </a:ln>
        </p:spPr>
      </p:pic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0" y="142875"/>
            <a:ext cx="8858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4143375" y="2214563"/>
            <a:ext cx="47498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C00FF"/>
                </a:solidFill>
              </a:rPr>
              <a:t>         Е.М.Косинова</a:t>
            </a:r>
          </a:p>
          <a:p>
            <a:endParaRPr lang="ru-RU" sz="2800" b="1">
              <a:solidFill>
                <a:srgbClr val="CC00FF"/>
              </a:solidFill>
            </a:endParaRPr>
          </a:p>
          <a:p>
            <a:r>
              <a:rPr lang="ru-RU" b="1" i="1">
                <a:solidFill>
                  <a:srgbClr val="CC00FF"/>
                </a:solidFill>
              </a:rPr>
              <a:t>    Грамматическая тетрадь №1</a:t>
            </a:r>
          </a:p>
          <a:p>
            <a:endParaRPr lang="ru-RU" b="1" i="1">
              <a:solidFill>
                <a:srgbClr val="CC00FF"/>
              </a:solidFill>
            </a:endParaRPr>
          </a:p>
          <a:p>
            <a:endParaRPr lang="ru-RU" b="1" i="1">
              <a:solidFill>
                <a:srgbClr val="CC00FF"/>
              </a:solidFill>
            </a:endParaRPr>
          </a:p>
          <a:p>
            <a:pPr eaLnBrk="0" hangingPunct="0"/>
            <a:r>
              <a:rPr lang="ru-RU" sz="1800">
                <a:solidFill>
                  <a:srgbClr val="CC00FF"/>
                </a:solidFill>
              </a:rPr>
              <a:t>             М.:ТЦ Сфера,2012.-32с. </a:t>
            </a:r>
          </a:p>
          <a:p>
            <a:endParaRPr lang="ru-RU" sz="1800" b="1" i="1">
              <a:solidFill>
                <a:srgbClr val="CC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4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13" y="4763"/>
            <a:ext cx="9396413" cy="704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0" y="142875"/>
            <a:ext cx="9001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 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pic>
        <p:nvPicPr>
          <p:cNvPr id="26628" name="Picture 2" descr="C:\Users\Оляля\Downloads\cec0681c-fd93-11dd-9311-9143ff35426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642938"/>
            <a:ext cx="4000500" cy="6215062"/>
          </a:xfrm>
          <a:prstGeom prst="rect">
            <a:avLst/>
          </a:prstGeom>
          <a:noFill/>
          <a:ln w="88900">
            <a:solidFill>
              <a:srgbClr val="FF3399"/>
            </a:solidFill>
            <a:miter lim="800000"/>
            <a:headEnd/>
            <a:tailEnd/>
          </a:ln>
        </p:spPr>
      </p:pic>
      <p:sp>
        <p:nvSpPr>
          <p:cNvPr id="26629" name="Прямоугольник 4"/>
          <p:cNvSpPr>
            <a:spLocks noChangeArrowheads="1"/>
          </p:cNvSpPr>
          <p:nvPr/>
        </p:nvSpPr>
        <p:spPr bwMode="auto">
          <a:xfrm>
            <a:off x="4357688" y="2274888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C00FF"/>
                </a:solidFill>
              </a:rPr>
              <a:t>       Е.М.Косинова</a:t>
            </a:r>
          </a:p>
          <a:p>
            <a:endParaRPr lang="ru-RU" sz="3200" b="1">
              <a:solidFill>
                <a:srgbClr val="CC00FF"/>
              </a:solidFill>
            </a:endParaRPr>
          </a:p>
          <a:p>
            <a:r>
              <a:rPr lang="ru-RU" b="1" i="1">
                <a:solidFill>
                  <a:srgbClr val="CC00FF"/>
                </a:solidFill>
              </a:rPr>
              <a:t>    Грамматическая тетрадь №2</a:t>
            </a:r>
          </a:p>
          <a:p>
            <a:endParaRPr lang="ru-RU" b="1" i="1">
              <a:solidFill>
                <a:srgbClr val="CC00FF"/>
              </a:solidFill>
            </a:endParaRPr>
          </a:p>
          <a:p>
            <a:endParaRPr lang="ru-RU" b="1" i="1">
              <a:solidFill>
                <a:srgbClr val="CC00FF"/>
              </a:solidFill>
            </a:endParaRPr>
          </a:p>
          <a:p>
            <a:pPr eaLnBrk="0" hangingPunct="0"/>
            <a:r>
              <a:rPr lang="ru-RU">
                <a:solidFill>
                  <a:srgbClr val="CC00FF"/>
                </a:solidFill>
              </a:rPr>
              <a:t>             М.:ТЦ Сфера,2012.-32с.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4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531813"/>
            <a:ext cx="9150350" cy="7389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395288" y="260350"/>
            <a:ext cx="8497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1908175" y="836613"/>
            <a:ext cx="742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       </a:t>
            </a:r>
            <a:endParaRPr lang="ru-RU" sz="2400" b="1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95288" y="2852738"/>
            <a:ext cx="2374900" cy="865187"/>
          </a:xfrm>
          <a:prstGeom prst="rect">
            <a:avLst/>
          </a:prstGeom>
          <a:solidFill>
            <a:srgbClr val="FF99CC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/>
              <a:t>Развитие фонематических процессов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492500" y="2852738"/>
            <a:ext cx="1727200" cy="1223962"/>
          </a:xfrm>
          <a:prstGeom prst="rect">
            <a:avLst/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endParaRPr lang="ru-RU" b="1">
              <a:solidFill>
                <a:srgbClr val="006600"/>
              </a:solidFill>
            </a:endParaRPr>
          </a:p>
          <a:p>
            <a:r>
              <a:rPr lang="ru-RU" b="1">
                <a:solidFill>
                  <a:srgbClr val="006600"/>
                </a:solidFill>
              </a:rPr>
              <a:t>  </a:t>
            </a:r>
            <a:r>
              <a:rPr lang="ru-RU" sz="1800" b="1">
                <a:solidFill>
                  <a:srgbClr val="006600"/>
                </a:solidFill>
              </a:rPr>
              <a:t>Основные     направления </a:t>
            </a:r>
          </a:p>
          <a:p>
            <a:r>
              <a:rPr lang="ru-RU" sz="1800" b="1">
                <a:solidFill>
                  <a:srgbClr val="006600"/>
                </a:solidFill>
              </a:rPr>
              <a:t>     работы              логопункта:</a:t>
            </a:r>
          </a:p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508625" y="4508500"/>
            <a:ext cx="2519363" cy="1008063"/>
          </a:xfrm>
          <a:prstGeom prst="rect">
            <a:avLst/>
          </a:prstGeom>
          <a:solidFill>
            <a:srgbClr val="FF99CC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/>
              <a:t>Работа по развитию связной речи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187450" y="1052513"/>
            <a:ext cx="2376488" cy="785812"/>
          </a:xfrm>
          <a:prstGeom prst="rect">
            <a:avLst/>
          </a:prstGeom>
          <a:solidFill>
            <a:srgbClr val="FF99CC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/>
              <a:t>Развитие артикуляционной моторики,дыхания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364163" y="1052513"/>
            <a:ext cx="2447925" cy="790575"/>
          </a:xfrm>
          <a:prstGeom prst="rect">
            <a:avLst/>
          </a:prstGeom>
          <a:solidFill>
            <a:srgbClr val="FF99CC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/>
              <a:t>Работа над произношением 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258888" y="4508500"/>
            <a:ext cx="2374900" cy="1008063"/>
          </a:xfrm>
          <a:prstGeom prst="rect">
            <a:avLst/>
          </a:prstGeom>
          <a:solidFill>
            <a:srgbClr val="FF99CC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/>
              <a:t>Совершенствование</a:t>
            </a:r>
          </a:p>
          <a:p>
            <a:pPr algn="ctr"/>
            <a:r>
              <a:rPr lang="ru-RU" sz="1400"/>
              <a:t>лексико-грамматического </a:t>
            </a:r>
          </a:p>
          <a:p>
            <a:pPr algn="ctr"/>
            <a:r>
              <a:rPr lang="ru-RU" sz="1400"/>
              <a:t>строя речи </a:t>
            </a: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5292725" y="2060575"/>
            <a:ext cx="50323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 flipV="1">
            <a:off x="3203575" y="2060575"/>
            <a:ext cx="2889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5364163" y="4005263"/>
            <a:ext cx="5048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3"/>
          <p:cNvSpPr>
            <a:spLocks noChangeArrowheads="1"/>
          </p:cNvSpPr>
          <p:nvPr/>
        </p:nvSpPr>
        <p:spPr bwMode="auto">
          <a:xfrm>
            <a:off x="6084888" y="2924175"/>
            <a:ext cx="2374900" cy="862013"/>
          </a:xfrm>
          <a:prstGeom prst="rect">
            <a:avLst/>
          </a:prstGeom>
          <a:solidFill>
            <a:srgbClr val="FF99CC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/>
              <a:t>Расширение словаря </a:t>
            </a:r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5364163" y="33575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 flipH="1">
            <a:off x="2843213" y="33575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 flipH="1">
            <a:off x="2987675" y="4076700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13" y="4763"/>
            <a:ext cx="9396413" cy="704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0" y="142875"/>
            <a:ext cx="8929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  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pic>
        <p:nvPicPr>
          <p:cNvPr id="27652" name="Picture 2" descr="C:\Users\Оляля\Downloads\20111027165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71500"/>
            <a:ext cx="4143375" cy="6286500"/>
          </a:xfrm>
          <a:prstGeom prst="rect">
            <a:avLst/>
          </a:prstGeom>
          <a:noFill/>
          <a:ln w="85725">
            <a:solidFill>
              <a:srgbClr val="FF3399"/>
            </a:solidFill>
            <a:miter lim="800000"/>
            <a:headEnd/>
            <a:tailEnd/>
          </a:ln>
        </p:spPr>
      </p:pic>
      <p:sp>
        <p:nvSpPr>
          <p:cNvPr id="27653" name="Прямоугольник 4"/>
          <p:cNvSpPr>
            <a:spLocks noChangeArrowheads="1"/>
          </p:cNvSpPr>
          <p:nvPr/>
        </p:nvSpPr>
        <p:spPr bwMode="auto">
          <a:xfrm>
            <a:off x="4429125" y="2274888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C00FF"/>
                </a:solidFill>
              </a:rPr>
              <a:t>      Е.М.Косинова</a:t>
            </a:r>
          </a:p>
          <a:p>
            <a:endParaRPr lang="ru-RU" sz="3200" b="1">
              <a:solidFill>
                <a:srgbClr val="CC00FF"/>
              </a:solidFill>
            </a:endParaRPr>
          </a:p>
          <a:p>
            <a:r>
              <a:rPr lang="ru-RU" b="1" i="1">
                <a:solidFill>
                  <a:srgbClr val="CC00FF"/>
                </a:solidFill>
              </a:rPr>
              <a:t>    Грамматическая тетрадь №3</a:t>
            </a:r>
          </a:p>
          <a:p>
            <a:endParaRPr lang="ru-RU" b="1" i="1">
              <a:solidFill>
                <a:srgbClr val="CC00FF"/>
              </a:solidFill>
            </a:endParaRPr>
          </a:p>
          <a:p>
            <a:endParaRPr lang="ru-RU" b="1" i="1">
              <a:solidFill>
                <a:srgbClr val="CC00FF"/>
              </a:solidFill>
            </a:endParaRPr>
          </a:p>
          <a:p>
            <a:pPr eaLnBrk="0" hangingPunct="0"/>
            <a:r>
              <a:rPr lang="ru-RU">
                <a:solidFill>
                  <a:srgbClr val="CC00FF"/>
                </a:solidFill>
              </a:rPr>
              <a:t>             М.:ТЦ Сфера,2012.-32с.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4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13" y="4763"/>
            <a:ext cx="9396413" cy="704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-214313" y="214313"/>
            <a:ext cx="9215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   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pic>
        <p:nvPicPr>
          <p:cNvPr id="28676" name="Picture 4" descr="C:\Users\Оляля\Downloads\330026694634_04-apr.-24-09.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642938"/>
            <a:ext cx="4143375" cy="6215062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8677" name="Прямоугольник 7"/>
          <p:cNvSpPr>
            <a:spLocks noChangeArrowheads="1"/>
          </p:cNvSpPr>
          <p:nvPr/>
        </p:nvSpPr>
        <p:spPr bwMode="auto">
          <a:xfrm>
            <a:off x="4286250" y="2274888"/>
            <a:ext cx="4857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C00FF"/>
                </a:solidFill>
              </a:rPr>
              <a:t>         Е.М.Косинова</a:t>
            </a:r>
          </a:p>
          <a:p>
            <a:endParaRPr lang="ru-RU" sz="3200" b="1">
              <a:solidFill>
                <a:srgbClr val="CC00FF"/>
              </a:solidFill>
            </a:endParaRPr>
          </a:p>
          <a:p>
            <a:r>
              <a:rPr lang="ru-RU" b="1" i="1">
                <a:solidFill>
                  <a:srgbClr val="CC00FF"/>
                </a:solidFill>
              </a:rPr>
              <a:t>    Грамматическая тетрадь №4</a:t>
            </a:r>
          </a:p>
          <a:p>
            <a:endParaRPr lang="ru-RU" b="1" i="1">
              <a:solidFill>
                <a:srgbClr val="CC00FF"/>
              </a:solidFill>
            </a:endParaRPr>
          </a:p>
          <a:p>
            <a:endParaRPr lang="ru-RU" b="1" i="1">
              <a:solidFill>
                <a:srgbClr val="CC00FF"/>
              </a:solidFill>
            </a:endParaRPr>
          </a:p>
          <a:p>
            <a:pPr eaLnBrk="0" hangingPunct="0"/>
            <a:r>
              <a:rPr lang="ru-RU">
                <a:solidFill>
                  <a:srgbClr val="CC00FF"/>
                </a:solidFill>
              </a:rPr>
              <a:t>             М.:ТЦ Сфера,2012.-32с.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4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/>
          </a:p>
        </p:txBody>
      </p:sp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2195513" y="4797425"/>
            <a:ext cx="5241925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</p:txBody>
      </p:sp>
      <p:pic>
        <p:nvPicPr>
          <p:cNvPr id="2970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404813"/>
            <a:ext cx="489743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0"/>
            <a:ext cx="9150350" cy="714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7" descr="Картинка 8 из 1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908050"/>
            <a:ext cx="4105275" cy="5949950"/>
          </a:xfrm>
          <a:prstGeom prst="rect">
            <a:avLst/>
          </a:prstGeom>
          <a:noFill/>
          <a:ln w="1143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714375" y="188913"/>
            <a:ext cx="8429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10245" name="Text Box 10"/>
          <p:cNvSpPr txBox="1">
            <a:spLocks noChangeArrowheads="1"/>
          </p:cNvSpPr>
          <p:nvPr/>
        </p:nvSpPr>
        <p:spPr bwMode="auto">
          <a:xfrm>
            <a:off x="4859338" y="3448050"/>
            <a:ext cx="338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4356100" y="3016250"/>
            <a:ext cx="51117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 </a:t>
            </a:r>
            <a:r>
              <a:rPr lang="ru-RU" sz="2400" b="1" i="1">
                <a:solidFill>
                  <a:srgbClr val="CC00FF"/>
                </a:solidFill>
              </a:rPr>
              <a:t>Логопедические развивалки Развивающие игры для детей</a:t>
            </a:r>
          </a:p>
          <a:p>
            <a:r>
              <a:rPr lang="ru-RU" sz="1800">
                <a:solidFill>
                  <a:srgbClr val="CC00FF"/>
                </a:solidFill>
              </a:rPr>
              <a:t>                  </a:t>
            </a:r>
          </a:p>
          <a:p>
            <a:r>
              <a:rPr lang="ru-RU" sz="1800" b="1">
                <a:solidFill>
                  <a:srgbClr val="CC00FF"/>
                </a:solidFill>
              </a:rPr>
              <a:t>              </a:t>
            </a:r>
            <a:r>
              <a:rPr lang="ru-RU" sz="1800">
                <a:solidFill>
                  <a:srgbClr val="CC00FF"/>
                </a:solidFill>
              </a:rPr>
              <a:t>М.:Эксмо,2010.-320с.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9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96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0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0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0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8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72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0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0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0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76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0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0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0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7" name="Рисунок 5" descr="Занимательная грамматика, Шалаева Г. П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857250"/>
            <a:ext cx="4248150" cy="5524500"/>
          </a:xfrm>
          <a:prstGeom prst="rect">
            <a:avLst/>
          </a:prstGeom>
          <a:noFill/>
          <a:ln w="1143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571500" y="285750"/>
            <a:ext cx="8286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79388" y="2852738"/>
            <a:ext cx="4710112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           </a:t>
            </a:r>
            <a:r>
              <a:rPr lang="ru-RU" sz="2800" b="1">
                <a:solidFill>
                  <a:srgbClr val="CC00FF"/>
                </a:solidFill>
              </a:rPr>
              <a:t>Шалаева Г.П.</a:t>
            </a:r>
          </a:p>
          <a:p>
            <a:endParaRPr lang="ru-RU" sz="2800" b="1">
              <a:solidFill>
                <a:srgbClr val="CC00FF"/>
              </a:solidFill>
            </a:endParaRPr>
          </a:p>
          <a:p>
            <a:r>
              <a:rPr lang="ru-RU">
                <a:solidFill>
                  <a:srgbClr val="CC00FF"/>
                </a:solidFill>
              </a:rPr>
              <a:t>   </a:t>
            </a:r>
            <a:r>
              <a:rPr lang="ru-RU" b="1" i="1">
                <a:solidFill>
                  <a:srgbClr val="CC00FF"/>
                </a:solidFill>
              </a:rPr>
              <a:t>Занимательная грамматика</a:t>
            </a:r>
          </a:p>
          <a:p>
            <a:endParaRPr lang="ru-RU" b="1" i="1">
              <a:solidFill>
                <a:srgbClr val="CC00FF"/>
              </a:solidFill>
            </a:endParaRPr>
          </a:p>
          <a:p>
            <a:r>
              <a:rPr lang="ru-RU" sz="1600">
                <a:solidFill>
                  <a:srgbClr val="CC00FF"/>
                </a:solidFill>
              </a:rPr>
              <a:t>                </a:t>
            </a:r>
            <a:r>
              <a:rPr lang="ru-RU" sz="1800">
                <a:solidFill>
                  <a:srgbClr val="CC00FF"/>
                </a:solidFill>
              </a:rPr>
              <a:t>М.:Аст:Слово,2010.-160с.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8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4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44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920"/>
                            </p:stCondLst>
                            <p:childTnLst>
                              <p:par>
                                <p:cTn id="3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88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Картинка 3 из 157"/>
          <p:cNvPicPr/>
          <p:nvPr/>
        </p:nvPicPr>
        <p:blipFill>
          <a:blip r:embed="rId3" cstate="print"/>
          <a:srcRect l="3390" b="2703"/>
          <a:stretch>
            <a:fillRect/>
          </a:stretch>
        </p:blipFill>
        <p:spPr bwMode="auto">
          <a:xfrm rot="365639">
            <a:off x="571473" y="928670"/>
            <a:ext cx="4071967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292" name="Прямоугольник 4"/>
          <p:cNvSpPr>
            <a:spLocks noChangeArrowheads="1"/>
          </p:cNvSpPr>
          <p:nvPr/>
        </p:nvSpPr>
        <p:spPr bwMode="auto">
          <a:xfrm>
            <a:off x="357188" y="142875"/>
            <a:ext cx="860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  Новинки коррекционно-развивающей литературы в логопедии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148263" y="2584450"/>
            <a:ext cx="3638550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  <a:p>
            <a:r>
              <a:rPr lang="ru-RU" sz="1800"/>
              <a:t>           </a:t>
            </a:r>
            <a:r>
              <a:rPr lang="ru-RU" sz="2800" b="1">
                <a:solidFill>
                  <a:srgbClr val="CC00FF"/>
                </a:solidFill>
              </a:rPr>
              <a:t>Е.М.Косинова</a:t>
            </a:r>
          </a:p>
          <a:p>
            <a:r>
              <a:rPr lang="ru-RU" sz="1800">
                <a:solidFill>
                  <a:srgbClr val="CC00FF"/>
                </a:solidFill>
              </a:rPr>
              <a:t>            </a:t>
            </a:r>
          </a:p>
          <a:p>
            <a:r>
              <a:rPr lang="ru-RU" sz="1800">
                <a:solidFill>
                  <a:srgbClr val="CC00FF"/>
                </a:solidFill>
              </a:rPr>
              <a:t>           </a:t>
            </a:r>
            <a:r>
              <a:rPr lang="ru-RU" sz="2400" b="1" i="1">
                <a:solidFill>
                  <a:srgbClr val="CC00FF"/>
                </a:solidFill>
              </a:rPr>
              <a:t>Уроки логопеда</a:t>
            </a:r>
          </a:p>
          <a:p>
            <a:r>
              <a:rPr lang="ru-RU" sz="1800">
                <a:solidFill>
                  <a:srgbClr val="CC00FF"/>
                </a:solidFill>
              </a:rPr>
              <a:t>            </a:t>
            </a:r>
          </a:p>
          <a:p>
            <a:r>
              <a:rPr lang="ru-RU" sz="1800">
                <a:solidFill>
                  <a:srgbClr val="CC00FF"/>
                </a:solidFill>
              </a:rPr>
              <a:t>             М.:Эксмо.2011.-176с.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2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6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12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6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2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2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2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Развитие словаря дошкольника в играх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692150"/>
            <a:ext cx="4537075" cy="5976938"/>
          </a:xfrm>
          <a:prstGeom prst="rect">
            <a:avLst/>
          </a:prstGeom>
          <a:noFill/>
          <a:ln w="114300">
            <a:solidFill>
              <a:schemeClr val="bg1"/>
            </a:solidFill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250825" y="142875"/>
            <a:ext cx="853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1800"/>
              <a:t>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0" y="1647825"/>
            <a:ext cx="5292725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solidFill>
                <a:srgbClr val="CC00FF"/>
              </a:solidFill>
            </a:endParaRPr>
          </a:p>
          <a:p>
            <a:endParaRPr lang="ru-RU" sz="2800" b="1">
              <a:solidFill>
                <a:srgbClr val="CC00FF"/>
              </a:solidFill>
            </a:endParaRPr>
          </a:p>
          <a:p>
            <a:r>
              <a:rPr lang="ru-RU" sz="2800" b="1">
                <a:solidFill>
                  <a:srgbClr val="CC00FF"/>
                </a:solidFill>
              </a:rPr>
              <a:t>     Филимонова О.Ю.</a:t>
            </a:r>
          </a:p>
          <a:p>
            <a:r>
              <a:rPr lang="ru-RU" b="1">
                <a:solidFill>
                  <a:srgbClr val="CC00FF"/>
                </a:solidFill>
              </a:rPr>
              <a:t>            </a:t>
            </a:r>
          </a:p>
          <a:p>
            <a:r>
              <a:rPr lang="ru-RU" b="1" i="1">
                <a:solidFill>
                  <a:srgbClr val="CC00FF"/>
                </a:solidFill>
              </a:rPr>
              <a:t>           Развитие словаря   </a:t>
            </a:r>
          </a:p>
          <a:p>
            <a:r>
              <a:rPr lang="ru-RU" b="1" i="1">
                <a:solidFill>
                  <a:srgbClr val="CC00FF"/>
                </a:solidFill>
              </a:rPr>
              <a:t>           </a:t>
            </a:r>
            <a:r>
              <a:rPr lang="ru-RU" sz="1800" b="1" i="1">
                <a:solidFill>
                  <a:srgbClr val="CC00FF"/>
                </a:solidFill>
              </a:rPr>
              <a:t>дошкольника в играх.</a:t>
            </a:r>
          </a:p>
          <a:p>
            <a:endParaRPr lang="ru-RU" sz="1800" b="1" i="1">
              <a:solidFill>
                <a:srgbClr val="CC00FF"/>
              </a:solidFill>
            </a:endParaRPr>
          </a:p>
          <a:p>
            <a:r>
              <a:rPr lang="ru-RU" sz="1800">
                <a:solidFill>
                  <a:srgbClr val="CC00FF"/>
                </a:solidFill>
              </a:rPr>
              <a:t>         СПб.:ООО «Детство Пресс»,</a:t>
            </a:r>
          </a:p>
          <a:p>
            <a:r>
              <a:rPr lang="ru-RU" sz="1800">
                <a:solidFill>
                  <a:srgbClr val="CC00FF"/>
                </a:solidFill>
              </a:rPr>
              <a:t>                      2011.-128с.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60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3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64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3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3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3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8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3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3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3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4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33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33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33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33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33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33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9" name="Picture 2" descr="C:\Users\Оляля\Desktop\1296469000_screenhunter_02-jan.-31-17.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92150"/>
            <a:ext cx="4432300" cy="5976938"/>
          </a:xfrm>
          <a:prstGeom prst="rect">
            <a:avLst/>
          </a:prstGeom>
          <a:noFill/>
          <a:ln w="1143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285750" y="142875"/>
            <a:ext cx="8643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932363" y="2276475"/>
            <a:ext cx="4032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   </a:t>
            </a:r>
            <a:r>
              <a:rPr lang="ru-RU" sz="2800" b="1">
                <a:solidFill>
                  <a:srgbClr val="CC00FF"/>
                </a:solidFill>
              </a:rPr>
              <a:t>И.Н.Шевченко</a:t>
            </a:r>
          </a:p>
          <a:p>
            <a:endParaRPr lang="ru-RU" sz="2800" b="1">
              <a:solidFill>
                <a:srgbClr val="CC00FF"/>
              </a:solidFill>
            </a:endParaRPr>
          </a:p>
          <a:p>
            <a:r>
              <a:rPr lang="ru-RU" sz="1800" b="1" i="1">
                <a:solidFill>
                  <a:srgbClr val="CC00FF"/>
                </a:solidFill>
                <a:latin typeface="Bauhaus 93" pitchFamily="82" charset="0"/>
              </a:rPr>
              <a:t>     Конспекты занятий по </a:t>
            </a:r>
          </a:p>
          <a:p>
            <a:r>
              <a:rPr lang="ru-RU" sz="1800" b="1" i="1">
                <a:solidFill>
                  <a:srgbClr val="CC00FF"/>
                </a:solidFill>
                <a:latin typeface="Bauhaus 93" pitchFamily="82" charset="0"/>
              </a:rPr>
              <a:t>       развитию фонетико-фонематической стороны речи </a:t>
            </a:r>
          </a:p>
          <a:p>
            <a:r>
              <a:rPr lang="ru-RU" sz="1800" b="1" i="1">
                <a:solidFill>
                  <a:srgbClr val="CC00FF"/>
                </a:solidFill>
                <a:latin typeface="Bauhaus 93" pitchFamily="82" charset="0"/>
              </a:rPr>
              <a:t>           у дошкольников</a:t>
            </a:r>
          </a:p>
          <a:p>
            <a:endParaRPr lang="ru-RU" sz="1800" b="1" i="1">
              <a:solidFill>
                <a:srgbClr val="CC00FF"/>
              </a:solidFill>
              <a:latin typeface="Bauhaus 93" pitchFamily="82" charset="0"/>
            </a:endParaRPr>
          </a:p>
          <a:p>
            <a:endParaRPr lang="ru-RU" sz="1800" b="1" i="1">
              <a:solidFill>
                <a:srgbClr val="CC00FF"/>
              </a:solidFill>
              <a:latin typeface="Bauhaus 93" pitchFamily="82" charset="0"/>
            </a:endParaRPr>
          </a:p>
          <a:p>
            <a:endParaRPr lang="ru-RU" sz="1800" b="1" i="1">
              <a:solidFill>
                <a:srgbClr val="CC00FF"/>
              </a:solidFill>
              <a:latin typeface="Bauhaus 93" pitchFamily="82" charset="0"/>
            </a:endParaRPr>
          </a:p>
          <a:p>
            <a:r>
              <a:rPr lang="ru-RU" sz="1800">
                <a:solidFill>
                  <a:srgbClr val="CC00FF"/>
                </a:solidFill>
              </a:rPr>
              <a:t>     СПб.: ООО«Детство-Пресс», </a:t>
            </a:r>
          </a:p>
          <a:p>
            <a:r>
              <a:rPr lang="ru-RU" sz="1800">
                <a:solidFill>
                  <a:srgbClr val="CC00FF"/>
                </a:solidFill>
              </a:rPr>
              <a:t>                  2010.- 128 с.</a:t>
            </a:r>
            <a:br>
              <a:rPr lang="ru-RU" sz="1800">
                <a:solidFill>
                  <a:srgbClr val="CC00FF"/>
                </a:solidFill>
              </a:rPr>
            </a:br>
            <a:endParaRPr lang="ru-RU" sz="1800">
              <a:solidFill>
                <a:srgbClr val="CC00FF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148263" y="468313"/>
            <a:ext cx="33845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r>
              <a:rPr lang="ru-RU">
                <a:solidFill>
                  <a:srgbClr val="CC00FF"/>
                </a:solidFill>
              </a:rPr>
              <a:t/>
            </a:r>
            <a:br>
              <a:rPr lang="ru-RU">
                <a:solidFill>
                  <a:srgbClr val="CC00FF"/>
                </a:solidFill>
              </a:rPr>
            </a:br>
            <a:endParaRPr lang="ru-RU">
              <a:solidFill>
                <a:srgbClr val="CC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6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56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3" name="Picture 2" descr="C:\Users\Оляля\Desktop\4986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714375"/>
            <a:ext cx="4105275" cy="5883275"/>
          </a:xfrm>
          <a:prstGeom prst="rect">
            <a:avLst/>
          </a:prstGeom>
          <a:noFill/>
          <a:ln w="1016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285750" y="142875"/>
            <a:ext cx="8643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68313" y="2892425"/>
            <a:ext cx="4171950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C00FF"/>
                </a:solidFill>
              </a:rPr>
              <a:t>     Р.М.Хамидулина</a:t>
            </a:r>
          </a:p>
          <a:p>
            <a:r>
              <a:rPr lang="ru-RU" sz="2400" b="1">
                <a:solidFill>
                  <a:srgbClr val="CC00FF"/>
                </a:solidFill>
              </a:rPr>
              <a:t>       </a:t>
            </a:r>
          </a:p>
          <a:p>
            <a:r>
              <a:rPr lang="ru-RU" sz="2400" b="1">
                <a:solidFill>
                  <a:srgbClr val="CC00FF"/>
                </a:solidFill>
              </a:rPr>
              <a:t>        </a:t>
            </a:r>
            <a:r>
              <a:rPr lang="ru-RU" sz="2400" b="1" i="1">
                <a:solidFill>
                  <a:srgbClr val="CC00FF"/>
                </a:solidFill>
              </a:rPr>
              <a:t>Развитие речи</a:t>
            </a:r>
          </a:p>
          <a:p>
            <a:endParaRPr lang="ru-RU" sz="2400" b="1" i="1">
              <a:solidFill>
                <a:srgbClr val="CC00FF"/>
              </a:solidFill>
            </a:endParaRPr>
          </a:p>
          <a:p>
            <a:endParaRPr lang="ru-RU" sz="2400" b="1" i="1">
              <a:solidFill>
                <a:srgbClr val="CC00FF"/>
              </a:solidFill>
            </a:endParaRPr>
          </a:p>
          <a:p>
            <a:r>
              <a:rPr lang="ru-RU">
                <a:solidFill>
                  <a:srgbClr val="CC00FF"/>
                </a:solidFill>
              </a:rPr>
              <a:t>   </a:t>
            </a:r>
            <a:r>
              <a:rPr lang="ru-RU" sz="1800">
                <a:solidFill>
                  <a:srgbClr val="CC00FF"/>
                </a:solidFill>
              </a:rPr>
              <a:t>М.: Издательство «Экзамен»,</a:t>
            </a:r>
          </a:p>
          <a:p>
            <a:r>
              <a:rPr lang="ru-RU" sz="1800">
                <a:solidFill>
                  <a:srgbClr val="CC00FF"/>
                </a:solidFill>
              </a:rPr>
              <a:t>               2009.-318с.</a:t>
            </a:r>
            <a:endParaRPr lang="ru-RU" sz="1800" b="1">
              <a:solidFill>
                <a:srgbClr val="CC00FF"/>
              </a:solidFill>
            </a:endParaRPr>
          </a:p>
          <a:p>
            <a:endParaRPr lang="ru-RU" sz="1800">
              <a:solidFill>
                <a:srgbClr val="CC00FF"/>
              </a:solidFill>
            </a:endParaRPr>
          </a:p>
          <a:p>
            <a:endParaRPr lang="ru-RU" sz="2400" b="1" i="1">
              <a:solidFill>
                <a:srgbClr val="CC00FF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755650" y="4724400"/>
            <a:ext cx="4032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304704" bIns="0" anchor="ctr">
            <a:spAutoFit/>
          </a:bodyPr>
          <a:lstStyle/>
          <a:p>
            <a:pPr eaLnBrk="0" hangingPunct="0"/>
            <a:r>
              <a:rPr lang="ru-RU" sz="1800">
                <a:solidFill>
                  <a:srgbClr val="CC00FF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6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64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16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0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68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280"/>
                            </p:stCondLst>
                            <p:childTnLst>
                              <p:par>
                                <p:cTn id="4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32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840"/>
                            </p:stCondLst>
                            <p:childTnLst>
                              <p:par>
                                <p:cTn id="6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880"/>
                            </p:stCondLst>
                            <p:childTnLst>
                              <p:par>
                                <p:cTn id="6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360"/>
                            </p:stCondLst>
                            <p:childTnLst>
                              <p:par>
                                <p:cTn id="7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960"/>
                            </p:stCondLst>
                            <p:childTnLst>
                              <p:par>
                                <p:cTn id="7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520"/>
                            </p:stCondLst>
                            <p:childTnLst>
                              <p:par>
                                <p:cTn id="9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15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560"/>
                            </p:stCondLst>
                            <p:childTnLst>
                              <p:par>
                                <p:cTn id="9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15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ля\Desktop\надо!!!!\МО мое\master03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7" name="Picture 2" descr="C:\Users\Оляля\Desktop\1000841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908050"/>
            <a:ext cx="3857625" cy="5715000"/>
          </a:xfrm>
          <a:prstGeom prst="rect">
            <a:avLst/>
          </a:prstGeom>
          <a:noFill/>
          <a:ln w="1143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142875" y="142875"/>
            <a:ext cx="8858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        </a:t>
            </a:r>
            <a:r>
              <a:rPr lang="ru-RU" b="1">
                <a:solidFill>
                  <a:srgbClr val="0000FF"/>
                </a:solidFill>
              </a:rPr>
              <a:t>Новинки коррекционно-развивающей литературы в логопедии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779838" y="2276475"/>
            <a:ext cx="4895850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C00FF"/>
                </a:solidFill>
              </a:rPr>
              <a:t>    </a:t>
            </a:r>
          </a:p>
          <a:p>
            <a:r>
              <a:rPr lang="ru-RU" sz="2800" b="1">
                <a:solidFill>
                  <a:srgbClr val="CC00FF"/>
                </a:solidFill>
              </a:rPr>
              <a:t>    С.Шанина, А.Гаврилова</a:t>
            </a:r>
          </a:p>
          <a:p>
            <a:r>
              <a:rPr lang="ru-RU" sz="2400" b="1">
                <a:solidFill>
                  <a:srgbClr val="CC00FF"/>
                </a:solidFill>
              </a:rPr>
              <a:t>    </a:t>
            </a:r>
          </a:p>
          <a:p>
            <a:r>
              <a:rPr lang="ru-RU" sz="2400" b="1">
                <a:solidFill>
                  <a:srgbClr val="CC00FF"/>
                </a:solidFill>
              </a:rPr>
              <a:t>     </a:t>
            </a:r>
            <a:r>
              <a:rPr lang="ru-RU" sz="2400" b="1" i="1">
                <a:solidFill>
                  <a:srgbClr val="CC00FF"/>
                </a:solidFill>
              </a:rPr>
              <a:t>Пальчиковые упражнения</a:t>
            </a:r>
          </a:p>
          <a:p>
            <a:r>
              <a:rPr lang="ru-RU" sz="2400" b="1">
                <a:solidFill>
                  <a:srgbClr val="CC00FF"/>
                </a:solidFill>
              </a:rPr>
              <a:t>         </a:t>
            </a:r>
            <a:r>
              <a:rPr lang="ru-RU" sz="2400" b="1" i="1">
                <a:solidFill>
                  <a:srgbClr val="CC00FF"/>
                </a:solidFill>
              </a:rPr>
              <a:t>для развития речи и </a:t>
            </a:r>
          </a:p>
          <a:p>
            <a:r>
              <a:rPr lang="ru-RU" sz="2400" b="1" i="1">
                <a:solidFill>
                  <a:srgbClr val="CC00FF"/>
                </a:solidFill>
              </a:rPr>
              <a:t>           мышления ребенка</a:t>
            </a:r>
          </a:p>
          <a:p>
            <a:endParaRPr lang="ru-RU" sz="2400" b="1" i="1">
              <a:solidFill>
                <a:srgbClr val="CC00FF"/>
              </a:solidFill>
            </a:endParaRPr>
          </a:p>
          <a:p>
            <a:r>
              <a:rPr lang="ru-RU">
                <a:solidFill>
                  <a:srgbClr val="CC00FF"/>
                </a:solidFill>
              </a:rPr>
              <a:t>        </a:t>
            </a:r>
            <a:r>
              <a:rPr lang="ru-RU" sz="1800">
                <a:solidFill>
                  <a:srgbClr val="CC00FF"/>
                </a:solidFill>
              </a:rPr>
              <a:t>М.: РИПОЛ классик:.2010.-249с.</a:t>
            </a:r>
            <a:br>
              <a:rPr lang="ru-RU" sz="1800">
                <a:solidFill>
                  <a:srgbClr val="CC00FF"/>
                </a:solidFill>
              </a:rPr>
            </a:br>
            <a:endParaRPr lang="ru-RU" sz="1800">
              <a:solidFill>
                <a:srgbClr val="CC00FF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356100" y="5092700"/>
            <a:ext cx="4321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84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8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76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44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8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40"/>
                            </p:stCondLst>
                            <p:childTnLst>
                              <p:par>
                                <p:cTn id="6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80"/>
                            </p:stCondLst>
                            <p:childTnLst>
                              <p:par>
                                <p:cTn id="6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960"/>
                            </p:stCondLst>
                            <p:childTnLst>
                              <p:par>
                                <p:cTn id="7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640"/>
                            </p:stCondLst>
                            <p:childTnLst>
                              <p:par>
                                <p:cTn id="7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280"/>
                            </p:stCondLst>
                            <p:childTnLst>
                              <p:par>
                                <p:cTn id="8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480"/>
                            </p:stCondLst>
                            <p:childTnLst>
                              <p:par>
                                <p:cTn id="9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3" dur="8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4" dur="8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8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320"/>
                            </p:stCondLst>
                            <p:childTnLst>
                              <p:par>
                                <p:cTn id="9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360"/>
                            </p:stCondLst>
                            <p:childTnLst>
                              <p:par>
                                <p:cTn id="10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240"/>
                            </p:stCondLst>
                            <p:childTnLst>
                              <p:par>
                                <p:cTn id="10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8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8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8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920"/>
                            </p:stCondLst>
                            <p:childTnLst>
                              <p:par>
                                <p:cTn id="1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7" dur="8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8" dur="8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8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60"/>
                            </p:stCondLst>
                            <p:childTnLst>
                              <p:par>
                                <p:cTn id="1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3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4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8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936</TotalTime>
  <Words>544</Words>
  <Application>Microsoft Office PowerPoint</Application>
  <PresentationFormat>Экран (4:3)</PresentationFormat>
  <Paragraphs>215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Times New Roman</vt:lpstr>
      <vt:lpstr>Wingdings 2</vt:lpstr>
      <vt:lpstr>Wingdings</vt:lpstr>
      <vt:lpstr>Wingdings 3</vt:lpstr>
      <vt:lpstr>Calibri</vt:lpstr>
      <vt:lpstr>Bauhaus 93</vt:lpstr>
      <vt:lpstr>Модульная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Оляля</dc:creator>
  <cp:lastModifiedBy>Оляля</cp:lastModifiedBy>
  <cp:revision>70</cp:revision>
  <dcterms:created xsi:type="dcterms:W3CDTF">2012-01-09T18:41:26Z</dcterms:created>
  <dcterms:modified xsi:type="dcterms:W3CDTF">2012-03-01T18:48:00Z</dcterms:modified>
</cp:coreProperties>
</file>