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sldIdLst>
    <p:sldId id="291" r:id="rId2"/>
    <p:sldId id="290" r:id="rId3"/>
    <p:sldId id="270" r:id="rId4"/>
    <p:sldId id="268" r:id="rId5"/>
    <p:sldId id="273" r:id="rId6"/>
    <p:sldId id="259" r:id="rId7"/>
    <p:sldId id="274" r:id="rId8"/>
    <p:sldId id="278" r:id="rId9"/>
    <p:sldId id="281" r:id="rId10"/>
    <p:sldId id="289" r:id="rId11"/>
    <p:sldId id="267" r:id="rId12"/>
    <p:sldId id="277" r:id="rId13"/>
    <p:sldId id="287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0F4DF-8E4B-42C1-B056-D173D8542A69}" type="datetimeFigureOut">
              <a:rPr lang="ru-RU"/>
              <a:pPr>
                <a:defRPr/>
              </a:pPr>
              <a:t>01.03.2012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3F9F56-4329-461C-AEA2-C45B705169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73BCE9-2CFE-48EB-9DDD-04FF6187612A}" type="datetimeFigureOut">
              <a:rPr lang="ru-RU"/>
              <a:pPr>
                <a:defRPr/>
              </a:pPr>
              <a:t>01.03.2012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41CFFC-B353-4779-A4A9-190CF48A04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8066C-5756-41FC-AA21-94C48A801E3E}" type="datetimeFigureOut">
              <a:rPr lang="ru-RU"/>
              <a:pPr>
                <a:defRPr/>
              </a:pPr>
              <a:t>01.03.2012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E02DC5-989A-4172-A493-5FD2DE7EAF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7AD5CA-0D4D-4584-AF95-993C740917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2775D1-756A-4F8E-B337-963685319A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696E30-9C38-4516-8E18-F9DE05046A52}" type="datetimeFigureOut">
              <a:rPr lang="ru-RU"/>
              <a:pPr>
                <a:defRPr/>
              </a:pPr>
              <a:t>01.03.2012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E64B8C-55BE-40AE-86F0-A6C1F97D5F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11F002-6DD2-4390-968A-CFBE014DAE9F}" type="datetimeFigureOut">
              <a:rPr lang="ru-RU"/>
              <a:pPr>
                <a:defRPr/>
              </a:pPr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2A00E-D56B-4A01-92F4-2D378BC012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1AE066-E122-4F30-B40F-C99258A8851F}" type="datetimeFigureOut">
              <a:rPr lang="ru-RU"/>
              <a:pPr>
                <a:defRPr/>
              </a:pPr>
              <a:t>01.03.2012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41168-008D-41BA-9720-8301AAF066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FB8F1-D193-4678-B485-80905D7F0DDE}" type="datetimeFigureOut">
              <a:rPr lang="ru-RU"/>
              <a:pPr>
                <a:defRPr/>
              </a:pPr>
              <a:t>01.03.2012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584AA-F99A-4C0F-87C7-331F00B545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CBF31-FCA0-4CF2-9B3D-D5B04EB2F976}" type="datetimeFigureOut">
              <a:rPr lang="ru-RU"/>
              <a:pPr>
                <a:defRPr/>
              </a:pPr>
              <a:t>01.03.2012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A89C80-4F02-4C9F-99E1-CFB321C34A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A304F-A26A-432C-A45E-2125497BF8DF}" type="datetimeFigureOut">
              <a:rPr lang="ru-RU"/>
              <a:pPr>
                <a:defRPr/>
              </a:pPr>
              <a:t>01.03.2012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62995-C1AC-468D-8C0D-9BCC693D01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DCEA4-2913-4ABC-B08D-BEA0DFE76E3E}" type="datetimeFigureOut">
              <a:rPr lang="ru-RU"/>
              <a:pPr>
                <a:defRPr/>
              </a:pPr>
              <a:t>01.03.2012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1B5A84-F6C6-4577-85FC-019041D3D1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E18CA-3FA3-4D31-A368-02E964C96811}" type="datetimeFigureOut">
              <a:rPr lang="ru-RU"/>
              <a:pPr>
                <a:defRPr/>
              </a:pPr>
              <a:t>01.03.2012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D56D0-8FB4-472A-AC7A-AC8F0ACB73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25827DD-E890-481C-87B3-A42867434004}" type="datetimeFigureOut">
              <a:rPr lang="ru-RU"/>
              <a:pPr>
                <a:defRPr/>
              </a:pPr>
              <a:t>01.03.2012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392E2AF-2149-4178-849D-7375A0901B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50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1" r:id="rId12"/>
    <p:sldLayoutId id="2147483752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slideLayout" Target="../slideLayouts/slideLayout13.xml"/><Relationship Id="rId1" Type="http://schemas.openxmlformats.org/officeDocument/2006/relationships/audio" Target="file:///F:\&#1050;&#1054;&#1053;&#1050;&#1059;&#1056;&#1057;\76%20&#1057;&#1086;&#1083;&#1086;&#1074;&#1077;&#1081;.mp3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wmf"/><Relationship Id="rId3" Type="http://schemas.openxmlformats.org/officeDocument/2006/relationships/image" Target="../media/image36.wmf"/><Relationship Id="rId7" Type="http://schemas.openxmlformats.org/officeDocument/2006/relationships/image" Target="../media/image40.wmf"/><Relationship Id="rId12" Type="http://schemas.openxmlformats.org/officeDocument/2006/relationships/image" Target="../media/image45.wmf"/><Relationship Id="rId2" Type="http://schemas.openxmlformats.org/officeDocument/2006/relationships/image" Target="../media/image35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wmf"/><Relationship Id="rId11" Type="http://schemas.openxmlformats.org/officeDocument/2006/relationships/image" Target="../media/image44.wmf"/><Relationship Id="rId5" Type="http://schemas.openxmlformats.org/officeDocument/2006/relationships/image" Target="../media/image38.wmf"/><Relationship Id="rId10" Type="http://schemas.openxmlformats.org/officeDocument/2006/relationships/image" Target="../media/image43.wmf"/><Relationship Id="rId4" Type="http://schemas.openxmlformats.org/officeDocument/2006/relationships/image" Target="../media/image37.wmf"/><Relationship Id="rId9" Type="http://schemas.openxmlformats.org/officeDocument/2006/relationships/image" Target="../media/image42.w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hyperlink" Target="http://okrmir.ru/upload/gallery/19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/>
          <p:cNvSpPr txBox="1">
            <a:spLocks noChangeArrowheads="1"/>
          </p:cNvSpPr>
          <p:nvPr/>
        </p:nvSpPr>
        <p:spPr bwMode="auto">
          <a:xfrm>
            <a:off x="468313" y="1700213"/>
            <a:ext cx="8488362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7200">
                <a:latin typeface="Times New Roman" pitchFamily="18" charset="0"/>
              </a:rPr>
              <a:t>Приглашаю</a:t>
            </a:r>
          </a:p>
          <a:p>
            <a:pPr algn="ctr"/>
            <a:r>
              <a:rPr lang="ru-RU" sz="7200">
                <a:latin typeface="Times New Roman" pitchFamily="18" charset="0"/>
              </a:rPr>
              <a:t> в путешествие </a:t>
            </a:r>
          </a:p>
          <a:p>
            <a:pPr algn="ctr"/>
            <a:r>
              <a:rPr lang="ru-RU" sz="7200">
                <a:latin typeface="Times New Roman" pitchFamily="18" charset="0"/>
              </a:rPr>
              <a:t>по родному краю.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653136"/>
            <a:ext cx="8229600" cy="18288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300" dirty="0" smtClean="0">
                <a:solidFill>
                  <a:srgbClr val="00B050"/>
                </a:solidFill>
              </a:rPr>
              <a:t/>
            </a:r>
            <a:br>
              <a:rPr lang="ru-RU" sz="5300" dirty="0" smtClean="0">
                <a:solidFill>
                  <a:srgbClr val="00B050"/>
                </a:solidFill>
              </a:rPr>
            </a:br>
            <a:r>
              <a:rPr lang="ru-RU" sz="5300" dirty="0" smtClean="0">
                <a:solidFill>
                  <a:srgbClr val="00B050"/>
                </a:solidFill>
              </a:rPr>
              <a:t/>
            </a:r>
            <a:br>
              <a:rPr lang="ru-RU" sz="5300" dirty="0" smtClean="0">
                <a:solidFill>
                  <a:srgbClr val="00B050"/>
                </a:solidFill>
              </a:rPr>
            </a:br>
            <a:r>
              <a:rPr lang="ru-RU" sz="5300" dirty="0" smtClean="0">
                <a:solidFill>
                  <a:srgbClr val="00B050"/>
                </a:solidFill>
              </a:rPr>
              <a:t>ПРИРОДНОЕ СООБЩЕСТВО </a:t>
            </a:r>
            <a:br>
              <a:rPr lang="ru-RU" sz="5300" dirty="0" smtClean="0">
                <a:solidFill>
                  <a:srgbClr val="00B050"/>
                </a:solidFill>
              </a:rPr>
            </a:br>
            <a:r>
              <a:rPr lang="ru-RU" sz="5300" dirty="0" smtClean="0">
                <a:solidFill>
                  <a:srgbClr val="00B050"/>
                </a:solidFill>
              </a:rPr>
              <a:t/>
            </a:r>
            <a:br>
              <a:rPr lang="ru-RU" sz="5300" dirty="0" smtClean="0">
                <a:solidFill>
                  <a:srgbClr val="00B050"/>
                </a:solidFill>
              </a:rPr>
            </a:br>
            <a:r>
              <a:rPr lang="ru-RU" dirty="0" smtClean="0"/>
              <a:t>ЭТО </a:t>
            </a:r>
            <a:r>
              <a:rPr lang="ru-RU" dirty="0" smtClean="0">
                <a:solidFill>
                  <a:srgbClr val="FF0000"/>
                </a:solidFill>
              </a:rPr>
              <a:t>ЕДИНСТВО ЖИВОЙ И НЕЖИВОЙ ПРИРОДЫ</a:t>
            </a:r>
            <a:r>
              <a:rPr lang="ru-RU" dirty="0" smtClean="0"/>
              <a:t>, КОТОРОЕ СКЛАДЫВАЕТСЯ В </a:t>
            </a:r>
            <a:r>
              <a:rPr lang="ru-RU" dirty="0" smtClean="0">
                <a:solidFill>
                  <a:srgbClr val="FF0000"/>
                </a:solidFill>
              </a:rPr>
              <a:t>ОПРЕДЕЛЁННЫХ УСЛОВИЯХ </a:t>
            </a:r>
            <a:r>
              <a:rPr lang="ru-RU" dirty="0" smtClean="0"/>
              <a:t>ОКРУЖАЮЩЕЙ СРЕДЫ.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159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z="3200" dirty="0"/>
          </a:p>
        </p:txBody>
      </p:sp>
      <p:sp>
        <p:nvSpPr>
          <p:cNvPr id="15363" name="Rectangle 7"/>
          <p:cNvSpPr>
            <a:spLocks noChangeArrowheads="1"/>
          </p:cNvSpPr>
          <p:nvPr/>
        </p:nvSpPr>
        <p:spPr bwMode="auto">
          <a:xfrm>
            <a:off x="381000" y="1143000"/>
            <a:ext cx="7772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  <a:p>
            <a:r>
              <a:rPr lang="ru-RU"/>
              <a:t>   </a:t>
            </a:r>
            <a:endParaRPr lang="ru-RU" sz="2400"/>
          </a:p>
        </p:txBody>
      </p:sp>
      <p:sp>
        <p:nvSpPr>
          <p:cNvPr id="15364" name="Rectangle 12"/>
          <p:cNvSpPr>
            <a:spLocks noChangeArrowheads="1"/>
          </p:cNvSpPr>
          <p:nvPr/>
        </p:nvSpPr>
        <p:spPr bwMode="auto">
          <a:xfrm>
            <a:off x="457200" y="1295400"/>
            <a:ext cx="3886200" cy="1524000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800000"/>
                </a:solidFill>
              </a:rPr>
              <a:t>Естественные  </a:t>
            </a:r>
          </a:p>
          <a:p>
            <a:pPr algn="ctr"/>
            <a:r>
              <a:rPr lang="ru-RU" sz="2000" b="1">
                <a:solidFill>
                  <a:srgbClr val="800000"/>
                </a:solidFill>
              </a:rPr>
              <a:t>(саморегулирующиеся</a:t>
            </a:r>
          </a:p>
          <a:p>
            <a:pPr algn="ctr"/>
            <a:r>
              <a:rPr lang="ru-RU" sz="2000" b="1">
                <a:solidFill>
                  <a:srgbClr val="800000"/>
                </a:solidFill>
              </a:rPr>
              <a:t>экосистемы):</a:t>
            </a:r>
          </a:p>
          <a:p>
            <a:pPr algn="ctr"/>
            <a:r>
              <a:rPr lang="ru-RU" sz="2000">
                <a:solidFill>
                  <a:srgbClr val="800000"/>
                </a:solidFill>
              </a:rPr>
              <a:t>лес, степь, луг, водоём.</a:t>
            </a:r>
          </a:p>
        </p:txBody>
      </p:sp>
      <p:sp>
        <p:nvSpPr>
          <p:cNvPr id="15365" name="Rectangle 13"/>
          <p:cNvSpPr>
            <a:spLocks noChangeArrowheads="1"/>
          </p:cNvSpPr>
          <p:nvPr/>
        </p:nvSpPr>
        <p:spPr bwMode="auto">
          <a:xfrm>
            <a:off x="4724400" y="1295400"/>
            <a:ext cx="4267200" cy="1524000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  <a:p>
            <a:pPr algn="ctr"/>
            <a:endParaRPr lang="ru-RU" b="1"/>
          </a:p>
          <a:p>
            <a:pPr algn="ctr"/>
            <a:r>
              <a:rPr lang="ru-RU" sz="2000" b="1">
                <a:solidFill>
                  <a:srgbClr val="800000"/>
                </a:solidFill>
              </a:rPr>
              <a:t>Искусственные  </a:t>
            </a:r>
          </a:p>
          <a:p>
            <a:pPr algn="ctr"/>
            <a:r>
              <a:rPr lang="ru-RU" sz="2000" b="1">
                <a:solidFill>
                  <a:srgbClr val="800000"/>
                </a:solidFill>
              </a:rPr>
              <a:t>(экосистемы, регулируемые </a:t>
            </a:r>
          </a:p>
          <a:p>
            <a:pPr algn="ctr"/>
            <a:r>
              <a:rPr lang="ru-RU" sz="2000" b="1">
                <a:solidFill>
                  <a:srgbClr val="800000"/>
                </a:solidFill>
              </a:rPr>
              <a:t>человеком ):</a:t>
            </a:r>
          </a:p>
          <a:p>
            <a:pPr algn="ctr"/>
            <a:r>
              <a:rPr lang="ru-RU" sz="2000">
                <a:solidFill>
                  <a:srgbClr val="800000"/>
                </a:solidFill>
              </a:rPr>
              <a:t>поле, огород, парк, сад, аквариум</a:t>
            </a:r>
            <a:r>
              <a:rPr lang="ru-RU" sz="2000"/>
              <a:t>.</a:t>
            </a:r>
          </a:p>
          <a:p>
            <a:pPr algn="ctr"/>
            <a:endParaRPr lang="ru-RU" sz="2000"/>
          </a:p>
          <a:p>
            <a:pPr algn="ctr"/>
            <a:endParaRPr lang="ru-RU" sz="2400"/>
          </a:p>
        </p:txBody>
      </p:sp>
      <p:sp>
        <p:nvSpPr>
          <p:cNvPr id="15366" name="Line 14"/>
          <p:cNvSpPr>
            <a:spLocks noChangeShapeType="1"/>
          </p:cNvSpPr>
          <p:nvPr/>
        </p:nvSpPr>
        <p:spPr bwMode="auto">
          <a:xfrm flipH="1">
            <a:off x="2286000" y="838200"/>
            <a:ext cx="2209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367" name="Line 15"/>
          <p:cNvSpPr>
            <a:spLocks noChangeShapeType="1"/>
          </p:cNvSpPr>
          <p:nvPr/>
        </p:nvSpPr>
        <p:spPr bwMode="auto">
          <a:xfrm>
            <a:off x="4495800" y="838200"/>
            <a:ext cx="2438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368" name="Rectangle 16"/>
          <p:cNvSpPr>
            <a:spLocks noChangeArrowheads="1"/>
          </p:cNvSpPr>
          <p:nvPr/>
        </p:nvSpPr>
        <p:spPr bwMode="auto">
          <a:xfrm>
            <a:off x="5486400" y="3200400"/>
            <a:ext cx="3124200" cy="3048000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ru-RU" sz="2400">
                <a:solidFill>
                  <a:srgbClr val="800000"/>
                </a:solidFill>
              </a:rPr>
              <a:t>Искусственные 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ru-RU" sz="2400">
                <a:solidFill>
                  <a:srgbClr val="800000"/>
                </a:solidFill>
              </a:rPr>
              <a:t>сообщества 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ru-RU" sz="2400">
                <a:solidFill>
                  <a:srgbClr val="800000"/>
                </a:solidFill>
              </a:rPr>
              <a:t>создает, 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ru-RU" sz="2400">
                <a:solidFill>
                  <a:srgbClr val="800000"/>
                </a:solidFill>
              </a:rPr>
              <a:t>поддерживает и 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ru-RU" sz="2400">
                <a:solidFill>
                  <a:srgbClr val="800000"/>
                </a:solidFill>
              </a:rPr>
              <a:t>контролирует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ru-RU" sz="2400">
                <a:solidFill>
                  <a:srgbClr val="800000"/>
                </a:solidFill>
              </a:rPr>
              <a:t> человек.</a:t>
            </a:r>
          </a:p>
          <a:p>
            <a:pPr algn="ctr"/>
            <a:endParaRPr lang="ru-RU" sz="2400">
              <a:solidFill>
                <a:srgbClr val="800000"/>
              </a:solidFill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457200" y="3200400"/>
            <a:ext cx="3962400" cy="3048000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ru-RU"/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ru-RU"/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ru-RU" sz="2000">
                <a:solidFill>
                  <a:srgbClr val="800000"/>
                </a:solidFill>
              </a:rPr>
              <a:t>В природе организмы живут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ru-RU" sz="2000">
                <a:solidFill>
                  <a:srgbClr val="800000"/>
                </a:solidFill>
              </a:rPr>
              <a:t> вместе, образуя сообщества –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ru-RU" sz="2000">
                <a:solidFill>
                  <a:srgbClr val="800000"/>
                </a:solidFill>
              </a:rPr>
              <a:t>совокупность растений,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ru-RU" sz="2000">
                <a:solidFill>
                  <a:srgbClr val="800000"/>
                </a:solidFill>
              </a:rPr>
              <a:t>животных, микроорганизмов,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ru-RU" sz="2000">
                <a:solidFill>
                  <a:srgbClr val="800000"/>
                </a:solidFill>
              </a:rPr>
              <a:t>приспособленных  к условиям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ru-RU" sz="2000">
                <a:solidFill>
                  <a:srgbClr val="800000"/>
                </a:solidFill>
              </a:rPr>
              <a:t> жизни на определенной </a:t>
            </a:r>
          </a:p>
          <a:p>
            <a:pPr algn="ctr"/>
            <a:r>
              <a:rPr lang="ru-RU" sz="2000">
                <a:solidFill>
                  <a:srgbClr val="800000"/>
                </a:solidFill>
              </a:rPr>
              <a:t>территории и влияющих</a:t>
            </a:r>
          </a:p>
          <a:p>
            <a:pPr algn="ctr"/>
            <a:r>
              <a:rPr lang="ru-RU" sz="2000">
                <a:solidFill>
                  <a:srgbClr val="800000"/>
                </a:solidFill>
              </a:rPr>
              <a:t> друг на друга.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ru-RU" sz="2000">
              <a:solidFill>
                <a:srgbClr val="800000"/>
              </a:solidFill>
            </a:endParaRPr>
          </a:p>
          <a:p>
            <a:pPr algn="ctr"/>
            <a:endParaRPr lang="ru-RU" sz="2000">
              <a:solidFill>
                <a:srgbClr val="800000"/>
              </a:solidFill>
            </a:endParaRPr>
          </a:p>
        </p:txBody>
      </p:sp>
      <p:sp>
        <p:nvSpPr>
          <p:cNvPr id="15370" name="Line 20"/>
          <p:cNvSpPr>
            <a:spLocks noChangeShapeType="1"/>
          </p:cNvSpPr>
          <p:nvPr/>
        </p:nvSpPr>
        <p:spPr bwMode="auto">
          <a:xfrm>
            <a:off x="7010400" y="28194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371" name="Line 21"/>
          <p:cNvSpPr>
            <a:spLocks noChangeShapeType="1"/>
          </p:cNvSpPr>
          <p:nvPr/>
        </p:nvSpPr>
        <p:spPr bwMode="auto">
          <a:xfrm>
            <a:off x="2133600" y="28194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372" name="Rectangle 22"/>
          <p:cNvSpPr>
            <a:spLocks noChangeArrowheads="1"/>
          </p:cNvSpPr>
          <p:nvPr/>
        </p:nvSpPr>
        <p:spPr bwMode="auto">
          <a:xfrm>
            <a:off x="1600200" y="228600"/>
            <a:ext cx="63246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660033"/>
                </a:solidFill>
              </a:rPr>
              <a:t>Природные сообщества</a:t>
            </a:r>
          </a:p>
        </p:txBody>
      </p:sp>
      <p:pic>
        <p:nvPicPr>
          <p:cNvPr id="14" name="76 Соловей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59788" y="63087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smtClean="0">
                <a:solidFill>
                  <a:srgbClr val="FF0066"/>
                </a:solidFill>
              </a:rPr>
              <a:t>Не обижай!</a:t>
            </a:r>
          </a:p>
        </p:txBody>
      </p:sp>
      <p:grpSp>
        <p:nvGrpSpPr>
          <p:cNvPr id="16387" name="Group 28"/>
          <p:cNvGrpSpPr>
            <a:grpSpLocks/>
          </p:cNvGrpSpPr>
          <p:nvPr/>
        </p:nvGrpSpPr>
        <p:grpSpPr bwMode="auto">
          <a:xfrm>
            <a:off x="323850" y="1268413"/>
            <a:ext cx="8820150" cy="5321300"/>
            <a:chOff x="204" y="799"/>
            <a:chExt cx="5556" cy="3352"/>
          </a:xfrm>
        </p:grpSpPr>
        <p:pic>
          <p:nvPicPr>
            <p:cNvPr id="16388" name="Picture 18" descr="j023273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653" y="981"/>
              <a:ext cx="888" cy="1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389" name="Picture 14" descr="j023214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443" y="2455"/>
              <a:ext cx="898" cy="11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390" name="Picture 15" descr="j023252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99" y="2365"/>
              <a:ext cx="857" cy="1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391" name="Picture 16" descr="j023252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779" y="1023"/>
              <a:ext cx="1198" cy="10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392" name="Picture 19" descr="j0232880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877" y="2679"/>
              <a:ext cx="883" cy="1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393" name="Picture 20" descr="j0232893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40" y="2545"/>
              <a:ext cx="798" cy="16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394" name="Picture 21" descr="j0232908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991" y="799"/>
              <a:ext cx="769" cy="1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395" name="Picture 22" descr="j0233053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624" y="1023"/>
              <a:ext cx="1305" cy="1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396" name="Picture 23" descr="j0233044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284" y="2634"/>
              <a:ext cx="875" cy="12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397" name="Picture 24" descr="j0233046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04" y="1157"/>
              <a:ext cx="1158" cy="1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398" name="Picture 26" descr="j0200351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4974" y="2186"/>
              <a:ext cx="613" cy="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8000" smtClean="0">
                <a:solidFill>
                  <a:srgbClr val="006600"/>
                </a:solidFill>
              </a:rPr>
              <a:t>До новых встреч</a:t>
            </a:r>
          </a:p>
        </p:txBody>
      </p:sp>
      <p:pic>
        <p:nvPicPr>
          <p:cNvPr id="17411" name="Picture 2" descr="C:\Л.Л\картинки\lud38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838" y="1989138"/>
            <a:ext cx="1865312" cy="307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xtBox 3"/>
          <p:cNvSpPr txBox="1">
            <a:spLocks noChangeArrowheads="1"/>
          </p:cNvSpPr>
          <p:nvPr/>
        </p:nvSpPr>
        <p:spPr bwMode="auto">
          <a:xfrm>
            <a:off x="827088" y="5445125"/>
            <a:ext cx="706755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latin typeface="Times New Roman" pitchFamily="18" charset="0"/>
              </a:rPr>
              <a:t>Янченкова   Наталья   Александровна</a:t>
            </a:r>
          </a:p>
          <a:p>
            <a:pPr algn="ctr"/>
            <a:r>
              <a:rPr lang="ru-RU" sz="3200">
                <a:latin typeface="Times New Roman" pitchFamily="18" charset="0"/>
              </a:rPr>
              <a:t>      МБОУ СОШ № 23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275" y="1371600"/>
            <a:ext cx="8229600" cy="1828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14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32163"/>
            <a:ext cx="6400800" cy="17526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" name="Picture 2" descr="C:\Л.Л\Mmedia\Rostov-on-Don\d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468490"/>
            <a:ext cx="9386006" cy="6056854"/>
          </a:xfrm>
          <a:prstGeom prst="flowChartDocumen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140200" y="1268413"/>
            <a:ext cx="3449638" cy="36988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b="1" i="1" dirty="0">
                <a:solidFill>
                  <a:schemeClr val="accent6">
                    <a:lumMod val="75000"/>
                  </a:schemeClr>
                </a:solidFill>
              </a:rPr>
              <a:t>         Дон – батюшка.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457200" y="277813"/>
            <a:ext cx="8229600" cy="79216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rgbClr val="660033"/>
                </a:solidFill>
              </a:rPr>
              <a:t>Поля </a:t>
            </a:r>
            <a:r>
              <a:rPr lang="ru-RU" dirty="0" smtClean="0">
                <a:solidFill>
                  <a:srgbClr val="660033"/>
                </a:solidFill>
              </a:rPr>
              <a:t>зерновых и овощных </a:t>
            </a:r>
            <a:r>
              <a:rPr lang="ru-RU" dirty="0">
                <a:solidFill>
                  <a:srgbClr val="660033"/>
                </a:solidFill>
              </a:rPr>
              <a:t>культур</a:t>
            </a:r>
          </a:p>
        </p:txBody>
      </p:sp>
      <p:pic>
        <p:nvPicPr>
          <p:cNvPr id="27656" name="Picture 8" descr="i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1520" y="1124744"/>
            <a:ext cx="3124200" cy="23542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7657" name="Picture 9" descr="i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868144" y="980728"/>
            <a:ext cx="2971800" cy="23764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7658" name="Picture 10" descr="i5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79512" y="4221088"/>
            <a:ext cx="3124200" cy="2419350"/>
          </a:xfrm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7174" name="Содержимое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7175" name="Picture 10" descr="IMG_105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7900" y="3716338"/>
            <a:ext cx="3581400" cy="281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4" descr="i9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3131840" y="1124744"/>
            <a:ext cx="2511425" cy="2667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Picture 16" descr="i989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03848" y="3933056"/>
            <a:ext cx="2819400" cy="26082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9" descr="Картинка 6 из 12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4724400"/>
            <a:ext cx="2598738" cy="1677988"/>
          </a:xfrm>
          <a:prstGeom prst="rect">
            <a:avLst/>
          </a:prstGeom>
          <a:noFill/>
          <a:ln w="57150" cmpd="thinThick">
            <a:solidFill>
              <a:srgbClr val="FF9900"/>
            </a:solidFill>
            <a:miter lim="800000"/>
            <a:headEnd/>
            <a:tailEnd/>
          </a:ln>
        </p:spPr>
      </p:pic>
      <p:pic>
        <p:nvPicPr>
          <p:cNvPr id="8195" name="Picture 11" descr="27"/>
          <p:cNvPicPr>
            <a:picLocks noChangeAspect="1" noChangeArrowheads="1"/>
          </p:cNvPicPr>
          <p:nvPr/>
        </p:nvPicPr>
        <p:blipFill>
          <a:blip r:embed="rId4" cstate="print"/>
          <a:srcRect b="5501"/>
          <a:stretch>
            <a:fillRect/>
          </a:stretch>
        </p:blipFill>
        <p:spPr bwMode="auto">
          <a:xfrm>
            <a:off x="323850" y="260350"/>
            <a:ext cx="1638300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14" descr="bird23"/>
          <p:cNvPicPr>
            <a:picLocks noChangeAspect="1" noChangeArrowheads="1"/>
          </p:cNvPicPr>
          <p:nvPr/>
        </p:nvPicPr>
        <p:blipFill>
          <a:blip r:embed="rId5" cstate="print"/>
          <a:srcRect b="17453"/>
          <a:stretch>
            <a:fillRect/>
          </a:stretch>
        </p:blipFill>
        <p:spPr bwMode="auto">
          <a:xfrm>
            <a:off x="4427538" y="2997200"/>
            <a:ext cx="2376487" cy="166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9" descr="i211ё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16688" y="333375"/>
            <a:ext cx="2057400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13" descr="owl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43688" y="4797425"/>
            <a:ext cx="2249487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10" descr="суслик1_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92950" y="2349500"/>
            <a:ext cx="1574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9" descr="Hare 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635375" y="4724400"/>
            <a:ext cx="2524125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1" name="Picture 11" descr="Fox 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555875" y="188913"/>
            <a:ext cx="2808288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2" name="Picture 53" descr="2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258888" y="2997200"/>
            <a:ext cx="2160587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2339975" y="2276475"/>
            <a:ext cx="4032250" cy="3698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2"/>
                </a:solidFill>
                <a:latin typeface="+mn-lt"/>
              </a:rPr>
              <a:t>               ОБИТАТЕЛИ   ПОЛЕЙ 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9144000" cy="16160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66"/>
                </a:solidFill>
              </a:rPr>
              <a:t>  Какие растения растут на лугу?</a:t>
            </a:r>
          </a:p>
        </p:txBody>
      </p:sp>
      <p:pic>
        <p:nvPicPr>
          <p:cNvPr id="921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063" y="1773238"/>
            <a:ext cx="1439862" cy="112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7900" y="3213100"/>
            <a:ext cx="1217613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8038" y="2276475"/>
            <a:ext cx="1017587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24750" y="1341438"/>
            <a:ext cx="1239838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0825" y="1196975"/>
            <a:ext cx="2324100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1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76600" y="4724400"/>
            <a:ext cx="1582738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5" name="TextBox 11"/>
          <p:cNvSpPr txBox="1">
            <a:spLocks noChangeArrowheads="1"/>
          </p:cNvSpPr>
          <p:nvPr/>
        </p:nvSpPr>
        <p:spPr bwMode="auto">
          <a:xfrm>
            <a:off x="755650" y="3789363"/>
            <a:ext cx="12160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</a:rPr>
              <a:t>одуванчик</a:t>
            </a:r>
          </a:p>
        </p:txBody>
      </p:sp>
      <p:sp>
        <p:nvSpPr>
          <p:cNvPr id="9226" name="TextBox 12"/>
          <p:cNvSpPr txBox="1">
            <a:spLocks noChangeArrowheads="1"/>
          </p:cNvSpPr>
          <p:nvPr/>
        </p:nvSpPr>
        <p:spPr bwMode="auto">
          <a:xfrm>
            <a:off x="3419475" y="6165850"/>
            <a:ext cx="14239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</a:rPr>
              <a:t>подорожник</a:t>
            </a:r>
          </a:p>
        </p:txBody>
      </p:sp>
      <p:sp>
        <p:nvSpPr>
          <p:cNvPr id="9227" name="TextBox 13"/>
          <p:cNvSpPr txBox="1">
            <a:spLocks noChangeArrowheads="1"/>
          </p:cNvSpPr>
          <p:nvPr/>
        </p:nvSpPr>
        <p:spPr bwMode="auto">
          <a:xfrm>
            <a:off x="4932363" y="4868863"/>
            <a:ext cx="8715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</a:rPr>
              <a:t>клевер</a:t>
            </a:r>
          </a:p>
        </p:txBody>
      </p:sp>
      <p:pic>
        <p:nvPicPr>
          <p:cNvPr id="9228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8313" y="4292600"/>
            <a:ext cx="1824037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9" name="TextBox 15"/>
          <p:cNvSpPr txBox="1">
            <a:spLocks noChangeArrowheads="1"/>
          </p:cNvSpPr>
          <p:nvPr/>
        </p:nvSpPr>
        <p:spPr bwMode="auto">
          <a:xfrm>
            <a:off x="179388" y="6237288"/>
            <a:ext cx="21828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</a:rPr>
              <a:t>  мышиный горошек</a:t>
            </a:r>
          </a:p>
        </p:txBody>
      </p:sp>
      <p:sp>
        <p:nvSpPr>
          <p:cNvPr id="9230" name="TextBox 16"/>
          <p:cNvSpPr txBox="1">
            <a:spLocks noChangeArrowheads="1"/>
          </p:cNvSpPr>
          <p:nvPr/>
        </p:nvSpPr>
        <p:spPr bwMode="auto">
          <a:xfrm>
            <a:off x="7308850" y="3213100"/>
            <a:ext cx="16398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</a:rPr>
              <a:t>тысячелистник</a:t>
            </a:r>
          </a:p>
        </p:txBody>
      </p:sp>
      <p:sp>
        <p:nvSpPr>
          <p:cNvPr id="9231" name="TextBox 17"/>
          <p:cNvSpPr txBox="1">
            <a:spLocks noChangeArrowheads="1"/>
          </p:cNvSpPr>
          <p:nvPr/>
        </p:nvSpPr>
        <p:spPr bwMode="auto">
          <a:xfrm>
            <a:off x="3492500" y="1844675"/>
            <a:ext cx="10398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</a:rPr>
              <a:t>чистотел</a:t>
            </a:r>
          </a:p>
        </p:txBody>
      </p:sp>
      <p:sp>
        <p:nvSpPr>
          <p:cNvPr id="9232" name="TextBox 18"/>
          <p:cNvSpPr txBox="1">
            <a:spLocks noChangeArrowheads="1"/>
          </p:cNvSpPr>
          <p:nvPr/>
        </p:nvSpPr>
        <p:spPr bwMode="auto">
          <a:xfrm>
            <a:off x="5219700" y="1341438"/>
            <a:ext cx="20161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</a:rPr>
              <a:t>ромашка аптечная</a:t>
            </a:r>
          </a:p>
        </p:txBody>
      </p:sp>
      <p:pic>
        <p:nvPicPr>
          <p:cNvPr id="9233" name="Picture 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16688" y="3789363"/>
            <a:ext cx="2413000" cy="264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34" name="TextBox 20"/>
          <p:cNvSpPr txBox="1">
            <a:spLocks noChangeArrowheads="1"/>
          </p:cNvSpPr>
          <p:nvPr/>
        </p:nvSpPr>
        <p:spPr bwMode="auto">
          <a:xfrm>
            <a:off x="6732588" y="6488113"/>
            <a:ext cx="21574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</a:rPr>
              <a:t>фиалка трехцветная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395288" y="333375"/>
            <a:ext cx="8291512" cy="5792788"/>
          </a:xfrm>
        </p:spPr>
        <p:txBody>
          <a:bodyPr/>
          <a:lstStyle/>
          <a:p>
            <a:pPr eaLnBrk="1" hangingPunct="1"/>
            <a:r>
              <a:rPr lang="ru-RU" smtClean="0"/>
              <a:t>Расставив цифры с буквами в порядке возрастания, мы прочтем очень важное предложение.</a:t>
            </a:r>
          </a:p>
          <a:p>
            <a:pPr eaLnBrk="1" hangingPunct="1"/>
            <a:endParaRPr lang="ru-RU" smtClean="0"/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>
              <a:buFont typeface="Wingdings 2" pitchFamily="18" charset="2"/>
              <a:buNone/>
            </a:pPr>
            <a:r>
              <a:rPr lang="ru-RU" sz="4800" smtClean="0">
                <a:solidFill>
                  <a:srgbClr val="FF0000"/>
                </a:solidFill>
              </a:rPr>
              <a:t> </a:t>
            </a:r>
            <a:r>
              <a:rPr lang="ru-RU" sz="4800" i="1" smtClean="0">
                <a:solidFill>
                  <a:srgbClr val="FF0000"/>
                </a:solidFill>
              </a:rPr>
              <a:t>            </a:t>
            </a:r>
          </a:p>
          <a:p>
            <a:pPr eaLnBrk="1" hangingPunct="1"/>
            <a:endParaRPr lang="ru-RU" smtClean="0"/>
          </a:p>
        </p:txBody>
      </p:sp>
      <p:sp>
        <p:nvSpPr>
          <p:cNvPr id="10244" name="Прямоугольник 3"/>
          <p:cNvSpPr>
            <a:spLocks noChangeArrowheads="1"/>
          </p:cNvSpPr>
          <p:nvPr/>
        </p:nvSpPr>
        <p:spPr bwMode="auto">
          <a:xfrm>
            <a:off x="1763713" y="5229225"/>
            <a:ext cx="554513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i="1">
                <a:solidFill>
                  <a:srgbClr val="FF0000"/>
                </a:solidFill>
                <a:latin typeface="Times New Roman" pitchFamily="18" charset="0"/>
              </a:rPr>
              <a:t>Берегите цветы!</a:t>
            </a:r>
            <a:endParaRPr lang="ru-RU" sz="5400">
              <a:latin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2565400"/>
            <a:ext cx="8893175" cy="10763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+mn-lt"/>
              </a:rPr>
              <a:t> </a:t>
            </a:r>
            <a:r>
              <a:rPr lang="ru-RU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Б</a:t>
            </a:r>
            <a:r>
              <a:rPr lang="ru-RU" sz="3200" dirty="0">
                <a:latin typeface="+mn-lt"/>
              </a:rPr>
              <a:t> – 1; </a:t>
            </a:r>
            <a:r>
              <a:rPr lang="ru-RU" sz="32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Р</a:t>
            </a:r>
            <a:r>
              <a:rPr lang="ru-RU" sz="3200" dirty="0">
                <a:latin typeface="+mn-lt"/>
              </a:rPr>
              <a:t> – 3; </a:t>
            </a:r>
            <a:r>
              <a:rPr lang="ru-RU" sz="3200" b="1" dirty="0">
                <a:solidFill>
                  <a:schemeClr val="accent3"/>
                </a:solidFill>
                <a:latin typeface="+mn-lt"/>
              </a:rPr>
              <a:t>Г</a:t>
            </a:r>
            <a:r>
              <a:rPr lang="ru-RU" sz="3200" dirty="0">
                <a:latin typeface="+mn-lt"/>
              </a:rPr>
              <a:t> – 5; </a:t>
            </a:r>
            <a:r>
              <a:rPr lang="ru-RU" sz="3200" b="1" dirty="0">
                <a:solidFill>
                  <a:schemeClr val="accent4"/>
                </a:solidFill>
                <a:latin typeface="+mn-lt"/>
              </a:rPr>
              <a:t>В</a:t>
            </a:r>
            <a:r>
              <a:rPr lang="ru-RU" sz="3200" dirty="0">
                <a:latin typeface="+mn-lt"/>
              </a:rPr>
              <a:t> – 10; </a:t>
            </a:r>
            <a:r>
              <a:rPr lang="ru-RU" sz="3200" b="1" dirty="0">
                <a:solidFill>
                  <a:srgbClr val="92D050"/>
                </a:solidFill>
                <a:latin typeface="+mn-lt"/>
              </a:rPr>
              <a:t>Ы</a:t>
            </a:r>
            <a:r>
              <a:rPr lang="ru-RU" sz="3200" dirty="0">
                <a:latin typeface="+mn-lt"/>
              </a:rPr>
              <a:t> – 13; </a:t>
            </a:r>
            <a:r>
              <a:rPr lang="ru-RU" sz="3200" b="1" dirty="0">
                <a:solidFill>
                  <a:schemeClr val="accent2"/>
                </a:solidFill>
                <a:latin typeface="+mn-lt"/>
              </a:rPr>
              <a:t>Е</a:t>
            </a:r>
            <a:r>
              <a:rPr lang="ru-RU" sz="3200" dirty="0">
                <a:latin typeface="+mn-lt"/>
              </a:rPr>
              <a:t> – 2; </a:t>
            </a:r>
            <a:r>
              <a:rPr lang="ru-RU" sz="3200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Е</a:t>
            </a:r>
            <a:r>
              <a:rPr lang="ru-RU" sz="3200" dirty="0">
                <a:latin typeface="+mn-lt"/>
              </a:rPr>
              <a:t> – 8;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+mn-lt"/>
              </a:rPr>
              <a:t>  </a:t>
            </a:r>
            <a:r>
              <a:rPr lang="ru-RU" sz="3200" b="1" dirty="0">
                <a:solidFill>
                  <a:srgbClr val="C00000"/>
                </a:solidFill>
                <a:latin typeface="+mn-lt"/>
              </a:rPr>
              <a:t>Ц</a:t>
            </a:r>
            <a:r>
              <a:rPr lang="ru-RU" sz="3200" dirty="0">
                <a:latin typeface="+mn-lt"/>
              </a:rPr>
              <a:t> – 9; </a:t>
            </a:r>
            <a:r>
              <a:rPr lang="ru-RU" sz="3200" b="1" dirty="0">
                <a:solidFill>
                  <a:schemeClr val="accent1"/>
                </a:solidFill>
                <a:latin typeface="+mn-lt"/>
              </a:rPr>
              <a:t>Е </a:t>
            </a:r>
            <a:r>
              <a:rPr lang="ru-RU" sz="3200" dirty="0">
                <a:latin typeface="+mn-lt"/>
              </a:rPr>
              <a:t>– 4; </a:t>
            </a:r>
            <a:r>
              <a:rPr lang="ru-RU" sz="3200" b="1" dirty="0">
                <a:solidFill>
                  <a:srgbClr val="7030A0"/>
                </a:solidFill>
                <a:latin typeface="+mn-lt"/>
              </a:rPr>
              <a:t>И</a:t>
            </a:r>
            <a:r>
              <a:rPr lang="ru-RU" sz="3200" dirty="0">
                <a:latin typeface="+mn-lt"/>
              </a:rPr>
              <a:t> – 6; </a:t>
            </a:r>
            <a:r>
              <a:rPr lang="ru-RU" sz="32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Т</a:t>
            </a:r>
            <a:r>
              <a:rPr lang="ru-RU" sz="3200" dirty="0">
                <a:latin typeface="+mn-lt"/>
              </a:rPr>
              <a:t> – 7; </a:t>
            </a:r>
            <a:r>
              <a:rPr lang="ru-RU" sz="3200" b="1" dirty="0">
                <a:solidFill>
                  <a:srgbClr val="00B0F0"/>
                </a:solidFill>
                <a:latin typeface="+mn-lt"/>
              </a:rPr>
              <a:t>Е</a:t>
            </a:r>
            <a:r>
              <a:rPr lang="ru-RU" sz="3200" dirty="0">
                <a:latin typeface="+mn-lt"/>
              </a:rPr>
              <a:t> – 11;</a:t>
            </a:r>
            <a:r>
              <a:rPr lang="ru-RU" sz="3200" b="1" dirty="0">
                <a:solidFill>
                  <a:srgbClr val="C00000"/>
                </a:solidFill>
                <a:latin typeface="+mn-lt"/>
              </a:rPr>
              <a:t> Т </a:t>
            </a:r>
            <a:r>
              <a:rPr lang="ru-RU" sz="3200" dirty="0">
                <a:latin typeface="+mn-lt"/>
              </a:rPr>
              <a:t>– 12; </a:t>
            </a:r>
            <a:r>
              <a:rPr lang="ru-RU" sz="3200" b="1" dirty="0">
                <a:solidFill>
                  <a:srgbClr val="7030A0"/>
                </a:solidFill>
                <a:latin typeface="+mn-lt"/>
              </a:rPr>
              <a:t>!</a:t>
            </a:r>
            <a:r>
              <a:rPr lang="ru-RU" sz="3200" dirty="0">
                <a:latin typeface="+mn-lt"/>
              </a:rPr>
              <a:t> – 14.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G:\Новая папка (3)\47874847.jpg"/>
          <p:cNvPicPr>
            <a:picLocks noChangeAspect="1" noChangeArrowheads="1"/>
          </p:cNvPicPr>
          <p:nvPr/>
        </p:nvPicPr>
        <p:blipFill>
          <a:blip r:embed="rId2" cstate="print"/>
          <a:srcRect b="11751"/>
          <a:stretch>
            <a:fillRect/>
          </a:stretch>
        </p:blipFill>
        <p:spPr bwMode="auto">
          <a:xfrm>
            <a:off x="-7938" y="0"/>
            <a:ext cx="91535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 txBox="1">
            <a:spLocks/>
          </p:cNvSpPr>
          <p:nvPr/>
        </p:nvSpPr>
        <p:spPr>
          <a:xfrm>
            <a:off x="457200" y="2852936"/>
            <a:ext cx="6995120" cy="3273227"/>
          </a:xfrm>
          <a:prstGeom prst="rect">
            <a:avLst/>
          </a:prstGeom>
        </p:spPr>
        <p:txBody>
          <a:bodyPr/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>
                      <a:alpha val="60000"/>
                    </a:srgbClr>
                  </a:glow>
                  <a:reflection blurRad="12700" stA="28000" endPos="45000" dist="1000" dir="5400000" sy="-100000" algn="bl" rotWithShape="0"/>
                </a:effectLst>
                <a:latin typeface="+mn-lt"/>
              </a:rPr>
              <a:t>    Весной веселит,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>
                      <a:alpha val="60000"/>
                    </a:srgbClr>
                  </a:glow>
                  <a:reflection blurRad="12700" stA="28000" endPos="45000" dist="1000" dir="5400000" sy="-100000" algn="bl" rotWithShape="0"/>
                </a:effectLst>
                <a:latin typeface="+mn-lt"/>
              </a:rPr>
              <a:t>    Летом холодит,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>
                      <a:alpha val="60000"/>
                    </a:srgbClr>
                  </a:glow>
                  <a:reflection blurRad="12700" stA="28000" endPos="45000" dist="1000" dir="5400000" sy="-100000" algn="bl" rotWithShape="0"/>
                </a:effectLst>
                <a:latin typeface="+mn-lt"/>
              </a:rPr>
              <a:t>    Грибами, ягодами одаривает,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>
                      <a:alpha val="60000"/>
                    </a:srgbClr>
                  </a:glow>
                  <a:reflection blurRad="12700" stA="28000" endPos="45000" dist="1000" dir="5400000" sy="-100000" algn="bl" rotWithShape="0"/>
                </a:effectLst>
                <a:latin typeface="+mn-lt"/>
              </a:rPr>
              <a:t>    Осенью умирает,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>
                      <a:alpha val="60000"/>
                    </a:srgbClr>
                  </a:glow>
                  <a:reflection blurRad="12700" stA="28000" endPos="45000" dist="1000" dir="5400000" sy="-100000" algn="bl" rotWithShape="0"/>
                </a:effectLst>
                <a:latin typeface="+mn-lt"/>
              </a:rPr>
              <a:t>    Весной вновь оживает. </a:t>
            </a:r>
            <a:endParaRPr lang="ru-RU" sz="32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101600">
                  <a:srgbClr val="FFFF00">
                    <a:alpha val="60000"/>
                  </a:srgbClr>
                </a:glow>
                <a:reflection blurRad="12700" stA="28000" endPos="45000" dist="1000" dir="5400000" sy="-100000" algn="bl" rotWithShape="0"/>
              </a:effectLst>
              <a:latin typeface="+mn-lt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32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8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CC99">
                  <a:alpha val="79999"/>
                </a:srgbClr>
              </a:gs>
              <a:gs pos="100000">
                <a:srgbClr val="FFFFCC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12291" name="Freeform 26" descr="Крупное конфетти"/>
          <p:cNvSpPr>
            <a:spLocks/>
          </p:cNvSpPr>
          <p:nvPr/>
        </p:nvSpPr>
        <p:spPr bwMode="auto">
          <a:xfrm>
            <a:off x="1403350" y="6524625"/>
            <a:ext cx="5616575" cy="647700"/>
          </a:xfrm>
          <a:custGeom>
            <a:avLst/>
            <a:gdLst>
              <a:gd name="T0" fmla="*/ 2147483647 w 5050"/>
              <a:gd name="T1" fmla="*/ 2147483647 h 567"/>
              <a:gd name="T2" fmla="*/ 2147483647 w 5050"/>
              <a:gd name="T3" fmla="*/ 2147483647 h 567"/>
              <a:gd name="T4" fmla="*/ 2147483647 w 5050"/>
              <a:gd name="T5" fmla="*/ 2147483647 h 567"/>
              <a:gd name="T6" fmla="*/ 2147483647 w 5050"/>
              <a:gd name="T7" fmla="*/ 2147483647 h 567"/>
              <a:gd name="T8" fmla="*/ 2147483647 w 5050"/>
              <a:gd name="T9" fmla="*/ 2147483647 h 567"/>
              <a:gd name="T10" fmla="*/ 2147483647 w 5050"/>
              <a:gd name="T11" fmla="*/ 2147483647 h 567"/>
              <a:gd name="T12" fmla="*/ 2147483647 w 5050"/>
              <a:gd name="T13" fmla="*/ 2147483647 h 567"/>
              <a:gd name="T14" fmla="*/ 2147483647 w 5050"/>
              <a:gd name="T15" fmla="*/ 2147483647 h 567"/>
              <a:gd name="T16" fmla="*/ 2147483647 w 5050"/>
              <a:gd name="T17" fmla="*/ 2147483647 h 567"/>
              <a:gd name="T18" fmla="*/ 2147483647 w 5050"/>
              <a:gd name="T19" fmla="*/ 2147483647 h 567"/>
              <a:gd name="T20" fmla="*/ 2147483647 w 5050"/>
              <a:gd name="T21" fmla="*/ 2147483647 h 567"/>
              <a:gd name="T22" fmla="*/ 2147483647 w 5050"/>
              <a:gd name="T23" fmla="*/ 0 h 567"/>
              <a:gd name="T24" fmla="*/ 2147483647 w 5050"/>
              <a:gd name="T25" fmla="*/ 2147483647 h 567"/>
              <a:gd name="T26" fmla="*/ 2147483647 w 5050"/>
              <a:gd name="T27" fmla="*/ 2147483647 h 567"/>
              <a:gd name="T28" fmla="*/ 2147483647 w 5050"/>
              <a:gd name="T29" fmla="*/ 2147483647 h 567"/>
              <a:gd name="T30" fmla="*/ 2147483647 w 5050"/>
              <a:gd name="T31" fmla="*/ 2147483647 h 567"/>
              <a:gd name="T32" fmla="*/ 2147483647 w 5050"/>
              <a:gd name="T33" fmla="*/ 2147483647 h 567"/>
              <a:gd name="T34" fmla="*/ 2147483647 w 5050"/>
              <a:gd name="T35" fmla="*/ 2147483647 h 567"/>
              <a:gd name="T36" fmla="*/ 2147483647 w 5050"/>
              <a:gd name="T37" fmla="*/ 2147483647 h 567"/>
              <a:gd name="T38" fmla="*/ 2147483647 w 5050"/>
              <a:gd name="T39" fmla="*/ 0 h 567"/>
              <a:gd name="T40" fmla="*/ 2147483647 w 5050"/>
              <a:gd name="T41" fmla="*/ 2147483647 h 567"/>
              <a:gd name="T42" fmla="*/ 2147483647 w 5050"/>
              <a:gd name="T43" fmla="*/ 2147483647 h 567"/>
              <a:gd name="T44" fmla="*/ 2147483647 w 5050"/>
              <a:gd name="T45" fmla="*/ 2147483647 h 567"/>
              <a:gd name="T46" fmla="*/ 2147483647 w 5050"/>
              <a:gd name="T47" fmla="*/ 2147483647 h 567"/>
              <a:gd name="T48" fmla="*/ 2147483647 w 5050"/>
              <a:gd name="T49" fmla="*/ 2147483647 h 567"/>
              <a:gd name="T50" fmla="*/ 2147483647 w 5050"/>
              <a:gd name="T51" fmla="*/ 2147483647 h 567"/>
              <a:gd name="T52" fmla="*/ 2147483647 w 5050"/>
              <a:gd name="T53" fmla="*/ 2147483647 h 567"/>
              <a:gd name="T54" fmla="*/ 2147483647 w 5050"/>
              <a:gd name="T55" fmla="*/ 2147483647 h 567"/>
              <a:gd name="T56" fmla="*/ 2147483647 w 5050"/>
              <a:gd name="T57" fmla="*/ 2147483647 h 567"/>
              <a:gd name="T58" fmla="*/ 2147483647 w 5050"/>
              <a:gd name="T59" fmla="*/ 2147483647 h 567"/>
              <a:gd name="T60" fmla="*/ 2147483647 w 5050"/>
              <a:gd name="T61" fmla="*/ 2147483647 h 567"/>
              <a:gd name="T62" fmla="*/ 2147483647 w 5050"/>
              <a:gd name="T63" fmla="*/ 2147483647 h 567"/>
              <a:gd name="T64" fmla="*/ 2147483647 w 5050"/>
              <a:gd name="T65" fmla="*/ 2147483647 h 567"/>
              <a:gd name="T66" fmla="*/ 2147483647 w 5050"/>
              <a:gd name="T67" fmla="*/ 2147483647 h 567"/>
              <a:gd name="T68" fmla="*/ 2147483647 w 5050"/>
              <a:gd name="T69" fmla="*/ 2147483647 h 567"/>
              <a:gd name="T70" fmla="*/ 2147483647 w 5050"/>
              <a:gd name="T71" fmla="*/ 2147483647 h 567"/>
              <a:gd name="T72" fmla="*/ 2147483647 w 5050"/>
              <a:gd name="T73" fmla="*/ 2147483647 h 567"/>
              <a:gd name="T74" fmla="*/ 2147483647 w 5050"/>
              <a:gd name="T75" fmla="*/ 2147483647 h 567"/>
              <a:gd name="T76" fmla="*/ 2147483647 w 5050"/>
              <a:gd name="T77" fmla="*/ 2147483647 h 567"/>
              <a:gd name="T78" fmla="*/ 2147483647 w 5050"/>
              <a:gd name="T79" fmla="*/ 2147483647 h 567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5050"/>
              <a:gd name="T121" fmla="*/ 0 h 567"/>
              <a:gd name="T122" fmla="*/ 5050 w 5050"/>
              <a:gd name="T123" fmla="*/ 567 h 567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5050" h="567">
                <a:moveTo>
                  <a:pt x="86" y="329"/>
                </a:moveTo>
                <a:cubicBezTo>
                  <a:pt x="110" y="306"/>
                  <a:pt x="127" y="275"/>
                  <a:pt x="152" y="255"/>
                </a:cubicBezTo>
                <a:cubicBezTo>
                  <a:pt x="167" y="243"/>
                  <a:pt x="186" y="234"/>
                  <a:pt x="201" y="222"/>
                </a:cubicBezTo>
                <a:cubicBezTo>
                  <a:pt x="234" y="195"/>
                  <a:pt x="248" y="176"/>
                  <a:pt x="292" y="165"/>
                </a:cubicBezTo>
                <a:cubicBezTo>
                  <a:pt x="300" y="159"/>
                  <a:pt x="308" y="153"/>
                  <a:pt x="317" y="148"/>
                </a:cubicBezTo>
                <a:cubicBezTo>
                  <a:pt x="325" y="144"/>
                  <a:pt x="334" y="144"/>
                  <a:pt x="341" y="140"/>
                </a:cubicBezTo>
                <a:cubicBezTo>
                  <a:pt x="429" y="88"/>
                  <a:pt x="287" y="160"/>
                  <a:pt x="374" y="107"/>
                </a:cubicBezTo>
                <a:cubicBezTo>
                  <a:pt x="415" y="82"/>
                  <a:pt x="474" y="86"/>
                  <a:pt x="522" y="74"/>
                </a:cubicBezTo>
                <a:cubicBezTo>
                  <a:pt x="547" y="58"/>
                  <a:pt x="569" y="51"/>
                  <a:pt x="596" y="41"/>
                </a:cubicBezTo>
                <a:cubicBezTo>
                  <a:pt x="848" y="49"/>
                  <a:pt x="906" y="58"/>
                  <a:pt x="1156" y="50"/>
                </a:cubicBezTo>
                <a:cubicBezTo>
                  <a:pt x="1233" y="33"/>
                  <a:pt x="1307" y="24"/>
                  <a:pt x="1386" y="17"/>
                </a:cubicBezTo>
                <a:cubicBezTo>
                  <a:pt x="1563" y="28"/>
                  <a:pt x="1463" y="22"/>
                  <a:pt x="1576" y="0"/>
                </a:cubicBezTo>
                <a:cubicBezTo>
                  <a:pt x="1719" y="3"/>
                  <a:pt x="1861" y="3"/>
                  <a:pt x="2004" y="8"/>
                </a:cubicBezTo>
                <a:cubicBezTo>
                  <a:pt x="2045" y="10"/>
                  <a:pt x="2043" y="63"/>
                  <a:pt x="2086" y="66"/>
                </a:cubicBezTo>
                <a:cubicBezTo>
                  <a:pt x="2163" y="71"/>
                  <a:pt x="2239" y="71"/>
                  <a:pt x="2316" y="74"/>
                </a:cubicBezTo>
                <a:cubicBezTo>
                  <a:pt x="2363" y="83"/>
                  <a:pt x="2364" y="96"/>
                  <a:pt x="2407" y="107"/>
                </a:cubicBezTo>
                <a:cubicBezTo>
                  <a:pt x="2437" y="104"/>
                  <a:pt x="2467" y="103"/>
                  <a:pt x="2497" y="99"/>
                </a:cubicBezTo>
                <a:cubicBezTo>
                  <a:pt x="2531" y="94"/>
                  <a:pt x="2562" y="68"/>
                  <a:pt x="2596" y="66"/>
                </a:cubicBezTo>
                <a:cubicBezTo>
                  <a:pt x="2829" y="53"/>
                  <a:pt x="2695" y="60"/>
                  <a:pt x="2999" y="50"/>
                </a:cubicBezTo>
                <a:cubicBezTo>
                  <a:pt x="3079" y="36"/>
                  <a:pt x="3121" y="9"/>
                  <a:pt x="3205" y="0"/>
                </a:cubicBezTo>
                <a:cubicBezTo>
                  <a:pt x="3316" y="14"/>
                  <a:pt x="3439" y="4"/>
                  <a:pt x="3550" y="8"/>
                </a:cubicBezTo>
                <a:cubicBezTo>
                  <a:pt x="3616" y="26"/>
                  <a:pt x="3680" y="66"/>
                  <a:pt x="3748" y="74"/>
                </a:cubicBezTo>
                <a:cubicBezTo>
                  <a:pt x="3784" y="78"/>
                  <a:pt x="3819" y="79"/>
                  <a:pt x="3855" y="82"/>
                </a:cubicBezTo>
                <a:cubicBezTo>
                  <a:pt x="3887" y="104"/>
                  <a:pt x="3920" y="106"/>
                  <a:pt x="3954" y="124"/>
                </a:cubicBezTo>
                <a:cubicBezTo>
                  <a:pt x="4057" y="113"/>
                  <a:pt x="4156" y="120"/>
                  <a:pt x="4258" y="132"/>
                </a:cubicBezTo>
                <a:cubicBezTo>
                  <a:pt x="4285" y="141"/>
                  <a:pt x="4315" y="151"/>
                  <a:pt x="4340" y="165"/>
                </a:cubicBezTo>
                <a:cubicBezTo>
                  <a:pt x="4357" y="175"/>
                  <a:pt x="4370" y="197"/>
                  <a:pt x="4390" y="198"/>
                </a:cubicBezTo>
                <a:cubicBezTo>
                  <a:pt x="4603" y="211"/>
                  <a:pt x="4477" y="205"/>
                  <a:pt x="4768" y="214"/>
                </a:cubicBezTo>
                <a:cubicBezTo>
                  <a:pt x="4774" y="220"/>
                  <a:pt x="4781" y="224"/>
                  <a:pt x="4785" y="231"/>
                </a:cubicBezTo>
                <a:cubicBezTo>
                  <a:pt x="4793" y="246"/>
                  <a:pt x="4784" y="276"/>
                  <a:pt x="4801" y="280"/>
                </a:cubicBezTo>
                <a:cubicBezTo>
                  <a:pt x="4901" y="304"/>
                  <a:pt x="4823" y="288"/>
                  <a:pt x="5040" y="296"/>
                </a:cubicBezTo>
                <a:cubicBezTo>
                  <a:pt x="5050" y="327"/>
                  <a:pt x="5033" y="337"/>
                  <a:pt x="4999" y="338"/>
                </a:cubicBezTo>
                <a:cubicBezTo>
                  <a:pt x="4873" y="343"/>
                  <a:pt x="4746" y="343"/>
                  <a:pt x="4620" y="346"/>
                </a:cubicBezTo>
                <a:cubicBezTo>
                  <a:pt x="4399" y="567"/>
                  <a:pt x="3947" y="184"/>
                  <a:pt x="3732" y="412"/>
                </a:cubicBezTo>
                <a:cubicBezTo>
                  <a:pt x="3690" y="401"/>
                  <a:pt x="3650" y="387"/>
                  <a:pt x="3608" y="379"/>
                </a:cubicBezTo>
                <a:cubicBezTo>
                  <a:pt x="3402" y="382"/>
                  <a:pt x="3197" y="395"/>
                  <a:pt x="2991" y="387"/>
                </a:cubicBezTo>
                <a:cubicBezTo>
                  <a:pt x="2973" y="386"/>
                  <a:pt x="2919" y="339"/>
                  <a:pt x="2892" y="329"/>
                </a:cubicBezTo>
                <a:cubicBezTo>
                  <a:pt x="2144" y="338"/>
                  <a:pt x="2031" y="345"/>
                  <a:pt x="1246" y="338"/>
                </a:cubicBezTo>
                <a:cubicBezTo>
                  <a:pt x="951" y="319"/>
                  <a:pt x="654" y="338"/>
                  <a:pt x="358" y="329"/>
                </a:cubicBezTo>
                <a:cubicBezTo>
                  <a:pt x="0" y="344"/>
                  <a:pt x="234" y="329"/>
                  <a:pt x="86" y="329"/>
                </a:cubicBezTo>
                <a:close/>
              </a:path>
            </a:pathLst>
          </a:custGeom>
          <a:pattFill prst="lgConfetti">
            <a:fgClr>
              <a:srgbClr val="808000"/>
            </a:fgClr>
            <a:bgClr>
              <a:srgbClr val="663300"/>
            </a:bgClr>
          </a:patt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2292" name="Picture 6" descr="3521324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2000"/>
          </a:blip>
          <a:srcRect/>
          <a:stretch>
            <a:fillRect/>
          </a:stretch>
        </p:blipFill>
        <p:spPr bwMode="auto">
          <a:xfrm rot="-265832">
            <a:off x="1979613" y="620713"/>
            <a:ext cx="5975350" cy="604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 descr="079513_33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l="36620" t="63802" r="32491"/>
          <a:stretch>
            <a:fillRect/>
          </a:stretch>
        </p:blipFill>
        <p:spPr bwMode="auto">
          <a:xfrm rot="1960517">
            <a:off x="1476375" y="2565400"/>
            <a:ext cx="122555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9" descr="079513_33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l="36620" t="63802" r="32491"/>
          <a:stretch>
            <a:fillRect/>
          </a:stretch>
        </p:blipFill>
        <p:spPr bwMode="auto">
          <a:xfrm rot="1615173">
            <a:off x="2771775" y="2565400"/>
            <a:ext cx="122555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079513_33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l="36620" t="63802" r="32491"/>
          <a:stretch>
            <a:fillRect/>
          </a:stretch>
        </p:blipFill>
        <p:spPr bwMode="auto">
          <a:xfrm rot="1960517">
            <a:off x="2484438" y="1268413"/>
            <a:ext cx="122555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079513_33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l="36620" t="63802" r="32491"/>
          <a:stretch>
            <a:fillRect/>
          </a:stretch>
        </p:blipFill>
        <p:spPr bwMode="auto">
          <a:xfrm rot="1960517">
            <a:off x="5651500" y="4292600"/>
            <a:ext cx="122555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Picture 12" descr="079513_33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l="36620" t="63802" r="32491"/>
          <a:stretch>
            <a:fillRect/>
          </a:stretch>
        </p:blipFill>
        <p:spPr bwMode="auto">
          <a:xfrm rot="1960517">
            <a:off x="4284663" y="765175"/>
            <a:ext cx="122555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1" name="Picture 13" descr="079513_33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l="36620" t="63802" r="32491"/>
          <a:stretch>
            <a:fillRect/>
          </a:stretch>
        </p:blipFill>
        <p:spPr bwMode="auto">
          <a:xfrm rot="-367849">
            <a:off x="6156325" y="2205038"/>
            <a:ext cx="122555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3" name="Picture 15" descr="079513_33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l="36620" t="63802" r="32491"/>
          <a:stretch>
            <a:fillRect/>
          </a:stretch>
        </p:blipFill>
        <p:spPr bwMode="auto">
          <a:xfrm rot="-2030317">
            <a:off x="6516688" y="3573463"/>
            <a:ext cx="122555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4" name="Picture 16" descr="079513_33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l="36620" t="63802" r="32491"/>
          <a:stretch>
            <a:fillRect/>
          </a:stretch>
        </p:blipFill>
        <p:spPr bwMode="auto">
          <a:xfrm rot="1960517">
            <a:off x="2195513" y="3933825"/>
            <a:ext cx="122555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65" name="AutoShape 17"/>
          <p:cNvSpPr>
            <a:spLocks noChangeArrowheads="1"/>
          </p:cNvSpPr>
          <p:nvPr/>
        </p:nvSpPr>
        <p:spPr bwMode="auto">
          <a:xfrm>
            <a:off x="468313" y="260350"/>
            <a:ext cx="2879725" cy="865188"/>
          </a:xfrm>
          <a:prstGeom prst="cloudCallout">
            <a:avLst>
              <a:gd name="adj1" fmla="val -34343"/>
              <a:gd name="adj2" fmla="val 41194"/>
            </a:avLst>
          </a:prstGeom>
          <a:solidFill>
            <a:schemeClr val="accent5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2066" name="AutoShape 18"/>
          <p:cNvSpPr>
            <a:spLocks noChangeArrowheads="1"/>
          </p:cNvSpPr>
          <p:nvPr/>
        </p:nvSpPr>
        <p:spPr bwMode="auto">
          <a:xfrm>
            <a:off x="-252413" y="188913"/>
            <a:ext cx="2232026" cy="792162"/>
          </a:xfrm>
          <a:prstGeom prst="cloudCallout">
            <a:avLst>
              <a:gd name="adj1" fmla="val -17356"/>
              <a:gd name="adj2" fmla="val 14931"/>
            </a:avLst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pic>
        <p:nvPicPr>
          <p:cNvPr id="2067" name="Picture 19" descr="079513_33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l="36620" t="63802" r="32491"/>
          <a:stretch>
            <a:fillRect/>
          </a:stretch>
        </p:blipFill>
        <p:spPr bwMode="auto">
          <a:xfrm rot="-2734379">
            <a:off x="5835650" y="1012825"/>
            <a:ext cx="122555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1" name="Picture 2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016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2" name="Picture 24" descr="Ёжик1"/>
          <p:cNvPicPr>
            <a:picLocks noChangeAspect="1" noChangeArrowheads="1"/>
          </p:cNvPicPr>
          <p:nvPr/>
        </p:nvPicPr>
        <p:blipFill>
          <a:blip r:embed="rId6" cstate="print">
            <a:lum bright="-6000"/>
          </a:blip>
          <a:srcRect/>
          <a:stretch>
            <a:fillRect/>
          </a:stretch>
        </p:blipFill>
        <p:spPr bwMode="auto">
          <a:xfrm rot="429975">
            <a:off x="9396413" y="5767388"/>
            <a:ext cx="1457325" cy="109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2" name="Picture 14" descr="079513_33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l="36620" t="63802" r="32491"/>
          <a:stretch>
            <a:fillRect/>
          </a:stretch>
        </p:blipFill>
        <p:spPr bwMode="auto">
          <a:xfrm rot="1223036">
            <a:off x="4716463" y="1989138"/>
            <a:ext cx="122555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7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3.7037E-6 L 0.07465 0.8812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" y="4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7037E-6 L 0.14549 0.65023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" y="3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0 L -0.06702 0.6921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" y="3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62 -0.04259 L 0.40139 0.28935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" y="1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0"/>
                            </p:stCondLst>
                            <p:childTnLst>
                              <p:par>
                                <p:cTn id="19" presetID="1" presetClass="path" presetSubtype="0" repeatCount="4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78 -0.11621 C 0.0717 -0.11621 0.12778 -0.04144 0.12778 0.05046 C 0.12778 0.14236 0.0717 0.21713 0.00278 0.21713 C -0.06615 0.21713 -0.12222 0.14236 -0.12222 0.05046 C -0.12222 -0.04144 -0.06615 -0.11621 0.00278 -0.11621 Z " pathEditMode="relative" rAng="0" ptsTypes="fffff">
                                      <p:cBhvr>
                                        <p:cTn id="20" dur="20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22" presetID="2" presetClass="exit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2000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80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3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3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4.07407E-6 L 0.99219 -0.05232 " pathEditMode="relative" rAng="0" ptsTypes="AA">
                                      <p:cBhvr>
                                        <p:cTn id="32" dur="5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6" y="-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300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30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4.81481E-6 L 1.12222 -0.03658 " pathEditMode="relative" rAng="0" ptsTypes="AA">
                                      <p:cBhvr>
                                        <p:cTn id="39" dur="50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1" y="-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8000"/>
                            </p:stCondLst>
                            <p:childTnLst>
                              <p:par>
                                <p:cTn id="4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2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0"/>
                            </p:stCondLst>
                            <p:childTnLst>
                              <p:par>
                                <p:cTn id="4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45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2000"/>
                            </p:stCondLst>
                            <p:childTnLst>
                              <p:par>
                                <p:cTn id="47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8" dur="20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4000"/>
                            </p:stCondLst>
                            <p:childTnLst>
                              <p:par>
                                <p:cTn id="5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51" dur="20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000"/>
                            </p:stCondLst>
                            <p:childTnLst>
                              <p:par>
                                <p:cTn id="53" presetID="2" presetClass="exit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3000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3000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9000"/>
                            </p:stCondLst>
                            <p:childTnLst>
                              <p:par>
                                <p:cTn id="58" presetID="2" presetClass="exit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3000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3000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2000"/>
                            </p:stCondLst>
                            <p:childTnLst>
                              <p:par>
                                <p:cTn id="63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7037E-7 L -0.54427 0.01019 " pathEditMode="relative" rAng="0" ptsTypes="AA">
                                      <p:cBhvr>
                                        <p:cTn id="64" dur="50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2" y="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7000"/>
                            </p:stCondLst>
                            <p:childTnLst>
                              <p:par>
                                <p:cTn id="66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1000"/>
                            </p:stCondLst>
                            <p:childTnLst>
                              <p:par>
                                <p:cTn id="7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48148E-6 L -0.00399 0.47176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2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3000"/>
                            </p:stCondLst>
                            <p:childTnLst>
                              <p:par>
                                <p:cTn id="73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4" dur="5000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0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8" dur="5000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0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8000"/>
                            </p:stCondLst>
                            <p:childTnLst>
                              <p:par>
                                <p:cTn id="82" presetID="1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222 0.03148 C -0.07761 -0.11111 -0.07188 -0.33611 0.03489 -0.4699 C 0.14184 -0.60301 0.31041 -0.5949 0.41076 -0.45231 C 0.51076 -0.30926 0.50503 -0.08495 0.39826 0.04861 C 0.29097 0.18218 0.12239 0.17454 0.02222 0.03148 Z " pathEditMode="relative" rAng="13617341" ptsTypes="fffff">
                                      <p:cBhvr>
                                        <p:cTn id="83" dur="3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" y="-242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19" presetClass="entr" presetSubtype="1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7000"/>
                            </p:stCondLst>
                            <p:childTnLst>
                              <p:par>
                                <p:cTn id="89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0" dur="1000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9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71"/>
                </p:tgtEl>
              </p:cMediaNode>
            </p:audio>
          </p:childTnLst>
        </p:cTn>
      </p:par>
    </p:tnLst>
    <p:bldLst>
      <p:bldP spid="2065" grpId="0" animBg="1"/>
      <p:bldP spid="2065" grpId="1" animBg="1"/>
      <p:bldP spid="2066" grpId="0" animBg="1"/>
      <p:bldP spid="2066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1"/>
          <p:cNvSpPr>
            <a:spLocks noChangeArrowheads="1"/>
          </p:cNvSpPr>
          <p:nvPr/>
        </p:nvSpPr>
        <p:spPr bwMode="auto">
          <a:xfrm>
            <a:off x="428625" y="357188"/>
            <a:ext cx="6072188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>
                <a:latin typeface="Georgia" pitchFamily="18" charset="0"/>
              </a:rPr>
              <a:t>Тихие шаги, прекрасный слух, острые зубы- помогают охотиться  </a:t>
            </a:r>
            <a:r>
              <a:rPr lang="ru-RU" sz="2000" b="1" i="1">
                <a:solidFill>
                  <a:srgbClr val="7030A0"/>
                </a:solidFill>
                <a:latin typeface="Georgia" pitchFamily="18" charset="0"/>
              </a:rPr>
              <a:t>ЛИСЕ</a:t>
            </a:r>
            <a:r>
              <a:rPr lang="ru-RU" sz="2000" b="1" i="1">
                <a:latin typeface="Georgia" pitchFamily="18" charset="0"/>
              </a:rPr>
              <a:t>. </a:t>
            </a:r>
          </a:p>
          <a:p>
            <a:pPr algn="just"/>
            <a:r>
              <a:rPr lang="ru-RU" sz="2000">
                <a:latin typeface="Georgia" pitchFamily="18" charset="0"/>
              </a:rPr>
              <a:t>Её огромные глаза  прекрасно видят ночью и днём. Мягкое оперение делает бесшумным полёт, острые когти и сильный изогнутый клюв помогает удерживать и поедать добычу   </a:t>
            </a:r>
            <a:r>
              <a:rPr lang="ru-RU" sz="2000">
                <a:solidFill>
                  <a:srgbClr val="7030A0"/>
                </a:solidFill>
                <a:latin typeface="Georgia" pitchFamily="18" charset="0"/>
              </a:rPr>
              <a:t> </a:t>
            </a:r>
            <a:r>
              <a:rPr lang="ru-RU" sz="2000" b="1" i="1">
                <a:solidFill>
                  <a:srgbClr val="7030A0"/>
                </a:solidFill>
                <a:latin typeface="Georgia" pitchFamily="18" charset="0"/>
              </a:rPr>
              <a:t>СОВЕ</a:t>
            </a:r>
            <a:r>
              <a:rPr lang="ru-RU" sz="2000">
                <a:latin typeface="Georgia" pitchFamily="18" charset="0"/>
              </a:rPr>
              <a:t>.</a:t>
            </a:r>
          </a:p>
          <a:p>
            <a:pPr algn="just"/>
            <a:r>
              <a:rPr lang="ru-RU" sz="2000">
                <a:latin typeface="Georgia" pitchFamily="18" charset="0"/>
              </a:rPr>
              <a:t>     </a:t>
            </a:r>
          </a:p>
        </p:txBody>
      </p:sp>
      <p:sp>
        <p:nvSpPr>
          <p:cNvPr id="13315" name="Прямоугольник 1"/>
          <p:cNvSpPr>
            <a:spLocks noChangeArrowheads="1"/>
          </p:cNvSpPr>
          <p:nvPr/>
        </p:nvSpPr>
        <p:spPr bwMode="auto">
          <a:xfrm>
            <a:off x="4067175" y="5084763"/>
            <a:ext cx="46482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>
                <a:latin typeface="Georgia" pitchFamily="18" charset="0"/>
              </a:rPr>
              <a:t>Быстрые ноги и цвет шубки спасают его от лисы.</a:t>
            </a:r>
            <a:r>
              <a:rPr lang="ru-RU" sz="2000" b="1" i="1">
                <a:solidFill>
                  <a:srgbClr val="7030A0"/>
                </a:solidFill>
                <a:latin typeface="Georgia" pitchFamily="18" charset="0"/>
              </a:rPr>
              <a:t>  </a:t>
            </a:r>
            <a:r>
              <a:rPr lang="ru-RU" sz="2000">
                <a:latin typeface="Georgia" pitchFamily="18" charset="0"/>
              </a:rPr>
              <a:t>Кто это?  </a:t>
            </a:r>
            <a:r>
              <a:rPr lang="ru-RU" sz="2000" b="1" i="1">
                <a:solidFill>
                  <a:srgbClr val="7030A0"/>
                </a:solidFill>
                <a:latin typeface="Georgia" pitchFamily="18" charset="0"/>
              </a:rPr>
              <a:t>ЗАЯЦ</a:t>
            </a:r>
          </a:p>
        </p:txBody>
      </p:sp>
      <p:pic>
        <p:nvPicPr>
          <p:cNvPr id="6" name="Picture 3" descr="G:\Новая папка (3)\lag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221088"/>
            <a:ext cx="2447925" cy="23574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Picture 2" descr="G:\Новая папка (3)\0011-029-A-tak-ukhaet-groza-myshej-lesnaja-sov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260648"/>
            <a:ext cx="2104206" cy="293809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Picture 8" descr="Картинка 20 из 294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2420888"/>
            <a:ext cx="3214688" cy="2413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640</TotalTime>
  <Words>264</Words>
  <Application>Microsoft Office PowerPoint</Application>
  <PresentationFormat>Экран (4:3)</PresentationFormat>
  <Paragraphs>67</Paragraphs>
  <Slides>13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Arial</vt:lpstr>
      <vt:lpstr>Times New Roman</vt:lpstr>
      <vt:lpstr>Wingdings 2</vt:lpstr>
      <vt:lpstr>Wingdings</vt:lpstr>
      <vt:lpstr>Wingdings 3</vt:lpstr>
      <vt:lpstr>Calibri</vt:lpstr>
      <vt:lpstr>Georgia</vt:lpstr>
      <vt:lpstr>Апекс</vt:lpstr>
      <vt:lpstr>Слайд 1</vt:lpstr>
      <vt:lpstr>Слайд 2</vt:lpstr>
      <vt:lpstr>Поля зерновых и овощных культур</vt:lpstr>
      <vt:lpstr>Слайд 4</vt:lpstr>
      <vt:lpstr>  Какие растения растут на лугу?</vt:lpstr>
      <vt:lpstr>Слайд 6</vt:lpstr>
      <vt:lpstr>Слайд 7</vt:lpstr>
      <vt:lpstr>Слайд 8</vt:lpstr>
      <vt:lpstr>Слайд 9</vt:lpstr>
      <vt:lpstr>  ПРИРОДНОЕ СООБЩЕСТВО   ЭТО ЕДИНСТВО ЖИВОЙ И НЕЖИВОЙ ПРИРОДЫ, КОТОРОЕ СКЛАДЫВАЕТСЯ В ОПРЕДЕЛЁННЫХ УСЛОВИЯХ ОКРУЖАЮЩЕЙ СРЕДЫ.</vt:lpstr>
      <vt:lpstr>Слайд 11</vt:lpstr>
      <vt:lpstr>Не обижай!</vt:lpstr>
      <vt:lpstr>До новых встреч</vt:lpstr>
    </vt:vector>
  </TitlesOfParts>
  <Company>Melkosoft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Природные сообщества</dc:title>
  <dc:creator>FuckYouBill</dc:creator>
  <cp:lastModifiedBy>FuckYouBill</cp:lastModifiedBy>
  <cp:revision>61</cp:revision>
  <dcterms:created xsi:type="dcterms:W3CDTF">2012-02-11T11:30:58Z</dcterms:created>
  <dcterms:modified xsi:type="dcterms:W3CDTF">2012-03-01T15:11:32Z</dcterms:modified>
</cp:coreProperties>
</file>