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6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422" autoAdjust="0"/>
    <p:restoredTop sz="94660"/>
  </p:normalViewPr>
  <p:slideViewPr>
    <p:cSldViewPr>
      <p:cViewPr varScale="1">
        <p:scale>
          <a:sx n="68" d="100"/>
          <a:sy n="68" d="100"/>
        </p:scale>
        <p:origin x="-5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FD345-024E-4DD0-A586-6A14E4132332}" type="datetimeFigureOut">
              <a:rPr lang="ru-RU" smtClean="0"/>
              <a:pPr/>
              <a:t>03.03.2010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E4BD5-F2DA-4C91-A5F0-1F515D597E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FD345-024E-4DD0-A586-6A14E4132332}" type="datetimeFigureOut">
              <a:rPr lang="ru-RU" smtClean="0"/>
              <a:pPr/>
              <a:t>03.03.2010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E4BD5-F2DA-4C91-A5F0-1F515D597E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FD345-024E-4DD0-A586-6A14E4132332}" type="datetimeFigureOut">
              <a:rPr lang="ru-RU" smtClean="0"/>
              <a:pPr/>
              <a:t>03.03.2010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E4BD5-F2DA-4C91-A5F0-1F515D597E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FD345-024E-4DD0-A586-6A14E4132332}" type="datetimeFigureOut">
              <a:rPr lang="ru-RU" smtClean="0"/>
              <a:pPr/>
              <a:t>03.03.2010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E4BD5-F2DA-4C91-A5F0-1F515D597E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FD345-024E-4DD0-A586-6A14E4132332}" type="datetimeFigureOut">
              <a:rPr lang="ru-RU" smtClean="0"/>
              <a:pPr/>
              <a:t>03.03.2010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E4BD5-F2DA-4C91-A5F0-1F515D597E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FD345-024E-4DD0-A586-6A14E4132332}" type="datetimeFigureOut">
              <a:rPr lang="ru-RU" smtClean="0"/>
              <a:pPr/>
              <a:t>03.03.2010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E4BD5-F2DA-4C91-A5F0-1F515D597E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FD345-024E-4DD0-A586-6A14E4132332}" type="datetimeFigureOut">
              <a:rPr lang="ru-RU" smtClean="0"/>
              <a:pPr/>
              <a:t>03.03.2010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E4BD5-F2DA-4C91-A5F0-1F515D597E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FD345-024E-4DD0-A586-6A14E4132332}" type="datetimeFigureOut">
              <a:rPr lang="ru-RU" smtClean="0"/>
              <a:pPr/>
              <a:t>03.03.2010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E4BD5-F2DA-4C91-A5F0-1F515D597E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FD345-024E-4DD0-A586-6A14E4132332}" type="datetimeFigureOut">
              <a:rPr lang="ru-RU" smtClean="0"/>
              <a:pPr/>
              <a:t>03.03.2010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E4BD5-F2DA-4C91-A5F0-1F515D597E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FD345-024E-4DD0-A586-6A14E4132332}" type="datetimeFigureOut">
              <a:rPr lang="ru-RU" smtClean="0"/>
              <a:pPr/>
              <a:t>03.03.2010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E4BD5-F2DA-4C91-A5F0-1F515D597E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FD345-024E-4DD0-A586-6A14E4132332}" type="datetimeFigureOut">
              <a:rPr lang="ru-RU" smtClean="0"/>
              <a:pPr/>
              <a:t>03.03.2010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E4BD5-F2DA-4C91-A5F0-1F515D597E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7FD345-024E-4DD0-A586-6A14E4132332}" type="datetimeFigureOut">
              <a:rPr lang="ru-RU" smtClean="0"/>
              <a:pPr/>
              <a:t>03.03.2010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8E4BD5-F2DA-4C91-A5F0-1F515D597E4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-y-t.ru/foto/data/media/13/firu04.jpg" TargetMode="External"/><Relationship Id="rId7" Type="http://schemas.openxmlformats.org/officeDocument/2006/relationships/hyperlink" Target="http://images.yandex.ru/search?p=3&amp;ed=1&amp;text=%D0%BF%D0%BE%D0%BC%D0%BE%D1%89%D1%8C%20%D0%B3%D0%BE%D1%80%D1%8F%D1%89%D0%B5%D0%BC%D1%83%20%D1%87%D0%B5%D0%BB%D0%BE%D0%B2%D0%B5%D0%BA%D1%83&amp;stype=image" TargetMode="External"/><Relationship Id="rId2" Type="http://schemas.openxmlformats.org/officeDocument/2006/relationships/hyperlink" Target="http://pojarfoto.ru/photo/10-04-2009/pushkino/fire_pushkino_22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yandex.ru/yandsearch?p=1&amp;ed=1&amp;text=%D0%BE%D1%81%D0%BD%D0%BE%D0%B2%D0%BD%D1%8B%D0%B5%20%D0%BF%D1%80%D0%B8%D1%87%D0%B8%D0%BD%D1%8B%20%D0%BF%D0%BE%D0%B6%D0%B0%D1%80%D0%BE%D0%B2&amp;stype=image" TargetMode="External"/><Relationship Id="rId5" Type="http://schemas.openxmlformats.org/officeDocument/2006/relationships/hyperlink" Target="http://images.yandex.ru/search?text=%D0%B3%D0%BE%D1%80%D1%8F%D1%89%D0%B8%D0%B9%20%D0%BA%D0%BE%D0%BC%D0%BF%D1%8C%D1%8E%D1%82%D0%B5%D1%80&amp;stype=image" TargetMode="External"/><Relationship Id="rId4" Type="http://schemas.openxmlformats.org/officeDocument/2006/relationships/hyperlink" Target="http://images.yandex.ru/yandsearch?p=0&amp;ed=1&amp;text=%D0%BA%D0%B0%D1%80%D1%82%D0%B8%D0%BD%D0%BA%D0%B8%20%D0%BF%D0%BE%20%D0%BF%D0%BE%D0%B6%D0%B0%D1%80%D0%BD%D0%BE%D0%B9%20%D0%B1%D0%B5%D0%B7%D0%BE%D0%BF%D0%B0%D1%81%D0%BD%D0%BE%D1%81%D1%82%D0%B8&amp;stype=image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28596" y="1071546"/>
            <a:ext cx="6781800" cy="97155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sz="4400" dirty="0" smtClean="0"/>
              <a:t>Чтобы не было беды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46138" y="3051175"/>
            <a:ext cx="6256337" cy="233045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dirty="0" smtClean="0"/>
              <a:t>Игра</a:t>
            </a:r>
          </a:p>
          <a:p>
            <a:pPr eaLnBrk="1" hangingPunct="1">
              <a:lnSpc>
                <a:spcPct val="90000"/>
              </a:lnSpc>
            </a:pPr>
            <a:r>
              <a:rPr lang="ru-RU" dirty="0" smtClean="0"/>
              <a:t>по правилам</a:t>
            </a:r>
          </a:p>
          <a:p>
            <a:pPr eaLnBrk="1" hangingPunct="1">
              <a:lnSpc>
                <a:spcPct val="90000"/>
              </a:lnSpc>
            </a:pPr>
            <a:r>
              <a:rPr lang="ru-RU" dirty="0" smtClean="0"/>
              <a:t>пожарной</a:t>
            </a:r>
          </a:p>
          <a:p>
            <a:pPr eaLnBrk="1" hangingPunct="1">
              <a:lnSpc>
                <a:spcPct val="90000"/>
              </a:lnSpc>
            </a:pPr>
            <a:r>
              <a:rPr lang="ru-RU" dirty="0" smtClean="0"/>
              <a:t>безопасности</a:t>
            </a:r>
          </a:p>
        </p:txBody>
      </p:sp>
      <p:pic>
        <p:nvPicPr>
          <p:cNvPr id="7" name="Рисунок 6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8" y="2285992"/>
            <a:ext cx="3000396" cy="3143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476250"/>
            <a:ext cx="8229600" cy="1220788"/>
          </a:xfrm>
        </p:spPr>
        <p:txBody>
          <a:bodyPr>
            <a:noAutofit/>
          </a:bodyPr>
          <a:lstStyle/>
          <a:p>
            <a:pPr algn="ctr" eaLnBrk="1" hangingPunct="1">
              <a:buFont typeface="Wingdings" pitchFamily="2" charset="2"/>
              <a:buNone/>
            </a:pPr>
            <a:r>
              <a:rPr lang="ru-RU" sz="4000" i="1" dirty="0" smtClean="0"/>
              <a:t>   </a:t>
            </a:r>
            <a:r>
              <a:rPr lang="ru-RU" sz="4000" i="1" dirty="0" smtClean="0">
                <a:solidFill>
                  <a:schemeClr val="tx2"/>
                </a:solidFill>
              </a:rPr>
              <a:t>Назовите опасные факторы пожара?</a:t>
            </a:r>
            <a:r>
              <a:rPr lang="ru-RU" sz="4000" i="1" dirty="0" smtClean="0"/>
              <a:t> </a:t>
            </a: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684213" y="3141663"/>
            <a:ext cx="381635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dirty="0"/>
              <a:t>Дым, огонь, искры, вспышки, высокая температура.</a:t>
            </a:r>
            <a:r>
              <a:rPr lang="ru-RU" dirty="0"/>
              <a:t> </a:t>
            </a:r>
          </a:p>
        </p:txBody>
      </p:sp>
      <p:pic>
        <p:nvPicPr>
          <p:cNvPr id="7" name="Рисунок 6" descr="fire_pushkino_2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6182" y="2500306"/>
            <a:ext cx="5107994" cy="34039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333375"/>
            <a:ext cx="8229600" cy="2476500"/>
          </a:xfrm>
        </p:spPr>
        <p:txBody>
          <a:bodyPr>
            <a:normAutofit/>
          </a:bodyPr>
          <a:lstStyle/>
          <a:p>
            <a:pPr algn="ctr" eaLnBrk="1" hangingPunct="1">
              <a:buFont typeface="Wingdings" pitchFamily="2" charset="2"/>
              <a:buNone/>
            </a:pPr>
            <a:r>
              <a:rPr lang="ru-RU" sz="4000" i="1" dirty="0" smtClean="0"/>
              <a:t>   </a:t>
            </a:r>
            <a:r>
              <a:rPr lang="ru-RU" sz="4000" i="1" dirty="0" smtClean="0">
                <a:solidFill>
                  <a:schemeClr val="tx2"/>
                </a:solidFill>
              </a:rPr>
              <a:t>Как тушить загоревшуюся на человеке одежду?</a:t>
            </a: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611188" y="1916113"/>
            <a:ext cx="3959225" cy="3925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ru-RU" sz="2400" dirty="0"/>
              <a:t>Следует повалить человека на землю и накрыть плотной тканью (но не с головой). Если под рукой нет плотной ткани, следует катать человека по земле (по полу), плотно прижимая горящими участками одежды к земле. </a:t>
            </a:r>
          </a:p>
          <a:p>
            <a:pPr>
              <a:spcBef>
                <a:spcPct val="50000"/>
              </a:spcBef>
            </a:pPr>
            <a:endParaRPr lang="ru-RU" sz="2400" dirty="0"/>
          </a:p>
        </p:txBody>
      </p:sp>
      <p:pic>
        <p:nvPicPr>
          <p:cNvPr id="5" name="Рисунок 4" descr="fire_120509_1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2066" y="1785926"/>
            <a:ext cx="3095620" cy="45041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404813"/>
            <a:ext cx="8229600" cy="1852612"/>
          </a:xfrm>
        </p:spPr>
        <p:txBody>
          <a:bodyPr>
            <a:normAutofit/>
          </a:bodyPr>
          <a:lstStyle/>
          <a:p>
            <a:pPr algn="ctr" eaLnBrk="1" hangingPunct="1">
              <a:buFont typeface="Wingdings" pitchFamily="2" charset="2"/>
              <a:buNone/>
            </a:pPr>
            <a:r>
              <a:rPr lang="ru-RU" sz="4000" i="1" dirty="0" smtClean="0">
                <a:solidFill>
                  <a:srgbClr val="FF0000"/>
                </a:solidFill>
              </a:rPr>
              <a:t>   Назовите основные причины пожаров в быту.</a:t>
            </a: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5076825" y="1989138"/>
            <a:ext cx="3600450" cy="410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dirty="0"/>
              <a:t>Неосторожное обращение с огнем, курение, короткое замыкание электропроводки, оставленные включенными в сеть электроприборы, неисправность печного отопления, детская шалость, поджоги.</a:t>
            </a:r>
            <a:r>
              <a:rPr lang="ru-RU" dirty="0"/>
              <a:t> </a:t>
            </a:r>
          </a:p>
        </p:txBody>
      </p:sp>
      <p:pic>
        <p:nvPicPr>
          <p:cNvPr id="5" name="Рисунок 4" descr="e0b598d51105d2247101685c2b407401_mediu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71678"/>
            <a:ext cx="5000894" cy="33318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260350"/>
            <a:ext cx="8229600" cy="1712913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dirty="0" smtClean="0"/>
              <a:t>   </a:t>
            </a:r>
            <a:r>
              <a:rPr lang="ru-RU" sz="3200" i="1" dirty="0" smtClean="0">
                <a:solidFill>
                  <a:schemeClr val="tx2"/>
                </a:solidFill>
              </a:rPr>
              <a:t>Что необходимо сделать при уходе из квартиры (дома), чтобы не</a:t>
            </a:r>
            <a:br>
              <a:rPr lang="ru-RU" sz="3200" i="1" dirty="0" smtClean="0">
                <a:solidFill>
                  <a:schemeClr val="tx2"/>
                </a:solidFill>
              </a:rPr>
            </a:br>
            <a:r>
              <a:rPr lang="ru-RU" sz="3200" i="1" dirty="0" smtClean="0">
                <a:solidFill>
                  <a:schemeClr val="tx2"/>
                </a:solidFill>
              </a:rPr>
              <a:t>допустить пожар?</a:t>
            </a:r>
            <a:r>
              <a:rPr lang="ru-RU" sz="3200" i="1" dirty="0" smtClean="0"/>
              <a:t> </a:t>
            </a:r>
          </a:p>
        </p:txBody>
      </p:sp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4211638" y="2636838"/>
            <a:ext cx="4105275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dirty="0"/>
              <a:t>Выключить электроприборы, газ, свет, закрыть окна, двери смежных комнат, убрать спички от детей. </a:t>
            </a:r>
          </a:p>
        </p:txBody>
      </p:sp>
      <p:pic>
        <p:nvPicPr>
          <p:cNvPr id="5" name="Рисунок 4" descr="56c6a502d8bd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2143116"/>
            <a:ext cx="3073563" cy="39290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928670"/>
            <a:ext cx="8686800" cy="1071570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/>
              <a:t>Третий Тур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71810"/>
            <a:ext cx="8229600" cy="285752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Жизненные ситуации                                </a:t>
            </a:r>
            <a:endParaRPr lang="en-US" b="1" dirty="0" smtClean="0">
              <a:solidFill>
                <a:srgbClr val="FF0000"/>
              </a:solidFill>
            </a:endParaRP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   </a:t>
            </a:r>
            <a:r>
              <a:rPr lang="ru-RU" dirty="0" smtClean="0"/>
              <a:t>(за каждый правильный ответ команда может получить до 5 баллов)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333375"/>
            <a:ext cx="8229600" cy="1641475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dirty="0" smtClean="0"/>
              <a:t>   </a:t>
            </a:r>
            <a:r>
              <a:rPr lang="ru-RU" sz="4400" i="1" dirty="0" smtClean="0"/>
              <a:t>Что делать если в квартире начался пожар?</a:t>
            </a: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4356100" y="2133600"/>
            <a:ext cx="3889375" cy="301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dirty="0"/>
              <a:t>Сообщить о пожаре по телефону 01, принять все меры к спасению людей и ограничению распространения огня, приступить к тушению с помощью первичных средств пожаротушения.</a:t>
            </a:r>
            <a:r>
              <a:rPr lang="ru-RU" dirty="0"/>
              <a:t> </a:t>
            </a:r>
          </a:p>
        </p:txBody>
      </p:sp>
      <p:pic>
        <p:nvPicPr>
          <p:cNvPr id="10245" name="Picture 7" descr="znaki%20"/>
          <p:cNvPicPr>
            <a:picLocks noChangeAspect="1" noChangeArrowheads="1"/>
          </p:cNvPicPr>
          <p:nvPr/>
        </p:nvPicPr>
        <p:blipFill>
          <a:blip r:embed="rId2"/>
          <a:srcRect r="49391"/>
          <a:stretch>
            <a:fillRect/>
          </a:stretch>
        </p:blipFill>
        <p:spPr bwMode="auto">
          <a:xfrm>
            <a:off x="1042988" y="1844675"/>
            <a:ext cx="2651125" cy="366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404813"/>
            <a:ext cx="8229600" cy="1220787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dirty="0" smtClean="0"/>
              <a:t>   </a:t>
            </a:r>
            <a:r>
              <a:rPr lang="ru-RU" sz="3600" i="1" dirty="0" smtClean="0">
                <a:solidFill>
                  <a:schemeClr val="tx2"/>
                </a:solidFill>
              </a:rPr>
              <a:t>Каковы ваши действия при возгорании компьютера?</a:t>
            </a:r>
            <a:r>
              <a:rPr lang="ru-RU" sz="3600" i="1" dirty="0" smtClean="0"/>
              <a:t> </a:t>
            </a:r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4932363" y="1916113"/>
            <a:ext cx="3600450" cy="410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dirty="0"/>
              <a:t>Сообщить в пожарную охрану. Выключить из розетки и тушить подручными средствами (порошковый или углекислотный огнетушитель, кошма или плотное шерстяное одеяло, песок, земля из цветочного горшка). </a:t>
            </a:r>
          </a:p>
        </p:txBody>
      </p:sp>
      <p:pic>
        <p:nvPicPr>
          <p:cNvPr id="5" name="Рисунок 4" descr="burning-computer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1928802"/>
            <a:ext cx="3810000" cy="37433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333375"/>
            <a:ext cx="8229600" cy="1501775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dirty="0" smtClean="0"/>
              <a:t>   </a:t>
            </a:r>
            <a:r>
              <a:rPr lang="ru-RU" sz="4400" i="1" dirty="0" smtClean="0">
                <a:solidFill>
                  <a:srgbClr val="FF0000"/>
                </a:solidFill>
              </a:rPr>
              <a:t>Что надо делать, если в квартире много дыма? </a:t>
            </a:r>
          </a:p>
        </p:txBody>
      </p:sp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5292725" y="1989138"/>
            <a:ext cx="3168650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dirty="0"/>
              <a:t>Необходимо смочить водой одежду, покрыть голову мокрой салфеткой, дышать через намоченную ткань, продвигаться к выходу ползком, т.к. внизу меньше дыма.</a:t>
            </a:r>
            <a:r>
              <a:rPr lang="ru-RU" dirty="0"/>
              <a:t> </a:t>
            </a:r>
          </a:p>
        </p:txBody>
      </p:sp>
      <p:pic>
        <p:nvPicPr>
          <p:cNvPr id="20485" name="Picture 7" descr="2230_0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0113" y="2273300"/>
            <a:ext cx="3959225" cy="297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7467600" cy="1643074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tx1"/>
                </a:solidFill>
              </a:rPr>
              <a:t/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/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/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i="1" dirty="0" smtClean="0"/>
              <a:t>Что нужно делать, если выход из дома заблокирован, а в доме начался пожар?</a:t>
            </a:r>
            <a:br>
              <a:rPr lang="ru-RU" sz="3200" i="1" dirty="0" smtClean="0"/>
            </a:br>
            <a:r>
              <a:rPr lang="ru-RU" sz="3200" dirty="0" smtClean="0">
                <a:solidFill>
                  <a:schemeClr val="tx1"/>
                </a:solidFill>
              </a:rPr>
              <a:t/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/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/>
            </a:r>
            <a:br>
              <a:rPr lang="ru-RU" sz="3200" dirty="0" smtClean="0">
                <a:solidFill>
                  <a:schemeClr val="tx1"/>
                </a:solidFill>
              </a:rPr>
            </a:br>
            <a:endParaRPr lang="ru-RU" sz="2800" i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5214950"/>
            <a:ext cx="7467600" cy="164305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Позвонить 01 сообщить что вход с лестницы закрыт, заткнуть все щели и вентиляционные отверстия тряпками, создать запас воды, намочить одеяло для защиты от огня. Подавай сигналы бедствия.</a:t>
            </a:r>
          </a:p>
          <a:p>
            <a:pPr>
              <a:buNone/>
            </a:pPr>
            <a:endParaRPr lang="ru-RU" sz="2000" dirty="0"/>
          </a:p>
        </p:txBody>
      </p:sp>
      <p:pic>
        <p:nvPicPr>
          <p:cNvPr id="4" name="Рисунок 3" descr="fire02g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480" y="1928802"/>
            <a:ext cx="5072066" cy="33285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/>
              <a:t>МОЛОДЦЫ!</a:t>
            </a:r>
            <a:endParaRPr lang="ru-RU" sz="5400" b="1" dirty="0"/>
          </a:p>
        </p:txBody>
      </p:sp>
      <p:pic>
        <p:nvPicPr>
          <p:cNvPr id="1026" name="Picture 2" descr="C:\Documents and Settings\Loner\Рабочий стол\SDC1103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554006" y="1600200"/>
            <a:ext cx="6035988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00108"/>
            <a:ext cx="8229600" cy="1357322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latin typeface="a_Romanus" pitchFamily="82" charset="-52"/>
              </a:rPr>
              <a:t>Первый тур</a:t>
            </a:r>
            <a:endParaRPr lang="ru-RU" sz="5400" b="1" dirty="0">
              <a:latin typeface="a_Romanus" pitchFamily="82" charset="-52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00372"/>
            <a:ext cx="8229600" cy="3454436"/>
          </a:xfrm>
          <a:solidFill>
            <a:schemeClr val="bg1"/>
          </a:solidFill>
        </p:spPr>
        <p:txBody>
          <a:bodyPr/>
          <a:lstStyle/>
          <a:p>
            <a:pPr algn="ctr"/>
            <a:r>
              <a:rPr lang="ru-RU" dirty="0" smtClean="0"/>
              <a:t>Вопрос – ответ                                            </a:t>
            </a:r>
            <a:endParaRPr lang="en-US" dirty="0" smtClean="0"/>
          </a:p>
          <a:p>
            <a:pPr algn="ctr"/>
            <a:r>
              <a:rPr lang="ru-RU" dirty="0" smtClean="0"/>
              <a:t> (за каждый правильный ответ – 1 балл)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Источники иллюстраций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900" dirty="0" smtClean="0"/>
          </a:p>
          <a:p>
            <a:r>
              <a:rPr lang="ru-RU" u="sng" dirty="0" smtClean="0">
                <a:hlinkClick r:id="rId2"/>
              </a:rPr>
              <a:t>http://pojarfoto.ru/photo/10-04-2009/pushkino/fire_pushkino_22.JPG</a:t>
            </a:r>
            <a:r>
              <a:rPr lang="en-US" dirty="0" smtClean="0"/>
              <a:t> </a:t>
            </a:r>
            <a:endParaRPr lang="ru-RU" dirty="0" smtClean="0"/>
          </a:p>
          <a:p>
            <a:r>
              <a:rPr lang="en-US" u="sng" dirty="0" smtClean="0">
                <a:hlinkClick r:id="rId3"/>
              </a:rPr>
              <a:t>http://www.m-y-t.ru/foto/data/media/13/firu04.jpg</a:t>
            </a:r>
            <a:endParaRPr lang="ru-RU" dirty="0" smtClean="0"/>
          </a:p>
          <a:p>
            <a:r>
              <a:rPr lang="en-US" u="sng" dirty="0" smtClean="0">
                <a:hlinkClick r:id="rId4"/>
              </a:rPr>
              <a:t>http://images.yandex.ru/yandsearch?p=0&amp;ed=1&amp;text=%D0%BA%D0%B0%D1%80%D1%82%D0%B8%D0%BD%D0%BA%D0%B8%20%D0%BF%D0%BE%20%D0%BF%D0%BE%D0%B6%D0%B0%D1%80%D0%BD%D0%BE%D0%B9%20%D0%B1%D0%B5%D0%B7%D0%BE%D0%BF%D0%B0%D1%81%D0%BD%D0%BE%D1%81%D1%82%D0%B8&amp;stype=image</a:t>
            </a:r>
            <a:endParaRPr lang="ru-RU" dirty="0" smtClean="0"/>
          </a:p>
          <a:p>
            <a:r>
              <a:rPr lang="en-US" u="sng" dirty="0" smtClean="0">
                <a:hlinkClick r:id="rId5"/>
              </a:rPr>
              <a:t>http://images.yandex.ru/search?text=%D0%B3%D0%BE%D1%80%D1%8F%D1%89%D0%B8%D0%B9%20%D0%BA%D0%BE%D0%BC%D0%BF%D1%8C%D1%8E%D1%82%D0%B5%D1%80&amp;stype=image</a:t>
            </a:r>
            <a:endParaRPr lang="ru-RU" dirty="0" smtClean="0"/>
          </a:p>
          <a:p>
            <a:r>
              <a:rPr lang="en-US" u="sng" dirty="0" smtClean="0">
                <a:hlinkClick r:id="rId6"/>
              </a:rPr>
              <a:t>http://images.yandex.ru/yandsearch?p=1&amp;ed=1&amp;text=%D0%BE%D1%81%D0%BD%D0%BE%D0%B2%D0%BD%D1%8B%D0%B5%20%D0%BF%D1%80%D0%B8%D1%87%D0%B8%D0%BD%D1%8B%20%D0%BF%D0%BE%D0%B6%D0%B0%D1%80%D0%BE%D0%B2&amp;stype=image</a:t>
            </a:r>
            <a:endParaRPr lang="ru-RU" dirty="0" smtClean="0"/>
          </a:p>
          <a:p>
            <a:r>
              <a:rPr lang="en-US" u="sng" dirty="0" smtClean="0">
                <a:hlinkClick r:id="rId7"/>
              </a:rPr>
              <a:t>http://images.yandex.ru/search?p=3&amp;ed=1&amp;text=%D0%BF%D0%BE%D0%BC%D0%BE%D1%89%D1%8C%20%D0%B3%D0%BE%D1%80%D1%8F%D1%89%D0%B5%D0%BC%D1%83%20%D1%87%D0%B5%D0%BB%D0%BE%D0%B2%D0%B5%D0%BA%D1%83&amp;stype=image</a:t>
            </a:r>
            <a:endParaRPr lang="ru-RU" dirty="0" smtClean="0"/>
          </a:p>
          <a:p>
            <a:pPr eaLnBrk="1" hangingPunct="1">
              <a:lnSpc>
                <a:spcPct val="80000"/>
              </a:lnSpc>
            </a:pPr>
            <a:endParaRPr lang="ru-RU" sz="900" dirty="0" smtClean="0"/>
          </a:p>
          <a:p>
            <a:pPr eaLnBrk="1" hangingPunct="1">
              <a:lnSpc>
                <a:spcPct val="80000"/>
              </a:lnSpc>
            </a:pPr>
            <a:endParaRPr lang="ru-RU" sz="2100" dirty="0" smtClean="0"/>
          </a:p>
          <a:p>
            <a:pPr eaLnBrk="1" hangingPunct="1">
              <a:lnSpc>
                <a:spcPct val="80000"/>
              </a:lnSpc>
            </a:pPr>
            <a:endParaRPr lang="ru-RU" sz="21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404813"/>
            <a:ext cx="8229600" cy="1204912"/>
          </a:xfrm>
        </p:spPr>
        <p:txBody>
          <a:bodyPr>
            <a:normAutofit/>
          </a:bodyPr>
          <a:lstStyle/>
          <a:p>
            <a:pPr algn="ctr" eaLnBrk="1" hangingPunct="1">
              <a:buFont typeface="Wingdings" pitchFamily="2" charset="2"/>
              <a:buNone/>
            </a:pPr>
            <a:r>
              <a:rPr lang="ru-RU" sz="2800" dirty="0" smtClean="0">
                <a:solidFill>
                  <a:schemeClr val="tx2"/>
                </a:solidFill>
              </a:rPr>
              <a:t>   </a:t>
            </a:r>
            <a:r>
              <a:rPr lang="ru-RU" sz="4400" i="1" dirty="0" smtClean="0">
                <a:solidFill>
                  <a:schemeClr val="tx2"/>
                </a:solidFill>
              </a:rPr>
              <a:t>Что такое пожар?</a:t>
            </a:r>
            <a:r>
              <a:rPr lang="ru-RU" sz="4400" i="1" dirty="0" smtClean="0"/>
              <a:t> </a:t>
            </a:r>
          </a:p>
        </p:txBody>
      </p:sp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539750" y="1989138"/>
            <a:ext cx="3097213" cy="337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dirty="0"/>
              <a:t>Неконтролируемый процесс горения, сопровождающийся уничтожением материальных ценностей и создающий опасность для жизни людей. </a:t>
            </a:r>
          </a:p>
        </p:txBody>
      </p:sp>
      <p:pic>
        <p:nvPicPr>
          <p:cNvPr id="5" name="Рисунок 4" descr="firu0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67209" y="1928802"/>
            <a:ext cx="4033881" cy="33575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6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6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333375"/>
            <a:ext cx="8229600" cy="2062163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dirty="0" smtClean="0"/>
              <a:t>   </a:t>
            </a:r>
            <a:r>
              <a:rPr lang="ru-RU" sz="3600" i="1" dirty="0" smtClean="0">
                <a:solidFill>
                  <a:schemeClr val="tx2"/>
                </a:solidFill>
              </a:rPr>
              <a:t>Почему в учреждениях выходы из помещений устраиваются</a:t>
            </a:r>
            <a:br>
              <a:rPr lang="ru-RU" sz="3600" i="1" dirty="0" smtClean="0">
                <a:solidFill>
                  <a:schemeClr val="tx2"/>
                </a:solidFill>
              </a:rPr>
            </a:br>
            <a:r>
              <a:rPr lang="ru-RU" sz="3600" i="1" dirty="0" smtClean="0">
                <a:solidFill>
                  <a:schemeClr val="tx2"/>
                </a:solidFill>
              </a:rPr>
              <a:t>открывающимися наружу? </a:t>
            </a:r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3563938" y="2924175"/>
            <a:ext cx="5113337" cy="161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dirty="0"/>
              <a:t>Чтобы в случае возникновения пожара двери не стали препятствием для эвакуации людей.</a:t>
            </a:r>
            <a:r>
              <a:rPr lang="ru-RU" sz="2800" dirty="0"/>
              <a:t> </a:t>
            </a:r>
          </a:p>
        </p:txBody>
      </p:sp>
      <p:pic>
        <p:nvPicPr>
          <p:cNvPr id="5" name="Рисунок 4" descr="IMG_8502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2143116"/>
            <a:ext cx="2762253" cy="41433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333375"/>
            <a:ext cx="8229600" cy="1501775"/>
          </a:xfrm>
        </p:spPr>
        <p:txBody>
          <a:bodyPr>
            <a:normAutofit lnSpcReduction="10000"/>
          </a:bodyPr>
          <a:lstStyle/>
          <a:p>
            <a:pPr algn="ctr" eaLnBrk="1" hangingPunct="1">
              <a:buFont typeface="Wingdings" pitchFamily="2" charset="2"/>
              <a:buNone/>
            </a:pPr>
            <a:r>
              <a:rPr lang="ru-RU" dirty="0" smtClean="0"/>
              <a:t>   </a:t>
            </a:r>
            <a:r>
              <a:rPr lang="ru-RU" sz="4800" i="1" dirty="0" smtClean="0">
                <a:solidFill>
                  <a:schemeClr val="tx2"/>
                </a:solidFill>
              </a:rPr>
              <a:t>Чем можно тушить начинающийся пожар? </a:t>
            </a:r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539750" y="2997200"/>
            <a:ext cx="3960813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dirty="0"/>
              <a:t>Пожар можно тушить огнетушителем, водой, песком, одеялом.</a:t>
            </a:r>
            <a:r>
              <a:rPr lang="ru-RU" dirty="0"/>
              <a:t> </a:t>
            </a:r>
          </a:p>
        </p:txBody>
      </p:sp>
      <p:pic>
        <p:nvPicPr>
          <p:cNvPr id="9221" name="Picture 7" descr="79460_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4663" y="2133600"/>
            <a:ext cx="4446587" cy="332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333375"/>
            <a:ext cx="8229600" cy="1431925"/>
          </a:xfrm>
        </p:spPr>
        <p:txBody>
          <a:bodyPr>
            <a:normAutofit/>
          </a:bodyPr>
          <a:lstStyle/>
          <a:p>
            <a:pPr algn="ctr" eaLnBrk="1" hangingPunct="1">
              <a:buFont typeface="Wingdings" pitchFamily="2" charset="2"/>
              <a:buNone/>
            </a:pPr>
            <a:r>
              <a:rPr lang="ru-RU" sz="4000" dirty="0" smtClean="0">
                <a:solidFill>
                  <a:srgbClr val="FF0000"/>
                </a:solidFill>
              </a:rPr>
              <a:t>   </a:t>
            </a:r>
            <a:r>
              <a:rPr lang="ru-RU" sz="4000" i="1" dirty="0" smtClean="0">
                <a:solidFill>
                  <a:srgbClr val="FF0000"/>
                </a:solidFill>
              </a:rPr>
              <a:t>Почему пожарных вызывают по телефону именно «01»? </a:t>
            </a:r>
          </a:p>
        </p:txBody>
      </p:sp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611188" y="4724400"/>
            <a:ext cx="7920037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dirty="0"/>
              <a:t>Этот номер простой, его легко запомнить, а также легко набрать даже в темноте и на ощупь.</a:t>
            </a:r>
            <a:r>
              <a:rPr lang="ru-RU" dirty="0"/>
              <a:t> </a:t>
            </a:r>
          </a:p>
        </p:txBody>
      </p:sp>
      <p:pic>
        <p:nvPicPr>
          <p:cNvPr id="5" name="Рисунок 4" descr="photo24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1670" y="1714488"/>
            <a:ext cx="4429156" cy="31655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333375"/>
            <a:ext cx="8229600" cy="1362075"/>
          </a:xfrm>
        </p:spPr>
        <p:txBody>
          <a:bodyPr>
            <a:normAutofit/>
          </a:bodyPr>
          <a:lstStyle/>
          <a:p>
            <a:pPr algn="ctr" eaLnBrk="1" hangingPunct="1">
              <a:buFont typeface="Wingdings" pitchFamily="2" charset="2"/>
              <a:buNone/>
            </a:pPr>
            <a:r>
              <a:rPr lang="ru-RU" dirty="0" smtClean="0">
                <a:solidFill>
                  <a:schemeClr val="tx2"/>
                </a:solidFill>
              </a:rPr>
              <a:t>   </a:t>
            </a:r>
            <a:r>
              <a:rPr lang="ru-RU" sz="3200" i="1" dirty="0" smtClean="0">
                <a:solidFill>
                  <a:schemeClr val="tx2"/>
                </a:solidFill>
              </a:rPr>
              <a:t>Какие сведения необходимо сообщить, вызывая пожарную службу? </a:t>
            </a:r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4716463" y="2997200"/>
            <a:ext cx="381635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dirty="0"/>
              <a:t>Точный адрес, что горит, свою фамилию, имя и отчество.</a:t>
            </a:r>
            <a:r>
              <a:rPr lang="ru-RU" dirty="0"/>
              <a:t> </a:t>
            </a:r>
          </a:p>
        </p:txBody>
      </p:sp>
      <p:pic>
        <p:nvPicPr>
          <p:cNvPr id="5" name="Рисунок 4" descr="00679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2071678"/>
            <a:ext cx="3714750" cy="2933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333375"/>
            <a:ext cx="7416800" cy="1712913"/>
          </a:xfrm>
        </p:spPr>
        <p:txBody>
          <a:bodyPr>
            <a:normAutofit/>
          </a:bodyPr>
          <a:lstStyle/>
          <a:p>
            <a:pPr algn="ctr" eaLnBrk="1" hangingPunct="1">
              <a:buFont typeface="Wingdings" pitchFamily="2" charset="2"/>
              <a:buNone/>
            </a:pPr>
            <a:r>
              <a:rPr lang="ru-RU" sz="2800" i="1" dirty="0" smtClean="0"/>
              <a:t>   </a:t>
            </a:r>
            <a:r>
              <a:rPr lang="ru-RU" sz="2800" i="1" dirty="0" smtClean="0">
                <a:solidFill>
                  <a:schemeClr val="tx2"/>
                </a:solidFill>
              </a:rPr>
              <a:t>Можно ли открывать окна и двери в доме или квартире во время</a:t>
            </a:r>
            <a:br>
              <a:rPr lang="ru-RU" sz="2800" i="1" dirty="0" smtClean="0">
                <a:solidFill>
                  <a:schemeClr val="tx2"/>
                </a:solidFill>
              </a:rPr>
            </a:br>
            <a:r>
              <a:rPr lang="ru-RU" sz="2800" i="1" dirty="0" smtClean="0">
                <a:solidFill>
                  <a:schemeClr val="tx2"/>
                </a:solidFill>
              </a:rPr>
              <a:t>пожара?</a:t>
            </a:r>
          </a:p>
        </p:txBody>
      </p:sp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684213" y="2349500"/>
            <a:ext cx="4175125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dirty="0"/>
              <a:t>Нельзя, т.к. через открытые оконные и дверные проемы в помещение будет поступать кислород, что способствует усилению горения.</a:t>
            </a:r>
            <a:r>
              <a:rPr lang="ru-RU" dirty="0"/>
              <a:t> </a:t>
            </a:r>
          </a:p>
        </p:txBody>
      </p:sp>
      <p:pic>
        <p:nvPicPr>
          <p:cNvPr id="5" name="Рисунок 4" descr="fire_hero_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6380" y="2000240"/>
            <a:ext cx="3071804" cy="40957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857232"/>
            <a:ext cx="8686800" cy="1071570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/>
              <a:t>Второй Тур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786058"/>
            <a:ext cx="8686800" cy="3294067"/>
          </a:xfrm>
          <a:ln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Ты мне, я – тебе             </a:t>
            </a:r>
            <a:endParaRPr lang="en-US" b="1" dirty="0" smtClean="0">
              <a:solidFill>
                <a:srgbClr val="FF0000"/>
              </a:solidFill>
            </a:endParaRPr>
          </a:p>
          <a:p>
            <a:pPr algn="ctr"/>
            <a:r>
              <a:rPr lang="ru-RU" dirty="0" smtClean="0"/>
              <a:t>(за каждый правильный ответ команда получает до 3 баллов)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25437C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</TotalTime>
  <Words>509</Words>
  <Application>Microsoft Office PowerPoint</Application>
  <PresentationFormat>Экран (4:3)</PresentationFormat>
  <Paragraphs>52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Чтобы не было беды</vt:lpstr>
      <vt:lpstr>Первый тур</vt:lpstr>
      <vt:lpstr>Слайд 3</vt:lpstr>
      <vt:lpstr>Слайд 4</vt:lpstr>
      <vt:lpstr>Слайд 5</vt:lpstr>
      <vt:lpstr>Слайд 6</vt:lpstr>
      <vt:lpstr>Слайд 7</vt:lpstr>
      <vt:lpstr>Слайд 8</vt:lpstr>
      <vt:lpstr>Второй Тур</vt:lpstr>
      <vt:lpstr>Слайд 10</vt:lpstr>
      <vt:lpstr>Слайд 11</vt:lpstr>
      <vt:lpstr>Слайд 12</vt:lpstr>
      <vt:lpstr>Слайд 13</vt:lpstr>
      <vt:lpstr>Третий Тур</vt:lpstr>
      <vt:lpstr>Слайд 15</vt:lpstr>
      <vt:lpstr>Слайд 16</vt:lpstr>
      <vt:lpstr>Слайд 17</vt:lpstr>
      <vt:lpstr>   Что нужно делать, если выход из дома заблокирован, а в доме начался пожар?    </vt:lpstr>
      <vt:lpstr>МОЛОДЦЫ!</vt:lpstr>
      <vt:lpstr>Источники иллюстраций</vt:lpstr>
    </vt:vector>
  </TitlesOfParts>
  <Company>WolfishLair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Loner-XP</dc:creator>
  <cp:lastModifiedBy>Loner-XP</cp:lastModifiedBy>
  <cp:revision>13</cp:revision>
  <dcterms:created xsi:type="dcterms:W3CDTF">2010-02-03T19:07:22Z</dcterms:created>
  <dcterms:modified xsi:type="dcterms:W3CDTF">2010-03-03T04:20:29Z</dcterms:modified>
</cp:coreProperties>
</file>