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3" r:id="rId2"/>
    <p:sldId id="280" r:id="rId3"/>
    <p:sldId id="265" r:id="rId4"/>
    <p:sldId id="266" r:id="rId5"/>
    <p:sldId id="274" r:id="rId6"/>
    <p:sldId id="276" r:id="rId7"/>
    <p:sldId id="281" r:id="rId8"/>
    <p:sldId id="282" r:id="rId9"/>
    <p:sldId id="283" r:id="rId10"/>
    <p:sldId id="290" r:id="rId11"/>
    <p:sldId id="294" r:id="rId12"/>
    <p:sldId id="305" r:id="rId13"/>
    <p:sldId id="299" r:id="rId14"/>
    <p:sldId id="304" r:id="rId15"/>
    <p:sldId id="301" r:id="rId16"/>
    <p:sldId id="284" r:id="rId17"/>
    <p:sldId id="268" r:id="rId18"/>
    <p:sldId id="306" r:id="rId19"/>
    <p:sldId id="291" r:id="rId20"/>
    <p:sldId id="270" r:id="rId21"/>
    <p:sldId id="308" r:id="rId22"/>
    <p:sldId id="278" r:id="rId23"/>
    <p:sldId id="307" r:id="rId24"/>
    <p:sldId id="292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432" autoAdjust="0"/>
    <p:restoredTop sz="94660"/>
  </p:normalViewPr>
  <p:slideViewPr>
    <p:cSldViewPr>
      <p:cViewPr varScale="1">
        <p:scale>
          <a:sx n="70" d="100"/>
          <a:sy n="70" d="100"/>
        </p:scale>
        <p:origin x="-137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02.03.2012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02.03.2012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02.03.2012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02.03.2012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8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gif"/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9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gi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gi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gif"/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gif"/><Relationship Id="rId1" Type="http://schemas.openxmlformats.org/officeDocument/2006/relationships/slideLayout" Target="../slideLayouts/slideLayout9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gif"/><Relationship Id="rId1" Type="http://schemas.openxmlformats.org/officeDocument/2006/relationships/slideLayout" Target="../slideLayouts/slideLayout9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2428868"/>
            <a:ext cx="3357586" cy="1285884"/>
          </a:xfrm>
        </p:spPr>
        <p:txBody>
          <a:bodyPr>
            <a:noAutofit/>
          </a:bodyPr>
          <a:lstStyle/>
          <a:p>
            <a:pPr algn="ctr"/>
            <a:r>
              <a:rPr lang="ru-RU" sz="3200" dirty="0" smtClean="0">
                <a:latin typeface="Monotype Corsiva" pitchFamily="66" charset="0"/>
              </a:rPr>
              <a:t>МОУСОШ  № 4</a:t>
            </a:r>
            <a:br>
              <a:rPr lang="ru-RU" sz="3200" dirty="0" smtClean="0">
                <a:latin typeface="Monotype Corsiva" pitchFamily="66" charset="0"/>
              </a:rPr>
            </a:br>
            <a:r>
              <a:rPr lang="ru-RU" sz="3200" dirty="0" smtClean="0">
                <a:latin typeface="Monotype Corsiva" pitchFamily="66" charset="0"/>
              </a:rPr>
              <a:t/>
            </a:r>
            <a:br>
              <a:rPr lang="ru-RU" sz="3200" dirty="0" smtClean="0">
                <a:latin typeface="Monotype Corsiva" pitchFamily="66" charset="0"/>
              </a:rPr>
            </a:br>
            <a:r>
              <a:rPr lang="ru-RU" sz="3200" dirty="0" smtClean="0">
                <a:latin typeface="Monotype Corsiva" pitchFamily="66" charset="0"/>
              </a:rPr>
              <a:t>2 « А» класс</a:t>
            </a:r>
            <a:br>
              <a:rPr lang="ru-RU" sz="3200" dirty="0" smtClean="0">
                <a:latin typeface="Monotype Corsiva" pitchFamily="66" charset="0"/>
              </a:rPr>
            </a:br>
            <a:r>
              <a:rPr lang="ru-RU" sz="3200" dirty="0" smtClean="0">
                <a:latin typeface="Monotype Corsiva" pitchFamily="66" charset="0"/>
              </a:rPr>
              <a:t/>
            </a:r>
            <a:br>
              <a:rPr lang="ru-RU" sz="3200" dirty="0" smtClean="0">
                <a:latin typeface="Monotype Corsiva" pitchFamily="66" charset="0"/>
              </a:rPr>
            </a:br>
            <a:r>
              <a:rPr lang="ru-RU" sz="3600" dirty="0" err="1" smtClean="0">
                <a:solidFill>
                  <a:srgbClr val="FFFF00"/>
                </a:solidFill>
                <a:latin typeface="Monotype Corsiva" pitchFamily="66" charset="0"/>
              </a:rPr>
              <a:t>Неволина</a:t>
            </a:r>
            <a:r>
              <a:rPr lang="ru-RU" sz="3600" dirty="0" smtClean="0">
                <a:solidFill>
                  <a:srgbClr val="FFFF00"/>
                </a:solidFill>
                <a:latin typeface="Monotype Corsiva" pitchFamily="66" charset="0"/>
              </a:rPr>
              <a:t>  Елена</a:t>
            </a:r>
            <a:endParaRPr lang="ru-RU" sz="3600" dirty="0">
              <a:solidFill>
                <a:srgbClr val="FFFF00"/>
              </a:solidFill>
              <a:latin typeface="Monotype Corsiva" pitchFamily="66" charset="0"/>
            </a:endParaRPr>
          </a:p>
        </p:txBody>
      </p:sp>
      <p:pic>
        <p:nvPicPr>
          <p:cNvPr id="5" name="Содержимое 4" descr="январь 053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3465314" y="15830"/>
            <a:ext cx="5554234" cy="684217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6000" dirty="0" smtClean="0">
                <a:solidFill>
                  <a:srgbClr val="FFFF00"/>
                </a:solidFill>
                <a:latin typeface="Monotype Corsiva" pitchFamily="66" charset="0"/>
              </a:rPr>
              <a:t>Как  же встречают новый год люди в других странах?</a:t>
            </a:r>
            <a:endParaRPr lang="ru-RU" sz="6000" dirty="0">
              <a:solidFill>
                <a:srgbClr val="FFFF00"/>
              </a:solidFill>
              <a:latin typeface="Monotype Corsiva" pitchFamily="66" charset="0"/>
            </a:endParaRPr>
          </a:p>
        </p:txBody>
      </p:sp>
      <p:pic>
        <p:nvPicPr>
          <p:cNvPr id="5" name="Рисунок 4" descr="newy30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71670" y="1643050"/>
            <a:ext cx="5000660" cy="495560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newy94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525002" y="500042"/>
            <a:ext cx="4736939" cy="6315919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000" dirty="0" smtClean="0">
                <a:solidFill>
                  <a:srgbClr val="FFFF00"/>
                </a:solidFill>
              </a:rPr>
              <a:t>Обычай украшать новогоднюю елку          родился  в                  Германии</a:t>
            </a:r>
            <a:endParaRPr lang="ru-RU" sz="40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dirty="0" smtClean="0"/>
              <a:t>Англия и Америка</a:t>
            </a:r>
            <a:endParaRPr lang="ru-RU" sz="6000" dirty="0"/>
          </a:p>
        </p:txBody>
      </p:sp>
      <p:pic>
        <p:nvPicPr>
          <p:cNvPr id="4" name="Содержимое 3" descr="prazdnikia-2515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96396" y="2571745"/>
            <a:ext cx="8689673" cy="3786214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newy71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42976" y="0"/>
            <a:ext cx="6858048" cy="6858048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785786" y="0"/>
            <a:ext cx="702628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i="1" cap="none" spc="0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onotype Corsiva" pitchFamily="66" charset="0"/>
              </a:rPr>
              <a:t>  Рождественские сапожки</a:t>
            </a:r>
            <a:endParaRPr lang="ru-RU" sz="5400" b="1" i="1" cap="none" spc="0" dirty="0">
              <a:ln w="11430"/>
              <a:solidFill>
                <a:srgbClr val="FFFF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5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6700" dirty="0" smtClean="0">
                <a:solidFill>
                  <a:srgbClr val="FFFF00"/>
                </a:solidFill>
              </a:rPr>
              <a:t>Австрия</a:t>
            </a:r>
            <a:r>
              <a:rPr lang="ru-RU" dirty="0" smtClean="0"/>
              <a:t> </a:t>
            </a:r>
            <a:br>
              <a:rPr lang="ru-RU" dirty="0" smtClean="0"/>
            </a:br>
            <a:r>
              <a:rPr lang="ru-RU" dirty="0" smtClean="0"/>
              <a:t> символы удачи и благополучия</a:t>
            </a:r>
            <a:endParaRPr lang="ru-RU" dirty="0"/>
          </a:p>
        </p:txBody>
      </p:sp>
      <p:pic>
        <p:nvPicPr>
          <p:cNvPr id="4" name="Содержимое 3" descr="i.jpe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42910" y="1857364"/>
            <a:ext cx="3307200" cy="4680000"/>
          </a:xfrm>
        </p:spPr>
      </p:pic>
      <p:pic>
        <p:nvPicPr>
          <p:cNvPr id="5" name="Рисунок 4" descr="ь.jpe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4214810" y="1857364"/>
            <a:ext cx="4140000" cy="454808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img176.jpg"/>
          <p:cNvPicPr>
            <a:picLocks noGrp="1" noChangeAspect="1"/>
          </p:cNvPicPr>
          <p:nvPr>
            <p:ph type="pic"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1285852" y="142852"/>
            <a:ext cx="6477013" cy="4857760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57158" y="4929198"/>
            <a:ext cx="8643998" cy="1500198"/>
          </a:xfrm>
        </p:spPr>
        <p:txBody>
          <a:bodyPr>
            <a:noAutofit/>
          </a:bodyPr>
          <a:lstStyle/>
          <a:p>
            <a:r>
              <a:rPr lang="ru-RU" sz="2800" dirty="0" smtClean="0"/>
              <a:t>В </a:t>
            </a:r>
            <a:r>
              <a:rPr lang="ru-RU" sz="2800" dirty="0" smtClean="0">
                <a:solidFill>
                  <a:srgbClr val="FFFF00"/>
                </a:solidFill>
              </a:rPr>
              <a:t>Китае</a:t>
            </a:r>
            <a:r>
              <a:rPr lang="ru-RU" sz="2800" dirty="0" smtClean="0"/>
              <a:t> Новый год называется «Праздник весны» и на новогоднем столе обязательно должны быть свежие, только что срезанные </a:t>
            </a:r>
            <a:r>
              <a:rPr lang="ru-RU" sz="2800" dirty="0" smtClean="0">
                <a:solidFill>
                  <a:srgbClr val="FFFF00"/>
                </a:solidFill>
              </a:rPr>
              <a:t>нарциссы</a:t>
            </a:r>
            <a:r>
              <a:rPr lang="ru-RU" sz="2800" dirty="0" smtClean="0"/>
              <a:t>.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715008" y="5072074"/>
            <a:ext cx="5572164" cy="1357322"/>
          </a:xfrm>
        </p:spPr>
        <p:txBody>
          <a:bodyPr/>
          <a:lstStyle/>
          <a:p>
            <a:r>
              <a:rPr lang="ru-RU" sz="4000" dirty="0" smtClean="0">
                <a:solidFill>
                  <a:srgbClr val="FFFF00"/>
                </a:solidFill>
              </a:rPr>
              <a:t>Австралия</a:t>
            </a:r>
          </a:p>
          <a:p>
            <a:endParaRPr lang="ru-RU" dirty="0"/>
          </a:p>
        </p:txBody>
      </p:sp>
      <p:pic>
        <p:nvPicPr>
          <p:cNvPr id="6" name="Рисунок 5" descr="rasteniya-12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571536" y="500042"/>
            <a:ext cx="7492586" cy="6065426"/>
          </a:xfrm>
          <a:prstGeom prst="rect">
            <a:avLst/>
          </a:prstGeom>
        </p:spPr>
      </p:pic>
      <p:pic>
        <p:nvPicPr>
          <p:cNvPr id="5" name="Рисунок 4" descr="apogoda-13.gif"/>
          <p:cNvPicPr>
            <a:picLocks noGrp="1" noChangeAspect="1"/>
          </p:cNvPicPr>
          <p:nvPr>
            <p:ph type="pic" idx="1"/>
          </p:nvPr>
        </p:nvPicPr>
        <p:blipFill>
          <a:blip r:embed="rId3" cstate="print"/>
          <a:stretch>
            <a:fillRect/>
          </a:stretch>
        </p:blipFill>
        <p:spPr>
          <a:xfrm>
            <a:off x="3000364" y="-285776"/>
            <a:ext cx="4356847" cy="4114800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4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newy33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071670" y="302543"/>
            <a:ext cx="5155593" cy="6555457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74638"/>
            <a:ext cx="8715436" cy="1143000"/>
          </a:xfrm>
        </p:spPr>
        <p:txBody>
          <a:bodyPr>
            <a:noAutofit/>
          </a:bodyPr>
          <a:lstStyle/>
          <a:p>
            <a:r>
              <a:rPr lang="ru-RU" sz="6000" dirty="0" smtClean="0">
                <a:solidFill>
                  <a:srgbClr val="FFFF00"/>
                </a:solidFill>
              </a:rPr>
              <a:t>Почему   украшают   ёлку?</a:t>
            </a:r>
            <a:endParaRPr lang="ru-RU" sz="60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3" descr="0_1d3c9_79678561_L"/>
          <p:cNvPicPr>
            <a:picLocks noGrp="1" noChangeAspect="1" noChangeArrowheads="1" noCro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14612" y="1357298"/>
            <a:ext cx="3996000" cy="532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428596" y="-214338"/>
            <a:ext cx="91440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dirty="0" smtClean="0">
                <a:solidFill>
                  <a:srgbClr val="FFFF00"/>
                </a:solidFill>
              </a:rPr>
              <a:t> Существует   старинная легенда      о  ёлочке…</a:t>
            </a:r>
            <a:endParaRPr lang="ru-RU" sz="54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5 Приход Волхвов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2071670" y="310688"/>
            <a:ext cx="5051938" cy="6547312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FFFF00"/>
                </a:solidFill>
              </a:rPr>
              <a:t>На свет </a:t>
            </a:r>
            <a:r>
              <a:rPr lang="ru-RU" dirty="0" err="1" smtClean="0">
                <a:solidFill>
                  <a:srgbClr val="FFFF00"/>
                </a:solidFill>
              </a:rPr>
              <a:t>Вифлиемской</a:t>
            </a:r>
            <a:r>
              <a:rPr lang="ru-RU" dirty="0" smtClean="0">
                <a:solidFill>
                  <a:srgbClr val="FFFF00"/>
                </a:solidFill>
              </a:rPr>
              <a:t> звезды</a:t>
            </a:r>
            <a:endParaRPr lang="ru-RU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prazdnikia-2524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073132" y="500042"/>
            <a:ext cx="4997736" cy="611723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500043"/>
            <a:ext cx="8072494" cy="1285884"/>
          </a:xfrm>
        </p:spPr>
        <p:txBody>
          <a:bodyPr>
            <a:normAutofit fontScale="90000"/>
          </a:bodyPr>
          <a:lstStyle/>
          <a:p>
            <a:pPr algn="l"/>
            <a:r>
              <a:rPr lang="ru-RU" dirty="0" smtClean="0">
                <a:solidFill>
                  <a:srgbClr val="FFFF00"/>
                </a:solidFill>
              </a:rPr>
              <a:t>Как встречают новый год люди          всех  земных                    широт?</a:t>
            </a:r>
            <a:endParaRPr lang="ru-RU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143116"/>
            <a:ext cx="4071966" cy="4429156"/>
          </a:xfrm>
        </p:spPr>
        <p:txBody>
          <a:bodyPr>
            <a:noAutofit/>
          </a:bodyPr>
          <a:lstStyle/>
          <a:p>
            <a:pPr algn="ctr"/>
            <a:r>
              <a:rPr lang="ru-RU" sz="3200" dirty="0" smtClean="0">
                <a:solidFill>
                  <a:srgbClr val="FFFF00"/>
                </a:solidFill>
              </a:rPr>
              <a:t>Кто такой Дед Мороз?</a:t>
            </a:r>
            <a:br>
              <a:rPr lang="ru-RU" sz="3200" dirty="0" smtClean="0">
                <a:solidFill>
                  <a:srgbClr val="FFFF00"/>
                </a:solidFill>
              </a:rPr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>Византия (Турция)</a:t>
            </a:r>
            <a:br>
              <a:rPr lang="ru-RU" sz="3200" dirty="0" smtClean="0"/>
            </a:br>
            <a:r>
              <a:rPr lang="ru-RU" sz="3200" dirty="0" smtClean="0"/>
              <a:t>4 век</a:t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>маленькое селение </a:t>
            </a:r>
            <a:r>
              <a:rPr lang="ru-RU" sz="3200" dirty="0" err="1" smtClean="0"/>
              <a:t>Демре</a:t>
            </a: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>старичок по имени </a:t>
            </a:r>
            <a:r>
              <a:rPr lang="ru-RU" sz="3200" dirty="0" smtClean="0">
                <a:solidFill>
                  <a:srgbClr val="FFFF00"/>
                </a:solidFill>
              </a:rPr>
              <a:t>Николай</a:t>
            </a:r>
            <a:r>
              <a:rPr lang="ru-RU" sz="3200" dirty="0" smtClean="0">
                <a:solidFill>
                  <a:srgbClr val="FF0000"/>
                </a:solidFill>
              </a:rPr>
              <a:t/>
            </a:r>
            <a:br>
              <a:rPr lang="ru-RU" sz="3200" dirty="0" smtClean="0">
                <a:solidFill>
                  <a:srgbClr val="FF0000"/>
                </a:solidFill>
              </a:rPr>
            </a:br>
            <a:endParaRPr lang="ru-RU" sz="3200" dirty="0">
              <a:solidFill>
                <a:srgbClr val="FF0000"/>
              </a:solidFill>
            </a:endParaRPr>
          </a:p>
        </p:txBody>
      </p:sp>
      <p:pic>
        <p:nvPicPr>
          <p:cNvPr id="5" name="Содержимое 4" descr="newy74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214811" y="428603"/>
            <a:ext cx="4304212" cy="6075089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prazdnikia-2520.gif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785918" y="2357430"/>
            <a:ext cx="5541460" cy="4156095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57158" y="357166"/>
            <a:ext cx="8786842" cy="6215106"/>
          </a:xfrm>
        </p:spPr>
        <p:txBody>
          <a:bodyPr>
            <a:normAutofit/>
          </a:bodyPr>
          <a:lstStyle/>
          <a:p>
            <a:pPr algn="ctr"/>
            <a:r>
              <a:rPr lang="ru-RU" sz="2400" b="1" i="1" dirty="0" smtClean="0">
                <a:solidFill>
                  <a:srgbClr val="FFFF00"/>
                </a:solidFill>
              </a:rPr>
              <a:t>Англия и США – Санта Клаус, Италия – </a:t>
            </a:r>
            <a:r>
              <a:rPr lang="ru-RU" sz="2400" b="1" i="1" dirty="0" err="1" smtClean="0">
                <a:solidFill>
                  <a:srgbClr val="FFFF00"/>
                </a:solidFill>
              </a:rPr>
              <a:t>Баббо</a:t>
            </a:r>
            <a:r>
              <a:rPr lang="ru-RU" sz="2400" b="1" i="1" dirty="0" smtClean="0">
                <a:solidFill>
                  <a:srgbClr val="FFFF00"/>
                </a:solidFill>
              </a:rPr>
              <a:t> Натале, </a:t>
            </a:r>
          </a:p>
          <a:p>
            <a:pPr algn="ctr"/>
            <a:r>
              <a:rPr lang="ru-RU" sz="2400" b="1" i="1" dirty="0" smtClean="0">
                <a:solidFill>
                  <a:srgbClr val="FFFF00"/>
                </a:solidFill>
              </a:rPr>
              <a:t>Колумбия – Папа </a:t>
            </a:r>
            <a:r>
              <a:rPr lang="ru-RU" sz="2400" b="1" i="1" dirty="0" err="1" smtClean="0">
                <a:solidFill>
                  <a:srgbClr val="FFFF00"/>
                </a:solidFill>
              </a:rPr>
              <a:t>Паскуале</a:t>
            </a:r>
            <a:r>
              <a:rPr lang="ru-RU" sz="2400" b="1" i="1" dirty="0" smtClean="0">
                <a:solidFill>
                  <a:srgbClr val="FFFF00"/>
                </a:solidFill>
              </a:rPr>
              <a:t>, Панама – Папай </a:t>
            </a:r>
            <a:r>
              <a:rPr lang="ru-RU" sz="2400" b="1" i="1" dirty="0" err="1" smtClean="0">
                <a:solidFill>
                  <a:srgbClr val="FFFF00"/>
                </a:solidFill>
              </a:rPr>
              <a:t>Ноэль</a:t>
            </a:r>
            <a:r>
              <a:rPr lang="ru-RU" sz="2400" b="1" i="1" dirty="0" smtClean="0">
                <a:solidFill>
                  <a:srgbClr val="FFFF00"/>
                </a:solidFill>
              </a:rPr>
              <a:t>, </a:t>
            </a:r>
          </a:p>
          <a:p>
            <a:pPr algn="ctr"/>
            <a:r>
              <a:rPr lang="ru-RU" sz="2400" b="1" i="1" dirty="0" smtClean="0">
                <a:solidFill>
                  <a:srgbClr val="FFFF00"/>
                </a:solidFill>
              </a:rPr>
              <a:t>Швеция – </a:t>
            </a:r>
            <a:r>
              <a:rPr lang="ru-RU" sz="2400" b="1" i="1" dirty="0" err="1" smtClean="0">
                <a:solidFill>
                  <a:srgbClr val="FFFF00"/>
                </a:solidFill>
              </a:rPr>
              <a:t>Йолотомтен</a:t>
            </a:r>
            <a:r>
              <a:rPr lang="ru-RU" sz="2400" b="1" i="1" dirty="0" smtClean="0">
                <a:solidFill>
                  <a:srgbClr val="FFFF00"/>
                </a:solidFill>
              </a:rPr>
              <a:t>, Норвегия – </a:t>
            </a:r>
            <a:r>
              <a:rPr lang="ru-RU" sz="2400" b="1" i="1" dirty="0" err="1" smtClean="0">
                <a:solidFill>
                  <a:srgbClr val="FFFF00"/>
                </a:solidFill>
              </a:rPr>
              <a:t>Юлебукк</a:t>
            </a:r>
            <a:r>
              <a:rPr lang="ru-RU" sz="2400" b="1" i="1" dirty="0" smtClean="0">
                <a:solidFill>
                  <a:srgbClr val="FFFF00"/>
                </a:solidFill>
              </a:rPr>
              <a:t>,</a:t>
            </a:r>
          </a:p>
          <a:p>
            <a:pPr algn="ctr"/>
            <a:r>
              <a:rPr lang="ru-RU" sz="2400" b="1" i="1" dirty="0" smtClean="0">
                <a:solidFill>
                  <a:srgbClr val="FFFF00"/>
                </a:solidFill>
              </a:rPr>
              <a:t> Словакия – </a:t>
            </a:r>
            <a:r>
              <a:rPr lang="ru-RU" sz="2400" b="1" i="1" dirty="0" err="1" smtClean="0">
                <a:solidFill>
                  <a:srgbClr val="FFFF00"/>
                </a:solidFill>
              </a:rPr>
              <a:t>Ёжишек</a:t>
            </a:r>
            <a:r>
              <a:rPr lang="ru-RU" sz="2400" b="1" i="1" dirty="0" smtClean="0">
                <a:solidFill>
                  <a:srgbClr val="FFFF00"/>
                </a:solidFill>
              </a:rPr>
              <a:t>, Испания – </a:t>
            </a:r>
            <a:r>
              <a:rPr lang="ru-RU" sz="2400" b="1" i="1" dirty="0" err="1" smtClean="0">
                <a:solidFill>
                  <a:srgbClr val="FFFF00"/>
                </a:solidFill>
              </a:rPr>
              <a:t>Олентеро</a:t>
            </a:r>
            <a:r>
              <a:rPr lang="ru-RU" sz="2400" b="1" i="1" dirty="0" smtClean="0">
                <a:solidFill>
                  <a:srgbClr val="FFFF00"/>
                </a:solidFill>
              </a:rPr>
              <a:t>, Чехия и Польша – </a:t>
            </a:r>
            <a:r>
              <a:rPr lang="ru-RU" sz="2400" b="1" i="1" dirty="0" err="1" smtClean="0">
                <a:solidFill>
                  <a:srgbClr val="FFFF00"/>
                </a:solidFill>
              </a:rPr>
              <a:t>Микулаш</a:t>
            </a:r>
            <a:r>
              <a:rPr lang="ru-RU" sz="2400" b="1" i="1" dirty="0" smtClean="0">
                <a:solidFill>
                  <a:srgbClr val="FFFF00"/>
                </a:solidFill>
              </a:rPr>
              <a:t>, а в Норвегии их два – </a:t>
            </a:r>
            <a:r>
              <a:rPr lang="ru-RU" sz="2400" b="1" i="1" dirty="0" err="1" smtClean="0">
                <a:solidFill>
                  <a:srgbClr val="FFFF00"/>
                </a:solidFill>
              </a:rPr>
              <a:t>Юлеманден</a:t>
            </a:r>
            <a:r>
              <a:rPr lang="ru-RU" sz="2400" b="1" i="1" dirty="0" smtClean="0">
                <a:solidFill>
                  <a:srgbClr val="FFFF00"/>
                </a:solidFill>
              </a:rPr>
              <a:t> и </a:t>
            </a:r>
            <a:r>
              <a:rPr lang="ru-RU" sz="2400" b="1" i="1" dirty="0" err="1" smtClean="0">
                <a:solidFill>
                  <a:srgbClr val="FFFF00"/>
                </a:solidFill>
              </a:rPr>
              <a:t>Юлениссен</a:t>
            </a:r>
            <a:r>
              <a:rPr lang="ru-RU" sz="2400" b="1" i="1" dirty="0" smtClean="0">
                <a:solidFill>
                  <a:srgbClr val="FFFF00"/>
                </a:solidFill>
              </a:rPr>
              <a:t>.</a:t>
            </a:r>
            <a:endParaRPr lang="ru-RU" sz="2400" b="1" i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7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2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4-я школа 063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>
            <a:off x="500034" y="142852"/>
            <a:ext cx="8092101" cy="6516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newy69.gif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142976" y="612773"/>
            <a:ext cx="7143799" cy="5357849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785786" y="357166"/>
            <a:ext cx="7786742" cy="5815034"/>
          </a:xfrm>
        </p:spPr>
        <p:txBody>
          <a:bodyPr>
            <a:normAutofit/>
          </a:bodyPr>
          <a:lstStyle/>
          <a:p>
            <a:pPr algn="ctr"/>
            <a:r>
              <a:rPr lang="ru-RU" sz="4000" dirty="0" smtClean="0">
                <a:solidFill>
                  <a:srgbClr val="FFFF00"/>
                </a:solidFill>
              </a:rPr>
              <a:t>Выводы:</a:t>
            </a:r>
          </a:p>
          <a:p>
            <a:r>
              <a:rPr lang="ru-RU" sz="3200" dirty="0" smtClean="0">
                <a:solidFill>
                  <a:srgbClr val="FFFF00"/>
                </a:solidFill>
              </a:rPr>
              <a:t>1. Новый год самый любимый праздник для всех людей во всем мире, хотя и празднуется он в разных странах по-разному.</a:t>
            </a:r>
          </a:p>
          <a:p>
            <a:r>
              <a:rPr lang="ru-RU" sz="3200" dirty="0" smtClean="0">
                <a:solidFill>
                  <a:srgbClr val="FFFF00"/>
                </a:solidFill>
              </a:rPr>
              <a:t>2. Узнала:</a:t>
            </a:r>
          </a:p>
          <a:p>
            <a:pPr>
              <a:buFontTx/>
              <a:buChar char="-"/>
            </a:pPr>
            <a:r>
              <a:rPr lang="ru-RU" sz="3200" dirty="0" smtClean="0">
                <a:solidFill>
                  <a:srgbClr val="FFFF00"/>
                </a:solidFill>
              </a:rPr>
              <a:t>почему Новый год начинается 1 января,</a:t>
            </a:r>
          </a:p>
          <a:p>
            <a:pPr>
              <a:buFontTx/>
              <a:buChar char="-"/>
            </a:pPr>
            <a:r>
              <a:rPr lang="ru-RU" sz="3200" dirty="0" smtClean="0">
                <a:solidFill>
                  <a:srgbClr val="FFFF00"/>
                </a:solidFill>
              </a:rPr>
              <a:t> почему украшают ёлку,</a:t>
            </a:r>
          </a:p>
          <a:p>
            <a:pPr>
              <a:buFontTx/>
              <a:buChar char="-"/>
            </a:pPr>
            <a:r>
              <a:rPr lang="ru-RU" sz="3200" dirty="0" smtClean="0">
                <a:solidFill>
                  <a:srgbClr val="FFFF00"/>
                </a:solidFill>
              </a:rPr>
              <a:t> как называют Деда Мороза в других странах.</a:t>
            </a:r>
            <a:endParaRPr lang="ru-RU" sz="32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P1010030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145.gif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tretch>
            <a:fillRect/>
          </a:stretch>
        </p:blipFill>
        <p:spPr>
          <a:xfrm>
            <a:off x="1866132" y="335640"/>
            <a:ext cx="5491949" cy="6364841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4786322"/>
            <a:ext cx="8072494" cy="714380"/>
          </a:xfrm>
        </p:spPr>
        <p:txBody>
          <a:bodyPr>
            <a:noAutofit/>
          </a:bodyPr>
          <a:lstStyle/>
          <a:p>
            <a:r>
              <a:rPr lang="ru-RU" sz="2800" dirty="0" smtClean="0">
                <a:solidFill>
                  <a:srgbClr val="FFFF00"/>
                </a:solidFill>
              </a:rPr>
              <a:t>Цели и задачи:</a:t>
            </a:r>
            <a:br>
              <a:rPr lang="ru-RU" sz="2800" dirty="0" smtClean="0">
                <a:solidFill>
                  <a:srgbClr val="FFFF00"/>
                </a:solidFill>
              </a:rPr>
            </a:br>
            <a:r>
              <a:rPr lang="ru-RU" sz="2800" dirty="0" smtClean="0">
                <a:solidFill>
                  <a:srgbClr val="FFFF00"/>
                </a:solidFill>
              </a:rPr>
              <a:t/>
            </a:r>
            <a:br>
              <a:rPr lang="ru-RU" sz="2800" dirty="0" smtClean="0">
                <a:solidFill>
                  <a:srgbClr val="FFFF00"/>
                </a:solidFill>
              </a:rPr>
            </a:br>
            <a:r>
              <a:rPr lang="ru-RU" sz="2800" dirty="0" smtClean="0">
                <a:solidFill>
                  <a:srgbClr val="FFFF00"/>
                </a:solidFill>
              </a:rPr>
              <a:t>1. Изучить историю празднования Нового года.</a:t>
            </a:r>
            <a:br>
              <a:rPr lang="ru-RU" sz="2800" dirty="0" smtClean="0">
                <a:solidFill>
                  <a:srgbClr val="FFFF00"/>
                </a:solidFill>
              </a:rPr>
            </a:br>
            <a:r>
              <a:rPr lang="ru-RU" sz="2800" dirty="0" smtClean="0">
                <a:solidFill>
                  <a:srgbClr val="FFFF00"/>
                </a:solidFill>
              </a:rPr>
              <a:t/>
            </a:r>
            <a:br>
              <a:rPr lang="ru-RU" sz="2800" dirty="0" smtClean="0">
                <a:solidFill>
                  <a:srgbClr val="FFFF00"/>
                </a:solidFill>
              </a:rPr>
            </a:br>
            <a:r>
              <a:rPr lang="ru-RU" sz="2800" dirty="0" smtClean="0">
                <a:solidFill>
                  <a:srgbClr val="FFFF00"/>
                </a:solidFill>
              </a:rPr>
              <a:t>2. Узнать как празднуют Новый год в других странах.</a:t>
            </a:r>
            <a:br>
              <a:rPr lang="ru-RU" sz="2800" dirty="0" smtClean="0">
                <a:solidFill>
                  <a:srgbClr val="FFFF00"/>
                </a:solidFill>
              </a:rPr>
            </a:br>
            <a:r>
              <a:rPr lang="ru-RU" sz="2800" dirty="0" smtClean="0">
                <a:solidFill>
                  <a:srgbClr val="FFFF00"/>
                </a:solidFill>
              </a:rPr>
              <a:t/>
            </a:r>
            <a:br>
              <a:rPr lang="ru-RU" sz="2800" dirty="0" smtClean="0">
                <a:solidFill>
                  <a:srgbClr val="FFFF00"/>
                </a:solidFill>
              </a:rPr>
            </a:br>
            <a:r>
              <a:rPr lang="ru-RU" sz="2800" dirty="0" smtClean="0">
                <a:solidFill>
                  <a:srgbClr val="FFFF00"/>
                </a:solidFill>
              </a:rPr>
              <a:t>3. Выяснить – кто такой Дед Мороз.</a:t>
            </a:r>
            <a:br>
              <a:rPr lang="ru-RU" sz="2800" dirty="0" smtClean="0">
                <a:solidFill>
                  <a:srgbClr val="FFFF00"/>
                </a:solidFill>
              </a:rPr>
            </a:br>
            <a:r>
              <a:rPr lang="ru-RU" sz="2800" dirty="0" smtClean="0">
                <a:solidFill>
                  <a:srgbClr val="FFFF00"/>
                </a:solidFill>
              </a:rPr>
              <a:t/>
            </a:r>
            <a:br>
              <a:rPr lang="ru-RU" sz="2800" dirty="0" smtClean="0">
                <a:solidFill>
                  <a:srgbClr val="FFFF00"/>
                </a:solidFill>
              </a:rPr>
            </a:br>
            <a:r>
              <a:rPr lang="ru-RU" sz="2800" dirty="0" smtClean="0">
                <a:solidFill>
                  <a:srgbClr val="FFFF00"/>
                </a:solidFill>
              </a:rPr>
              <a:t>4.И почему украшают именно ёлку.</a:t>
            </a:r>
            <a:br>
              <a:rPr lang="ru-RU" sz="2800" dirty="0" smtClean="0">
                <a:solidFill>
                  <a:srgbClr val="FFFF00"/>
                </a:solidFill>
              </a:rPr>
            </a:br>
            <a:endParaRPr lang="ru-RU" sz="28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121442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История празднования Нового года</a:t>
            </a:r>
            <a:b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</a:br>
            <a: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Знаете ли Вы?</a:t>
            </a:r>
            <a:b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</a:br>
            <a: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/>
            </a:r>
            <a:b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</a:br>
            <a:r>
              <a:rPr lang="ru-RU" sz="36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Было опрошено -27 моих одноклассников</a:t>
            </a:r>
            <a:r>
              <a:rPr lang="ru-RU" sz="3600" dirty="0" smtClean="0"/>
              <a:t/>
            </a:r>
            <a:br>
              <a:rPr lang="ru-RU" sz="3600" dirty="0" smtClean="0"/>
            </a:br>
            <a:endParaRPr lang="ru-RU" sz="36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500034" y="2857496"/>
          <a:ext cx="8043890" cy="2717674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685908"/>
                <a:gridCol w="2286016"/>
                <a:gridCol w="2258787"/>
                <a:gridCol w="1813179"/>
              </a:tblGrid>
              <a:tr h="1285884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Количество ответов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Как празднуют Новый год в других странах?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Кто такой Дед Мороз?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Почему украшают ёлку?</a:t>
                      </a:r>
                      <a:endParaRPr lang="ru-RU" dirty="0"/>
                    </a:p>
                  </a:txBody>
                  <a:tcPr/>
                </a:tc>
              </a:tr>
              <a:tr h="715895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Да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</a:t>
                      </a:r>
                      <a:endParaRPr lang="ru-RU" dirty="0"/>
                    </a:p>
                  </a:txBody>
                  <a:tcPr/>
                </a:tc>
              </a:tr>
              <a:tr h="715895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Нет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16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27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 descr="Картинки 571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P1010041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>
            <a:off x="0" y="-18000"/>
            <a:ext cx="9650029" cy="6876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1214422"/>
            <a:ext cx="7901014" cy="1162050"/>
          </a:xfrm>
        </p:spPr>
        <p:txBody>
          <a:bodyPr>
            <a:noAutofit/>
          </a:bodyPr>
          <a:lstStyle/>
          <a:p>
            <a:pPr algn="ctr"/>
            <a:r>
              <a:rPr lang="ru-RU" sz="3200" dirty="0" smtClean="0">
                <a:solidFill>
                  <a:srgbClr val="FFFF00"/>
                </a:solidFill>
              </a:rPr>
              <a:t>Почему Новый год начинается 1 января?</a:t>
            </a:r>
            <a:r>
              <a:rPr lang="ru-RU" sz="3600" dirty="0" smtClean="0">
                <a:solidFill>
                  <a:srgbClr val="FFFF00"/>
                </a:solidFill>
              </a:rPr>
              <a:t/>
            </a:r>
            <a:br>
              <a:rPr lang="ru-RU" sz="3600" dirty="0" smtClean="0">
                <a:solidFill>
                  <a:srgbClr val="FFFF00"/>
                </a:solidFill>
              </a:rPr>
            </a:br>
            <a:r>
              <a:rPr lang="ru-RU" sz="3600" dirty="0" smtClean="0">
                <a:solidFill>
                  <a:srgbClr val="FFFF00"/>
                </a:solidFill>
              </a:rPr>
              <a:t/>
            </a:r>
            <a:br>
              <a:rPr lang="ru-RU" sz="3600" dirty="0" smtClean="0">
                <a:solidFill>
                  <a:srgbClr val="FFFF00"/>
                </a:solidFill>
              </a:rPr>
            </a:br>
            <a:r>
              <a:rPr lang="ru-RU" sz="3200" dirty="0" smtClean="0"/>
              <a:t>С 46 года до нашей эры началом года по повелению Юлия Цезаря стал январь.</a:t>
            </a:r>
            <a:endParaRPr lang="ru-RU" sz="3200" dirty="0"/>
          </a:p>
        </p:txBody>
      </p:sp>
      <p:pic>
        <p:nvPicPr>
          <p:cNvPr id="5" name="Содержимое 4" descr="img17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785786" y="2428868"/>
            <a:ext cx="7608152" cy="3929090"/>
          </a:xfr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071678"/>
            <a:ext cx="3286148" cy="3929090"/>
          </a:xfrm>
        </p:spPr>
        <p:txBody>
          <a:bodyPr>
            <a:noAutofit/>
          </a:bodyPr>
          <a:lstStyle/>
          <a:p>
            <a:r>
              <a:rPr lang="ru-RU" sz="3200" dirty="0" smtClean="0"/>
              <a:t>Древняя Русь до принятия христианства праздновала Новый год  </a:t>
            </a:r>
            <a:br>
              <a:rPr lang="ru-RU" sz="3200" dirty="0" smtClean="0"/>
            </a:br>
            <a:r>
              <a:rPr lang="ru-RU" sz="3200" dirty="0" smtClean="0">
                <a:solidFill>
                  <a:srgbClr val="FFFF00"/>
                </a:solidFill>
              </a:rPr>
              <a:t>1 марта </a:t>
            </a:r>
            <a:r>
              <a:rPr lang="ru-RU" sz="3200" dirty="0" smtClean="0"/>
              <a:t>– как приход весны и проводы зимы. И </a:t>
            </a:r>
            <a:r>
              <a:rPr lang="ru-RU" sz="3200" dirty="0" smtClean="0">
                <a:solidFill>
                  <a:srgbClr val="FFFF00"/>
                </a:solidFill>
              </a:rPr>
              <a:t>1 сентября </a:t>
            </a:r>
            <a:r>
              <a:rPr lang="ru-RU" sz="3200" dirty="0" smtClean="0"/>
              <a:t>– по юлианскому календарю.</a:t>
            </a:r>
            <a:endParaRPr lang="ru-RU" sz="3200" dirty="0"/>
          </a:p>
        </p:txBody>
      </p:sp>
      <p:pic>
        <p:nvPicPr>
          <p:cNvPr id="7" name="Содержимое 6" descr="img173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>
          <a:xfrm rot="10800000">
            <a:off x="3571868" y="500042"/>
            <a:ext cx="5361535" cy="5436000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Вертикальный свиток 3"/>
          <p:cNvSpPr/>
          <p:nvPr/>
        </p:nvSpPr>
        <p:spPr>
          <a:xfrm>
            <a:off x="2714612" y="3357562"/>
            <a:ext cx="4071966" cy="2857520"/>
          </a:xfrm>
          <a:prstGeom prst="verticalScroll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85852" y="1857364"/>
            <a:ext cx="6929486" cy="500063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400" dirty="0" smtClean="0">
                <a:latin typeface="Arial" pitchFamily="34" charset="0"/>
                <a:cs typeface="Arial" pitchFamily="34" charset="0"/>
              </a:rPr>
              <a:t>Царь  </a:t>
            </a:r>
            <a:r>
              <a:rPr lang="ru-RU" sz="4400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Пётр 1</a:t>
            </a:r>
            <a:r>
              <a:rPr lang="ru-RU" sz="4400" dirty="0" smtClean="0">
                <a:latin typeface="Arial" pitchFamily="34" charset="0"/>
                <a:cs typeface="Arial" pitchFamily="34" charset="0"/>
              </a:rPr>
              <a:t> издал указ отпраздновать наступление нового </a:t>
            </a:r>
            <a:r>
              <a:rPr lang="ru-RU" sz="4400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1700</a:t>
            </a:r>
            <a:r>
              <a:rPr lang="ru-RU" sz="4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4400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года 1 января </a:t>
            </a:r>
            <a:r>
              <a:rPr lang="ru-RU" sz="44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4400" dirty="0" smtClean="0">
                <a:latin typeface="Arial" pitchFamily="34" charset="0"/>
                <a:cs typeface="Arial" pitchFamily="34" charset="0"/>
              </a:rPr>
            </a:br>
            <a:r>
              <a:rPr lang="ru-RU" sz="4400" b="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Monotype Corsiva" pitchFamily="66" charset="0"/>
                <a:cs typeface="Arial" pitchFamily="34" charset="0"/>
              </a:rPr>
              <a:t>Указ</a:t>
            </a:r>
            <a:br>
              <a:rPr lang="ru-RU" sz="4400" b="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Monotype Corsiva" pitchFamily="66" charset="0"/>
                <a:cs typeface="Arial" pitchFamily="34" charset="0"/>
              </a:rPr>
            </a:br>
            <a:r>
              <a:rPr lang="ru-RU" sz="16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Monotype Corsiva" pitchFamily="66" charset="0"/>
                <a:cs typeface="Arial" pitchFamily="34" charset="0"/>
              </a:rPr>
              <a:t/>
            </a:r>
            <a:br>
              <a:rPr lang="ru-RU" sz="16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Monotype Corsiva" pitchFamily="66" charset="0"/>
                <a:cs typeface="Arial" pitchFamily="34" charset="0"/>
              </a:rPr>
            </a:br>
            <a:r>
              <a:rPr lang="ru-RU" sz="1600" dirty="0" err="1" smtClean="0">
                <a:solidFill>
                  <a:schemeClr val="bg1">
                    <a:lumMod val="95000"/>
                    <a:lumOff val="5000"/>
                  </a:schemeClr>
                </a:solidFill>
                <a:latin typeface="Monotype Corsiva" pitchFamily="66" charset="0"/>
                <a:cs typeface="Arial" pitchFamily="34" charset="0"/>
              </a:rPr>
              <a:t>Поелико</a:t>
            </a:r>
            <a:r>
              <a:rPr lang="ru-RU" sz="16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Monotype Corsiva" pitchFamily="66" charset="0"/>
                <a:cs typeface="Arial" pitchFamily="34" charset="0"/>
              </a:rPr>
              <a:t> в России считают </a:t>
            </a:r>
            <a:br>
              <a:rPr lang="ru-RU" sz="16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Monotype Corsiva" pitchFamily="66" charset="0"/>
                <a:cs typeface="Arial" pitchFamily="34" charset="0"/>
              </a:rPr>
            </a:br>
            <a:r>
              <a:rPr lang="ru-RU" sz="16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Monotype Corsiva" pitchFamily="66" charset="0"/>
                <a:cs typeface="Arial" pitchFamily="34" charset="0"/>
              </a:rPr>
              <a:t>новый год по разному </a:t>
            </a:r>
            <a:br>
              <a:rPr lang="ru-RU" sz="16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Monotype Corsiva" pitchFamily="66" charset="0"/>
                <a:cs typeface="Arial" pitchFamily="34" charset="0"/>
              </a:rPr>
            </a:br>
            <a:r>
              <a:rPr lang="ru-RU" sz="16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Monotype Corsiva" pitchFamily="66" charset="0"/>
                <a:cs typeface="Arial" pitchFamily="34" charset="0"/>
              </a:rPr>
              <a:t>с сего числа перестать дурить головы </a:t>
            </a:r>
            <a:br>
              <a:rPr lang="ru-RU" sz="16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Monotype Corsiva" pitchFamily="66" charset="0"/>
                <a:cs typeface="Arial" pitchFamily="34" charset="0"/>
              </a:rPr>
            </a:br>
            <a:r>
              <a:rPr lang="ru-RU" sz="16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Monotype Corsiva" pitchFamily="66" charset="0"/>
                <a:cs typeface="Arial" pitchFamily="34" charset="0"/>
              </a:rPr>
              <a:t>людям и считать Новый год </a:t>
            </a:r>
            <a:br>
              <a:rPr lang="ru-RU" sz="16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Monotype Corsiva" pitchFamily="66" charset="0"/>
                <a:cs typeface="Arial" pitchFamily="34" charset="0"/>
              </a:rPr>
            </a:br>
            <a:r>
              <a:rPr lang="ru-RU" sz="16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Monotype Corsiva" pitchFamily="66" charset="0"/>
                <a:cs typeface="Arial" pitchFamily="34" charset="0"/>
              </a:rPr>
              <a:t>повсеместно с первого </a:t>
            </a:r>
            <a:r>
              <a:rPr lang="ru-RU" sz="1600" dirty="0" err="1" smtClean="0">
                <a:solidFill>
                  <a:schemeClr val="bg1">
                    <a:lumMod val="95000"/>
                    <a:lumOff val="5000"/>
                  </a:schemeClr>
                </a:solidFill>
                <a:latin typeface="Monotype Corsiva" pitchFamily="66" charset="0"/>
                <a:cs typeface="Arial" pitchFamily="34" charset="0"/>
              </a:rPr>
              <a:t>генваря</a:t>
            </a:r>
            <a:r>
              <a:rPr lang="ru-RU" sz="16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Monotype Corsiva" pitchFamily="66" charset="0"/>
                <a:cs typeface="Arial" pitchFamily="34" charset="0"/>
              </a:rPr>
              <a:t>.</a:t>
            </a:r>
            <a:br>
              <a:rPr lang="ru-RU" sz="16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Monotype Corsiva" pitchFamily="66" charset="0"/>
                <a:cs typeface="Arial" pitchFamily="34" charset="0"/>
              </a:rPr>
            </a:br>
            <a:r>
              <a:rPr lang="ru-RU" sz="16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Monotype Corsiva" pitchFamily="66" charset="0"/>
                <a:cs typeface="Arial" pitchFamily="34" charset="0"/>
              </a:rPr>
              <a:t>А в знак того доброго начинания</a:t>
            </a:r>
            <a:br>
              <a:rPr lang="ru-RU" sz="16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Monotype Corsiva" pitchFamily="66" charset="0"/>
                <a:cs typeface="Arial" pitchFamily="34" charset="0"/>
              </a:rPr>
            </a:br>
            <a:r>
              <a:rPr lang="ru-RU" sz="16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Monotype Corsiva" pitchFamily="66" charset="0"/>
                <a:cs typeface="Arial" pitchFamily="34" charset="0"/>
              </a:rPr>
              <a:t>и </a:t>
            </a:r>
            <a:r>
              <a:rPr lang="ru-RU" sz="1600" dirty="0" err="1" smtClean="0">
                <a:solidFill>
                  <a:schemeClr val="bg1">
                    <a:lumMod val="95000"/>
                    <a:lumOff val="5000"/>
                  </a:schemeClr>
                </a:solidFill>
                <a:latin typeface="Monotype Corsiva" pitchFamily="66" charset="0"/>
                <a:cs typeface="Arial" pitchFamily="34" charset="0"/>
              </a:rPr>
              <a:t>веселения</a:t>
            </a:r>
            <a:r>
              <a:rPr lang="ru-RU" sz="16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Monotype Corsiva" pitchFamily="66" charset="0"/>
                <a:cs typeface="Arial" pitchFamily="34" charset="0"/>
              </a:rPr>
              <a:t> поздравлять друг друга</a:t>
            </a:r>
            <a:br>
              <a:rPr lang="ru-RU" sz="16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Monotype Corsiva" pitchFamily="66" charset="0"/>
                <a:cs typeface="Arial" pitchFamily="34" charset="0"/>
              </a:rPr>
            </a:br>
            <a:r>
              <a:rPr lang="ru-RU" sz="16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Monotype Corsiva" pitchFamily="66" charset="0"/>
                <a:cs typeface="Arial" pitchFamily="34" charset="0"/>
              </a:rPr>
              <a:t>с Новым годом желая в делах благополучия</a:t>
            </a:r>
            <a:br>
              <a:rPr lang="ru-RU" sz="16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Monotype Corsiva" pitchFamily="66" charset="0"/>
                <a:cs typeface="Arial" pitchFamily="34" charset="0"/>
              </a:rPr>
            </a:br>
            <a:r>
              <a:rPr lang="ru-RU" sz="16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Monotype Corsiva" pitchFamily="66" charset="0"/>
                <a:cs typeface="Arial" pitchFamily="34" charset="0"/>
              </a:rPr>
              <a:t>и в семье благоденствия.</a:t>
            </a:r>
            <a:br>
              <a:rPr lang="ru-RU" sz="16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Monotype Corsiva" pitchFamily="66" charset="0"/>
                <a:cs typeface="Arial" pitchFamily="34" charset="0"/>
              </a:rPr>
            </a:br>
            <a:r>
              <a:rPr lang="ru-RU" sz="16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Monotype Corsiva" pitchFamily="66" charset="0"/>
                <a:cs typeface="Arial" pitchFamily="34" charset="0"/>
              </a:rPr>
              <a:t>В честь Нового года учинять украшения </a:t>
            </a:r>
            <a:br>
              <a:rPr lang="ru-RU" sz="16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Monotype Corsiva" pitchFamily="66" charset="0"/>
                <a:cs typeface="Arial" pitchFamily="34" charset="0"/>
              </a:rPr>
            </a:br>
            <a:r>
              <a:rPr lang="ru-RU" sz="16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Monotype Corsiva" pitchFamily="66" charset="0"/>
                <a:cs typeface="Arial" pitchFamily="34" charset="0"/>
              </a:rPr>
              <a:t>из елей, детей забавлять, на санках катать </a:t>
            </a:r>
            <a:br>
              <a:rPr lang="ru-RU" sz="16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Monotype Corsiva" pitchFamily="66" charset="0"/>
                <a:cs typeface="Arial" pitchFamily="34" charset="0"/>
              </a:rPr>
            </a:br>
            <a:r>
              <a:rPr lang="ru-RU" sz="16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Monotype Corsiva" pitchFamily="66" charset="0"/>
                <a:cs typeface="Arial" pitchFamily="34" charset="0"/>
              </a:rPr>
              <a:t>с гор. А взрослым людям пьянства и </a:t>
            </a:r>
            <a:br>
              <a:rPr lang="ru-RU" sz="16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Monotype Corsiva" pitchFamily="66" charset="0"/>
                <a:cs typeface="Arial" pitchFamily="34" charset="0"/>
              </a:rPr>
            </a:br>
            <a:r>
              <a:rPr lang="ru-RU" sz="16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Monotype Corsiva" pitchFamily="66" charset="0"/>
                <a:cs typeface="Arial" pitchFamily="34" charset="0"/>
              </a:rPr>
              <a:t>мордобоя не учинять, на то других дней хватает.</a:t>
            </a:r>
            <a:r>
              <a:rPr lang="ru-RU" sz="44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Monotype Corsiva" pitchFamily="66" charset="0"/>
                <a:cs typeface="Arial" pitchFamily="34" charset="0"/>
              </a:rPr>
              <a:t/>
            </a:r>
            <a:br>
              <a:rPr lang="ru-RU" sz="44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Monotype Corsiva" pitchFamily="66" charset="0"/>
                <a:cs typeface="Arial" pitchFamily="34" charset="0"/>
              </a:rPr>
            </a:br>
            <a:r>
              <a:rPr lang="ru-RU" dirty="0" smtClean="0">
                <a:latin typeface="Monotype Corsiva" pitchFamily="66" charset="0"/>
                <a:cs typeface="Arial" pitchFamily="34" charset="0"/>
              </a:rPr>
              <a:t/>
            </a:r>
            <a:br>
              <a:rPr lang="ru-RU" dirty="0" smtClean="0">
                <a:latin typeface="Monotype Corsiva" pitchFamily="66" charset="0"/>
                <a:cs typeface="Arial" pitchFamily="34" charset="0"/>
              </a:rPr>
            </a:br>
            <a:r>
              <a:rPr lang="ru-RU" sz="2400" dirty="0" smtClean="0">
                <a:latin typeface="Arial" pitchFamily="34" charset="0"/>
                <a:cs typeface="Arial" pitchFamily="34" charset="0"/>
              </a:rPr>
              <a:t>		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	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Тема Office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515</TotalTime>
  <Words>247</Words>
  <Application>Microsoft Office PowerPoint</Application>
  <PresentationFormat>Экран (4:3)</PresentationFormat>
  <Paragraphs>40</Paragraphs>
  <Slides>24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Тема Office</vt:lpstr>
      <vt:lpstr>МОУСОШ  № 4  2 « А» класс  Неволина  Елена</vt:lpstr>
      <vt:lpstr>Как встречают новый год люди          всех  земных                    широт?</vt:lpstr>
      <vt:lpstr>Цели и задачи:  1. Изучить историю празднования Нового года.  2. Узнать как празднуют Новый год в других странах.  3. Выяснить – кто такой Дед Мороз.  4.И почему украшают именно ёлку. </vt:lpstr>
      <vt:lpstr>История празднования Нового года Знаете ли Вы?  Было опрошено -27 моих одноклассников </vt:lpstr>
      <vt:lpstr>Слайд 5</vt:lpstr>
      <vt:lpstr>Слайд 6</vt:lpstr>
      <vt:lpstr>Почему Новый год начинается 1 января?  С 46 года до нашей эры началом года по повелению Юлия Цезаря стал январь.</vt:lpstr>
      <vt:lpstr>Древняя Русь до принятия христианства праздновала Новый год   1 марта – как приход весны и проводы зимы. И 1 сентября – по юлианскому календарю.</vt:lpstr>
      <vt:lpstr>Царь  Пётр 1 издал указ отпраздновать наступление нового 1700 года 1 января  Указ  Поелико в России считают  новый год по разному  с сего числа перестать дурить головы  людям и считать Новый год  повсеместно с первого генваря. А в знак того доброго начинания и веселения поздравлять друг друга с Новым годом желая в делах благополучия и в семье благоденствия. В честь Нового года учинять украшения  из елей, детей забавлять, на санках катать  с гор. А взрослым людям пьянства и  мордобоя не учинять, на то других дней хватает.     </vt:lpstr>
      <vt:lpstr>Как  же встречают новый год люди в других странах?</vt:lpstr>
      <vt:lpstr>Обычай украшать новогоднюю елку          родился  в                  Германии</vt:lpstr>
      <vt:lpstr>Англия и Америка</vt:lpstr>
      <vt:lpstr>Слайд 13</vt:lpstr>
      <vt:lpstr>Австрия   символы удачи и благополучия</vt:lpstr>
      <vt:lpstr>Слайд 15</vt:lpstr>
      <vt:lpstr>Слайд 16</vt:lpstr>
      <vt:lpstr>Почему   украшают   ёлку?</vt:lpstr>
      <vt:lpstr>Слайд 18</vt:lpstr>
      <vt:lpstr>На свет Вифлиемской звезды</vt:lpstr>
      <vt:lpstr>Кто такой Дед Мороз?  Византия (Турция) 4 век  маленькое селение Демре   старичок по имени Николай </vt:lpstr>
      <vt:lpstr>Слайд 21</vt:lpstr>
      <vt:lpstr>Слайд 22</vt:lpstr>
      <vt:lpstr>Слайд 23</vt:lpstr>
      <vt:lpstr>Слайд 24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Как встречают новый год люди всех земных широт?</dc:title>
  <cp:lastModifiedBy>Customer</cp:lastModifiedBy>
  <cp:revision>54</cp:revision>
  <dcterms:modified xsi:type="dcterms:W3CDTF">2012-03-02T17:56:16Z</dcterms:modified>
</cp:coreProperties>
</file>