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5C661-6FCA-45EC-AC0C-C01FEF792AFC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787E4-C1CC-40CC-8748-8A89010B0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601F1-F442-40C6-9946-3B5A1BC14B02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43981-787F-47DE-ADB7-4CB11A205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99F77-0117-4712-A121-105B378C0324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D2C17-B7F2-4D59-9D9C-ACFF9B9D7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82498-59F9-4A83-BBA8-4A6739ADC966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B4010-39AC-43DD-9581-75545AB3B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060FE-714D-4E8B-8F7C-4A0430B96EF1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C31E7-865E-4437-9C4D-96C8CFF46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17C6B-D8DA-4BC1-ACD6-D0E8E3B28A2F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B55F5-FA77-4BB5-A557-2FC033B62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5E78-A965-4EBF-8AA9-826FEEE1671B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6D278-E1D9-4AB8-9C73-0FFCEA077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18556-4049-4947-A9EC-FEB9BBBA578C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E97BE-AD43-4BD0-845E-8A9FB55F2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3AAEF-677C-478A-A2A1-5BC40FFC1A94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05526-B600-4B42-8D99-A1FB695F6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EA0C-1529-4F58-893A-1C423B8C561B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7CB4A-9D3F-492E-9207-EBE2E85B3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A4C97-5E5F-438E-AB56-2934FB819EB8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FB5D6-4C58-48AD-B690-C3B43CF4B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5602F5-3B37-4CCA-8BCE-1194C73B5A66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0C1C0F-9B45-4ECA-8776-AA92E3E35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5" r:id="rId2"/>
    <p:sldLayoutId id="2147483844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5" r:id="rId9"/>
    <p:sldLayoutId id="2147483841" r:id="rId10"/>
    <p:sldLayoutId id="21474838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mc.komi.com/10/02/11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5121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u="sng" dirty="0" smtClean="0"/>
              <a:t>Маргарет Тэтчер-</a:t>
            </a:r>
            <a:endParaRPr lang="ru-RU" sz="6000" i="1" u="sng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39750" y="2276475"/>
            <a:ext cx="7993063" cy="2592388"/>
          </a:xfrm>
        </p:spPr>
        <p:txBody>
          <a:bodyPr/>
          <a:lstStyle/>
          <a:p>
            <a:pPr marR="0" eaLnBrk="1" hangingPunct="1"/>
            <a:r>
              <a:rPr lang="ru-RU" sz="5400" b="1" dirty="0" smtClean="0"/>
              <a:t>очаровательный консерватор</a:t>
            </a:r>
            <a:endParaRPr lang="ru-RU" sz="5400" dirty="0" smtClean="0"/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4859338" y="4797425"/>
            <a:ext cx="3821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 </a:t>
            </a:r>
            <a:endParaRPr lang="ru-RU">
              <a:latin typeface="Constantia" pitchFamily="18" charset="0"/>
            </a:endParaRPr>
          </a:p>
        </p:txBody>
      </p:sp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4787900" y="4724400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onstantia" pitchFamily="18" charset="0"/>
              </a:rPr>
              <a:t>Выполнила: Мозырева Анна, ученица  11 класса МКОУ</a:t>
            </a:r>
          </a:p>
          <a:p>
            <a:r>
              <a:rPr lang="ru-RU" b="1">
                <a:solidFill>
                  <a:srgbClr val="002060"/>
                </a:solidFill>
                <a:latin typeface="Constantia" pitchFamily="18" charset="0"/>
              </a:rPr>
              <a:t>«Слободо – Туринская СОШ№2»</a:t>
            </a:r>
          </a:p>
          <a:p>
            <a:r>
              <a:rPr lang="ru-RU" b="1">
                <a:solidFill>
                  <a:srgbClr val="002060"/>
                </a:solidFill>
                <a:latin typeface="Constantia" pitchFamily="18" charset="0"/>
              </a:rPr>
              <a:t>Учитель: Заровнятных Татьяна Михайловна</a:t>
            </a:r>
          </a:p>
          <a:p>
            <a:endParaRPr lang="ru-RU" b="1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  <p:pic>
        <p:nvPicPr>
          <p:cNvPr id="5126" name="Рисунок 7" descr="img_dddcc831ebf259176dcce0c086b16f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5536" y="3140968"/>
            <a:ext cx="3494857" cy="34948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0"/>
            <a:ext cx="5976937" cy="6858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300" b="1" u="sng" dirty="0" smtClean="0">
                <a:solidFill>
                  <a:srgbClr val="002060"/>
                </a:solidFill>
              </a:rPr>
              <a:t>ВЫВОД:</a:t>
            </a:r>
            <a:r>
              <a:rPr lang="ru-RU" sz="43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/>
              <a:t>Про эту женщину говорили: "Великобритания обладает двумя сокровищами, одно из них - нефть, другое - Маргарет Тэтчер". Она встала за штурвал корабля государственной экономики и повела его новым курсом, оставив неизгладимый след в истории и повлияв на образ мышления всего британского общества. Но, может быть, самое большое наследие она оставила для целеустремленных молодых женщин, желающих следовать по ее стопам.</a:t>
            </a:r>
            <a:endParaRPr lang="ru-RU" b="1" dirty="0"/>
          </a:p>
        </p:txBody>
      </p:sp>
      <p:pic>
        <p:nvPicPr>
          <p:cNvPr id="4" name="Рисунок 3" descr="05D9A621-FC4E-443F-9366-19E2A292AAC5_mw8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12160" y="332656"/>
            <a:ext cx="2843808" cy="2132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Tatche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56176" y="2996952"/>
            <a:ext cx="2736304" cy="3345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65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2060"/>
                </a:solidFill>
              </a:rPr>
              <a:t>ЦЕЛЬ-</a:t>
            </a:r>
            <a:r>
              <a:rPr lang="ru-RU" sz="54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дать общую характеристику института политического лидерства на примере политической деятельности ТЭТЧЕР МАРГАРЕТ ХИЛЬДЫ.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39750" y="1989138"/>
            <a:ext cx="8147050" cy="44656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dirty="0" smtClean="0">
                <a:solidFill>
                  <a:srgbClr val="002060"/>
                </a:solidFill>
              </a:rPr>
              <a:t>ЗАДАЧИ: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►</a:t>
            </a:r>
            <a:r>
              <a:rPr lang="ru-RU" sz="2800" b="1" dirty="0" smtClean="0"/>
              <a:t>раскрыть понятие «политический лидер»</a:t>
            </a:r>
            <a:endParaRPr lang="ru-RU" sz="2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►</a:t>
            </a:r>
            <a:r>
              <a:rPr lang="ru-RU" sz="2800" b="1" dirty="0" smtClean="0"/>
              <a:t>рассмотреть краткую биографию женщины-политика</a:t>
            </a:r>
            <a:endParaRPr lang="ru-RU" sz="2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►</a:t>
            </a:r>
            <a:r>
              <a:rPr lang="ru-RU" sz="2800" b="1" dirty="0" smtClean="0"/>
              <a:t>выявить политический стиль и политические убеждения лидера</a:t>
            </a:r>
            <a:endParaRPr lang="ru-RU" sz="2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►</a:t>
            </a:r>
            <a:r>
              <a:rPr lang="ru-RU" sz="2800" b="1" dirty="0" smtClean="0"/>
              <a:t>сделать вывод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424863" cy="3429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sz="4400" b="1" dirty="0" smtClean="0">
                <a:solidFill>
                  <a:srgbClr val="002060"/>
                </a:solidFill>
                <a:hlinkClick r:id="rId2"/>
              </a:rPr>
              <a:t>Лидер политический</a:t>
            </a:r>
            <a:r>
              <a:rPr lang="ru-RU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2700" b="1" dirty="0" smtClean="0">
                <a:solidFill>
                  <a:schemeClr val="tx1"/>
                </a:solidFill>
              </a:rPr>
              <a:t>(от англ. </a:t>
            </a:r>
            <a:r>
              <a:rPr lang="ru-RU" sz="2700" b="1" dirty="0" err="1" smtClean="0">
                <a:solidFill>
                  <a:schemeClr val="tx1"/>
                </a:solidFill>
              </a:rPr>
              <a:t>lеаdег</a:t>
            </a:r>
            <a:r>
              <a:rPr lang="ru-RU" sz="2700" b="1" dirty="0" smtClean="0">
                <a:solidFill>
                  <a:schemeClr val="tx1"/>
                </a:solidFill>
              </a:rPr>
              <a:t> - ведущий) - </a:t>
            </a:r>
            <a:r>
              <a:rPr lang="ru-RU" sz="2700" b="1" i="1" dirty="0" smtClean="0">
                <a:solidFill>
                  <a:schemeClr val="tx1"/>
                </a:solidFill>
              </a:rPr>
              <a:t>человек</a:t>
            </a:r>
            <a:r>
              <a:rPr lang="ru-RU" sz="2700" b="1" dirty="0" smtClean="0">
                <a:solidFill>
                  <a:schemeClr val="tx1"/>
                </a:solidFill>
              </a:rPr>
              <a:t>, способный влиять на </a:t>
            </a:r>
            <a:r>
              <a:rPr lang="ru-RU" sz="2700" b="1" i="1" dirty="0" smtClean="0">
                <a:solidFill>
                  <a:schemeClr val="tx1"/>
                </a:solidFill>
              </a:rPr>
              <a:t>политическое</a:t>
            </a:r>
            <a:r>
              <a:rPr lang="ru-RU" sz="2700" b="1" dirty="0" smtClean="0">
                <a:solidFill>
                  <a:schemeClr val="tx1"/>
                </a:solidFill>
              </a:rPr>
              <a:t> поведение и политическую </a:t>
            </a:r>
            <a:r>
              <a:rPr lang="ru-RU" sz="2700" b="1" i="1" dirty="0" smtClean="0">
                <a:solidFill>
                  <a:schemeClr val="tx1"/>
                </a:solidFill>
              </a:rPr>
              <a:t>деятельность</a:t>
            </a:r>
            <a:r>
              <a:rPr lang="ru-RU" sz="2700" b="1" dirty="0" smtClean="0">
                <a:solidFill>
                  <a:schemeClr val="tx1"/>
                </a:solidFill>
              </a:rPr>
              <a:t> людей </a:t>
            </a:r>
            <a:r>
              <a:rPr lang="ru-RU" sz="2700" b="1" i="1" dirty="0" smtClean="0">
                <a:solidFill>
                  <a:schemeClr val="tx1"/>
                </a:solidFill>
              </a:rPr>
              <a:t>благодаря</a:t>
            </a:r>
            <a:r>
              <a:rPr lang="ru-RU" sz="2700" b="1" dirty="0" smtClean="0">
                <a:solidFill>
                  <a:schemeClr val="tx1"/>
                </a:solidFill>
              </a:rPr>
              <a:t> опред-елённым </a:t>
            </a:r>
            <a:r>
              <a:rPr lang="ru-RU" sz="2700" b="1" i="1" dirty="0" smtClean="0">
                <a:solidFill>
                  <a:schemeClr val="tx1"/>
                </a:solidFill>
              </a:rPr>
              <a:t>личностным</a:t>
            </a:r>
            <a:r>
              <a:rPr lang="ru-RU" sz="2700" b="1" dirty="0" smtClean="0">
                <a:solidFill>
                  <a:schemeClr val="tx1"/>
                </a:solidFill>
              </a:rPr>
              <a:t> качествам, </a:t>
            </a:r>
            <a:r>
              <a:rPr lang="ru-RU" sz="2700" b="1" i="1" dirty="0" smtClean="0">
                <a:solidFill>
                  <a:schemeClr val="tx1"/>
                </a:solidFill>
              </a:rPr>
              <a:t>авторитету</a:t>
            </a:r>
            <a:r>
              <a:rPr lang="ru-RU" sz="2700" b="1" dirty="0" smtClean="0">
                <a:solidFill>
                  <a:schemeClr val="tx1"/>
                </a:solidFill>
              </a:rPr>
              <a:t>. Лидер не существует сам по себе, у него обязательно  есть последователи, т.е. те, кто признаёт за ним право вести остальных</a:t>
            </a:r>
            <a:r>
              <a:rPr lang="ru-RU" sz="2700" b="1" dirty="0" smtClean="0"/>
              <a:t>.</a:t>
            </a:r>
            <a:r>
              <a:rPr lang="ru-RU" b="1" dirty="0" smtClean="0"/>
              <a:t> </a:t>
            </a:r>
            <a:endParaRPr lang="ru-RU" b="1" dirty="0"/>
          </a:p>
        </p:txBody>
      </p:sp>
      <p:pic>
        <p:nvPicPr>
          <p:cNvPr id="4" name="Рисунок 3" descr="iStock_000005993008Small_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3789040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leadershi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4077072"/>
            <a:ext cx="3194877" cy="2523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684213" y="5640388"/>
            <a:ext cx="7739062" cy="1217612"/>
          </a:xfrm>
        </p:spPr>
        <p:txBody>
          <a:bodyPr/>
          <a:lstStyle/>
          <a:p>
            <a:pPr eaLnBrk="1" hangingPunct="1"/>
            <a:r>
              <a:rPr lang="ru-RU" b="1" i="1" u="sng" smtClean="0"/>
              <a:t>МАРГАРЕТ ХИЛЬДА ТЭТЧЕР</a:t>
            </a:r>
            <a:endParaRPr lang="ru-RU" i="1" u="sng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276600" y="0"/>
            <a:ext cx="5867400" cy="60213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 </a:t>
            </a:r>
            <a:r>
              <a:rPr lang="ru-RU" sz="2400" b="1" smtClean="0"/>
              <a:t>Родилась 13 октября 1925 года в Грантеме в семье бакалейщика. Окончила Оксфордский университет в 1947 году. После окончания университета работала химиком сначала в Мэннингтоне, графство Эссекс, затем в Лондоне. В 1953 году получила юридическое образование, вела адвокатскую практику, специализировалась на делах, связанных с налоговым правом.  Первая попытка начать настоящую политическую карьеру (в 1950 г. она избиралась в парламент) завершилась неудачей. </a:t>
            </a:r>
          </a:p>
        </p:txBody>
      </p:sp>
      <p:pic>
        <p:nvPicPr>
          <p:cNvPr id="8196" name="Рисунок 5" descr="2951027_lar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7950" y="1125538"/>
            <a:ext cx="3390900" cy="402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11638" y="0"/>
            <a:ext cx="4932362" cy="1666875"/>
          </a:xfrm>
        </p:spPr>
        <p:txBody>
          <a:bodyPr/>
          <a:lstStyle/>
          <a:p>
            <a:pPr eaLnBrk="1" hangingPunct="1"/>
            <a:r>
              <a:rPr lang="ru-RU" b="1" smtClean="0"/>
              <a:t>  Политическая карьера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213" y="1628775"/>
            <a:ext cx="6300787" cy="5616575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800" dirty="0" smtClean="0"/>
              <a:t>► </a:t>
            </a:r>
            <a:r>
              <a:rPr lang="ru-RU" sz="3800" b="1" dirty="0" smtClean="0"/>
              <a:t>В1959 г. выступала как "страховщик" кандидата от консерваторов   в северном Лондоне, Тэтчер попала в Палату общин.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800" b="1" dirty="0" smtClean="0"/>
              <a:t>► В 1967 г. Тэтчер была введена в теневой кабинет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800" b="1" dirty="0" smtClean="0"/>
              <a:t>►  В 1970-1974 гг., Маргарет Тэтчер возглавляла министерство образования, будучи единственной женщиной в правительстве.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800" b="1" dirty="0" smtClean="0"/>
              <a:t>► В феврале 1975 г. Тэтчер возглавила Консервативную партию.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800" b="1" dirty="0" smtClean="0"/>
              <a:t>► Убедительная победа консерваторов в 1979 г. на выборах в Палату общин сделала Маргарет Тэтчер премьер-министром.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800" b="1" dirty="0" smtClean="0"/>
              <a:t>► В 1989 году она ушла в отставку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Рисунок 3" descr="1260823658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3323861" cy="2492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argaretthatcher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212976"/>
            <a:ext cx="3142297" cy="29459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5616575" cy="6453188"/>
          </a:xfrm>
        </p:spPr>
        <p:txBody>
          <a:bodyPr/>
          <a:lstStyle/>
          <a:p>
            <a:pPr eaLnBrk="1" hangingPunct="1"/>
            <a:r>
              <a:rPr lang="ru-RU" sz="2700" b="1" smtClean="0">
                <a:solidFill>
                  <a:srgbClr val="FF0000"/>
                </a:solidFill>
              </a:rPr>
              <a:t>Среди многочисленных женщин-политиков Маргарет Тэтчер выделяется тем, что никого не оставляла равнодушным — одни ею восхищались, другие ненавидели. Когда в 1989 году она ушла в отставку, газета «Чикаго трибун» написала о ней: «Возможно, это самый восхитительный, ненавистный, очаровательный, занудный, радикальный и консервативный лидер во всем западном мире».</a:t>
            </a:r>
          </a:p>
        </p:txBody>
      </p:sp>
      <p:pic>
        <p:nvPicPr>
          <p:cNvPr id="4" name="Содержимое 3" descr="thatche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975648" y="332656"/>
            <a:ext cx="3168352" cy="3387304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675687" cy="6858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400" dirty="0" smtClean="0"/>
              <a:t>-</a:t>
            </a:r>
            <a:r>
              <a:rPr lang="ru-RU" sz="2400" b="1" dirty="0" smtClean="0">
                <a:solidFill>
                  <a:schemeClr val="tx1"/>
                </a:solidFill>
              </a:rPr>
              <a:t>резкое уменьшение государственного аппарата 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 сокращение государственных расходов на строительство и социальную сферу (кроме медицины) 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-резкое ограничение субсидирования и дотационного стимулирования экономики - правительство должно свести к минимуму свое участие в экономической жизни, тем самым обеспечив свободу предпринимательства;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-сокращение расходов на местные органы власти;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-массовая приватизация (в том числе муниципального жилого фонда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1116013" y="549275"/>
            <a:ext cx="802798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onstantia" pitchFamily="18" charset="0"/>
              </a:rPr>
              <a:t>Политические убеждения</a:t>
            </a:r>
          </a:p>
          <a:p>
            <a:r>
              <a:rPr lang="ru-RU" sz="3200" b="1">
                <a:solidFill>
                  <a:srgbClr val="002060"/>
                </a:solidFill>
                <a:latin typeface="Constantia" pitchFamily="18" charset="0"/>
              </a:rPr>
              <a:t> Маргарет Тэтчер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39750" y="268288"/>
            <a:ext cx="8147050" cy="1000125"/>
          </a:xfrm>
        </p:spPr>
        <p:txBody>
          <a:bodyPr/>
          <a:lstStyle/>
          <a:p>
            <a:pPr eaLnBrk="1" hangingPunct="1"/>
            <a:r>
              <a:rPr lang="ru-RU" smtClean="0"/>
              <a:t>    Политический стиль</a:t>
            </a:r>
          </a:p>
        </p:txBody>
      </p:sp>
      <p:pic>
        <p:nvPicPr>
          <p:cNvPr id="4" name="Содержимое 3" descr="thatcher_n95n-s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196752"/>
            <a:ext cx="3059832" cy="5458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12292" name="Rectangle 1"/>
          <p:cNvSpPr>
            <a:spLocks noChangeArrowheads="1"/>
          </p:cNvSpPr>
          <p:nvPr/>
        </p:nvSpPr>
        <p:spPr bwMode="auto">
          <a:xfrm>
            <a:off x="3492500" y="1052513"/>
            <a:ext cx="56515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/>
              <a:t>Маргарет Тэтчер проявила себя как резкий консерватор.</a:t>
            </a:r>
            <a:r>
              <a:rPr lang="ru-RU" sz="2000" b="1">
                <a:latin typeface="Constantia" pitchFamily="18" charset="0"/>
              </a:rPr>
              <a:t> Железо в ее характере обернулось золотом для соотечественников.  В связи с этим  появилось такое политическое явление, как «тэтчеризм». Тэтчеризм — уникален. Никто, кроме Маргарет Тэтчер, не оказал на правительство мирного времени столько личного влияния. Тэтчеризм — скорее стиль, чем идеология. Тэтчеризм — это личностный, очень характерный подход к политике, а не связанная цепь идей. Маргарет Тэтчер не является великим политическим мыслителем или теоретиком. Ее вдохновляет личный опыт и собственные представления о Великобритании</a:t>
            </a:r>
            <a:endParaRPr lang="ru-RU" sz="2000" b="1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5113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Известные афоризмы, цитаты, высказывания   Маргарет Тэтчер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786313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► </a:t>
            </a:r>
            <a:r>
              <a:rPr lang="ru-RU" sz="3100" b="1" dirty="0" smtClean="0"/>
              <a:t>Не следует беззастенчиво лгать; но иногда необходима уклончивость.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100" b="1" dirty="0" smtClean="0"/>
              <a:t>► Неважно, сколько болтают мои министры, лишь бы они делали то, что я говорю.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100" b="1" dirty="0" smtClean="0"/>
              <a:t>► Консенсус - это то, во что никто не верит и против чего никто не возражает.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100" b="1" dirty="0" smtClean="0"/>
              <a:t>► Вовсе не обязательно соглашаться с собеседником, чтобы найти с ним общий язык.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100" b="1" dirty="0" smtClean="0"/>
              <a:t>► Составляя свое впечатление о человеке за первые 10 секунд, я очень редко меняю его.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100" b="1" dirty="0" smtClean="0"/>
              <a:t>► Я останусь до тех пор, пока не устану. А пока Британия во мне нуждается, я никогда не устану.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100" b="1" dirty="0" smtClean="0"/>
              <a:t> </a:t>
            </a:r>
            <a:endParaRPr lang="ru-RU" sz="31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273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Constantia</vt:lpstr>
      <vt:lpstr>Wingdings 2</vt:lpstr>
      <vt:lpstr>Поток</vt:lpstr>
      <vt:lpstr>Маргарет Тэтчер-</vt:lpstr>
      <vt:lpstr>ЦЕЛЬ- дать общую характеристику института политического лидерства на примере политической деятельности ТЭТЧЕР МАРГАРЕТ ХИЛЬДЫ. </vt:lpstr>
      <vt:lpstr> Лидер политический (от англ. lеаdег - ведущий) - человек, способный влиять на политическое поведение и политическую деятельность людей благодаря опред-елённым личностным качествам, авторитету. Лидер не существует сам по себе, у него обязательно  есть последователи, т.е. те, кто признаёт за ним право вести остальных. </vt:lpstr>
      <vt:lpstr>МАРГАРЕТ ХИЛЬДА ТЭТЧЕР</vt:lpstr>
      <vt:lpstr>  Политическая карьера</vt:lpstr>
      <vt:lpstr>Среди многочисленных женщин-политиков Маргарет Тэтчер выделяется тем, что никого не оставляла равнодушным — одни ею восхищались, другие ненавидели. Когда в 1989 году она ушла в отставку, газета «Чикаго трибун» написала о ней: «Возможно, это самый восхитительный, ненавистный, очаровательный, занудный, радикальный и консервативный лидер во всем западном мире».</vt:lpstr>
      <vt:lpstr>   -резкое уменьшение государственного аппарата   - сокращение государственных расходов на строительство и социальную сферу (кроме медицины)   -резкое ограничение субсидирования и дотационного стимулирования экономики - правительство должно свести к минимуму свое участие в экономической жизни, тем самым обеспечив свободу предпринимательства; -сокращение расходов на местные органы власти; -массовая приватизация (в том числе муниципального жилого фонда   </vt:lpstr>
      <vt:lpstr>    Политический стиль</vt:lpstr>
      <vt:lpstr>Известные афоризмы, цитаты, высказывания   Маргарет Тэтчер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Маргарет Тэтчер-</dc:title>
  <dc:creator>клиент</dc:creator>
  <cp:lastModifiedBy>NC</cp:lastModifiedBy>
  <cp:revision>26</cp:revision>
  <dcterms:created xsi:type="dcterms:W3CDTF">2012-01-15T15:05:16Z</dcterms:created>
  <dcterms:modified xsi:type="dcterms:W3CDTF">2012-03-02T18:32:14Z</dcterms:modified>
</cp:coreProperties>
</file>