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7" r:id="rId3"/>
    <p:sldId id="258" r:id="rId4"/>
    <p:sldId id="259" r:id="rId5"/>
    <p:sldId id="262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DDDDDD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07662-2AAC-468F-95AD-357AE1E74EC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648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BE718-83AB-4BEC-A750-A44CDED3F9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052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A854B-F936-466A-B921-5EF3C430BB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772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1BCC983-1741-4DB8-91C2-FE92E15585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880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CA7C3E-F39C-44BF-BC62-BD1BE4EAD0B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687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31F98-D36C-4B55-BDE2-6A9EB14A27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17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BDB3E-89F0-4DC3-86A7-2D0C00F819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675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6886F-4F48-45DE-93F0-3BA0CBC9FF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529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405E1-1FEF-4762-8F51-E820EE2913F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46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130B2-BD36-4BEF-9F29-FE96B98B1A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121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9D206-206D-48C0-B0A7-FBEB84DBF11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44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35ADB-5D39-40C3-9B2D-CEFED2FF2B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40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FB74E10-5FA0-4AD1-9CE8-4C4EE21C566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7.gif"/><Relationship Id="rId3" Type="http://schemas.openxmlformats.org/officeDocument/2006/relationships/image" Target="../media/image9.jpeg"/><Relationship Id="rId7" Type="http://schemas.openxmlformats.org/officeDocument/2006/relationships/hyperlink" Target="http://images.google.ru/imgres?imgurl=http://s54.radikal.ru/i143/0807/29/7308d2d070b5.jpg&amp;imgrefurl=http://freemobi.com.ua/mobile/games/300-disney-snow-sports-snezhnyjj-sport-v-disnee.html&amp;usg=__zoU_gbe8SQGe3ogx8yyFoDi3Tpg=&amp;h=279&amp;w=480&amp;sz=35&amp;hl=ru&amp;start=1&amp;tbnid=czCb7mRTTbTAOM:&amp;tbnh=75&amp;tbnw=129&amp;prev=/images?q=%D0%B0%D0%BD%D0%B8%D0%BC%D0%B0%D1%88%D0%BA%D0%B8+%D0%B7%D0%B8%D0%BC%D0%BD%D0%B8%D0%B5+%D0%B2%D0%B8%D0%B4%D1%8B+%D1%81%D0%BF%D0%BE%D1%80%D1%82%D0%B0+%D0%B1%D0%B5%D1%81%D0%BF%D0%BB%D0%B0%D1%82%D0%BD%D0%BE&amp;hl=ru&amp;newwindow=1&amp;sa=G" TargetMode="External"/><Relationship Id="rId12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hyperlink" Target="http://images.google.ru/imgres?imgurl=http://pictures.kinoin.tv/zvezdy_na_ldu_gala/zvezdy_na_ldu_gala_poster_middle.jpg&amp;imgrefurl=http://www.liveinternet.ru/community/976039/post60895511&amp;usg=__s4affT-u0odXq3H4Bwu4EqIAcNU=&amp;h=200&amp;w=133&amp;sz=6&amp;hl=ru&amp;start=16&amp;tbnid=3-nQHuioT8CpnM:&amp;tbnh=104&amp;tbnw=69&amp;prev=/images?q=%D1%84%D0%B8%D0%B3%D1%83%D1%80%D0%BD%D0%BE%D0%B5+%D0%BA%D0%B0%D1%82%D0%B0%D0%BD%D0%B8%D0%B5+%D0%B0%D0%BD%D0%B8%D0%BC%D0%B0%D1%86%D0%B8%D1%8F&amp;hl=ru&amp;newwindow=1" TargetMode="External"/><Relationship Id="rId5" Type="http://schemas.openxmlformats.org/officeDocument/2006/relationships/image" Target="../media/image11.jpeg"/><Relationship Id="rId15" Type="http://schemas.openxmlformats.org/officeDocument/2006/relationships/image" Target="../media/image19.gif"/><Relationship Id="rId10" Type="http://schemas.openxmlformats.org/officeDocument/2006/relationships/image" Target="../media/image15.gif"/><Relationship Id="rId4" Type="http://schemas.openxmlformats.org/officeDocument/2006/relationships/image" Target="../media/image10.jpeg"/><Relationship Id="rId9" Type="http://schemas.openxmlformats.org/officeDocument/2006/relationships/image" Target="../media/image14.jpeg"/><Relationship Id="rId14" Type="http://schemas.openxmlformats.org/officeDocument/2006/relationships/image" Target="../media/image1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hyperlink" Target="http://monblogue.branchez-vous.com/images/voliere/3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7993062" cy="5976938"/>
          </a:xfrm>
        </p:spPr>
        <p:txBody>
          <a:bodyPr/>
          <a:lstStyle/>
          <a:p>
            <a:r>
              <a:rPr lang="ru-RU" sz="1800"/>
              <a:t>Государственное образовательное учреждение</a:t>
            </a:r>
            <a:br>
              <a:rPr lang="ru-RU" sz="1800"/>
            </a:br>
            <a:r>
              <a:rPr lang="ru-RU" sz="1800"/>
              <a:t>средняя образовательная школа № 282</a:t>
            </a:r>
            <a:br>
              <a:rPr lang="ru-RU" sz="1800"/>
            </a:br>
            <a:r>
              <a:rPr lang="ru-RU" sz="1800"/>
              <a:t>с углубленным изучением французского языка</a:t>
            </a:r>
            <a:br>
              <a:rPr lang="ru-RU" sz="1800"/>
            </a:br>
            <a:r>
              <a:rPr lang="ru-RU" sz="1800"/>
              <a:t>Кировский район</a:t>
            </a:r>
            <a:br>
              <a:rPr lang="ru-RU" sz="1800"/>
            </a:br>
            <a:r>
              <a:rPr lang="ru-RU" sz="1800"/>
              <a:t>Санкт-Петербург</a:t>
            </a:r>
            <a:br>
              <a:rPr lang="ru-RU" sz="18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>				</a:t>
            </a:r>
            <a:r>
              <a:rPr lang="ru-RU" sz="2000" b="1" i="1"/>
              <a:t>КРАСНОВА Л.М.</a:t>
            </a:r>
            <a:br>
              <a:rPr lang="ru-RU" sz="2000" b="1" i="1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>				</a:t>
            </a:r>
            <a:r>
              <a:rPr lang="ru-RU" sz="1600" b="1" i="1"/>
              <a:t>Учитель-эксперт</a:t>
            </a:r>
            <a:br>
              <a:rPr lang="ru-RU" sz="1600" b="1" i="1"/>
            </a:br>
            <a:r>
              <a:rPr lang="ru-RU" sz="1600" b="1" i="1"/>
              <a:t>		                           по преподаванию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/>
              <a:t>	                                                   </a:t>
            </a:r>
            <a:r>
              <a:rPr lang="ru-RU" sz="1600" b="1" i="1"/>
              <a:t>французского языка в средней школе</a:t>
            </a:r>
            <a:br>
              <a:rPr lang="ru-RU" sz="1600" b="1" i="1"/>
            </a:br>
            <a:r>
              <a:rPr lang="ru-RU" sz="1600" b="1" i="1"/>
              <a:t/>
            </a:r>
            <a:br>
              <a:rPr lang="ru-RU" sz="1600" b="1" i="1"/>
            </a:br>
            <a:r>
              <a:rPr lang="ru-RU" sz="1600" b="1" i="1"/>
              <a:t>		                               Эксперт Единого Государственного            	     		                  Экзамена по французскому языку	</a:t>
            </a:r>
            <a:r>
              <a:rPr lang="ru-RU" sz="1600"/>
              <a:t>	</a:t>
            </a:r>
            <a:r>
              <a:rPr lang="ru-RU" sz="1400"/>
              <a:t>              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857750"/>
          </a:xfrm>
        </p:spPr>
        <p:txBody>
          <a:bodyPr/>
          <a:lstStyle/>
          <a:p>
            <a:pPr>
              <a:buFontTx/>
              <a:buNone/>
            </a:pPr>
            <a:r>
              <a:rPr lang="ru-RU" b="1" i="1">
                <a:solidFill>
                  <a:schemeClr val="accent2"/>
                </a:solidFill>
              </a:rPr>
              <a:t>Времена  года</a:t>
            </a:r>
            <a:endParaRPr lang="fr-FR" b="1" i="1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fr-FR" b="1" i="1">
                <a:solidFill>
                  <a:schemeClr val="accent2"/>
                </a:solidFill>
              </a:rPr>
              <a:t>Les saisons de l’année</a:t>
            </a:r>
            <a:endParaRPr lang="ru-RU" b="1" i="1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 b="1" i="1">
                <a:solidFill>
                  <a:schemeClr val="accent2"/>
                </a:solidFill>
              </a:rPr>
              <a:t>ЗИМА	</a:t>
            </a:r>
            <a:r>
              <a:rPr lang="fr-FR" b="1" i="1">
                <a:solidFill>
                  <a:schemeClr val="accent2"/>
                </a:solidFill>
              </a:rPr>
              <a:t>L’hiver</a:t>
            </a:r>
            <a:r>
              <a:rPr lang="ru-RU" b="1" i="1">
                <a:solidFill>
                  <a:schemeClr val="accent2"/>
                </a:solidFill>
              </a:rPr>
              <a:t>	</a:t>
            </a:r>
            <a:r>
              <a:rPr lang="ru-RU" b="1" i="1"/>
              <a:t>			</a:t>
            </a:r>
          </a:p>
        </p:txBody>
      </p:sp>
      <p:pic>
        <p:nvPicPr>
          <p:cNvPr id="37892" name="Picture 4" descr="new_year009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076700"/>
            <a:ext cx="1584325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5" descr="67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73463"/>
            <a:ext cx="3960813" cy="300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Picture 6" descr="new_year009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933825"/>
            <a:ext cx="1800225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2" name="Picture 14">
            <a:hlinkClick r:id="" action="ppaction://media"/>
          </p:cNvPr>
          <p:cNvPicPr>
            <a:picLocks noRot="1" noChangeAspect="1" noChangeArrowheads="1"/>
          </p:cNvPicPr>
          <p:nvPr>
            <a:audioCd>
              <a:st track="4"/>
              <a:end track="4" time="560"/>
            </a:audioCd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3" name="Picture 15">
            <a:hlinkClick r:id="" action="ppaction://media"/>
          </p:cNvPr>
          <p:cNvPicPr>
            <a:picLocks noRot="1" noChangeAspect="1" noChangeArrowheads="1"/>
          </p:cNvPicPr>
          <p:nvPr>
            <a:audioCd>
              <a:st track="4" time="1"/>
              <a:end track="4" time="560"/>
            </a:audioCd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9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902"/>
                </p:tgtEl>
              </p:cMediaNode>
            </p:audio>
            <p:audio>
              <p:cMediaNode numSld="8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90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fr-FR" b="1" i="1" dirty="0">
                <a:latin typeface="Script MT Bold" pitchFamily="66" charset="0"/>
              </a:rPr>
              <a:t>L’hiver</a:t>
            </a:r>
            <a:endParaRPr lang="ru-RU" b="1" i="1" dirty="0">
              <a:latin typeface="Script MT Bold" pitchFamily="66" charset="0"/>
            </a:endParaRP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125538"/>
            <a:ext cx="4500562" cy="5000625"/>
          </a:xfrm>
        </p:spPr>
        <p:txBody>
          <a:bodyPr/>
          <a:lstStyle/>
          <a:p>
            <a:pPr>
              <a:buFontTx/>
              <a:buAutoNum type="arabicPeriod"/>
            </a:pPr>
            <a:r>
              <a:rPr lang="fr-FR" sz="2800" b="1" i="1">
                <a:latin typeface="Script MT Bold" pitchFamily="66" charset="0"/>
              </a:rPr>
              <a:t>Combien de mois dure</a:t>
            </a:r>
          </a:p>
          <a:p>
            <a:pPr>
              <a:buFontTx/>
              <a:buNone/>
            </a:pPr>
            <a:r>
              <a:rPr lang="fr-FR" sz="2800" b="1" i="1">
                <a:latin typeface="Script MT Bold" pitchFamily="66" charset="0"/>
              </a:rPr>
              <a:t>     l’hiver ?</a:t>
            </a:r>
          </a:p>
          <a:p>
            <a:pPr>
              <a:buFontTx/>
              <a:buNone/>
            </a:pPr>
            <a:r>
              <a:rPr lang="fr-FR" sz="2800" b="1" i="1">
                <a:latin typeface="Script MT Bold" pitchFamily="66" charset="0"/>
              </a:rPr>
              <a:t>2. C’est-à-dire environ ... jours.</a:t>
            </a:r>
          </a:p>
          <a:p>
            <a:pPr>
              <a:buFontTx/>
              <a:buNone/>
            </a:pPr>
            <a:endParaRPr lang="fr-FR" sz="2800" b="1" i="1">
              <a:latin typeface="Script MT Bold" pitchFamily="66" charset="0"/>
            </a:endParaRPr>
          </a:p>
          <a:p>
            <a:pPr>
              <a:buFontTx/>
              <a:buNone/>
            </a:pPr>
            <a:r>
              <a:rPr lang="fr-FR" sz="2800" b="1" i="1">
                <a:latin typeface="Script MT Bold" pitchFamily="66" charset="0"/>
              </a:rPr>
              <a:t>3. Il commence le ...     décembre pour se terminer le  .... mars, jour du printemps.</a:t>
            </a:r>
          </a:p>
          <a:p>
            <a:endParaRPr lang="fr-FR" sz="2800" b="1" i="1">
              <a:latin typeface="Script MT Bold" pitchFamily="66" charset="0"/>
            </a:endParaRPr>
          </a:p>
          <a:p>
            <a:pPr>
              <a:buFontTx/>
              <a:buNone/>
            </a:pPr>
            <a:r>
              <a:rPr lang="fr-FR" sz="2800" b="1" i="1">
                <a:latin typeface="Script MT Bold" pitchFamily="66" charset="0"/>
              </a:rPr>
              <a:t>4. Les températures en hiver sont ...... ?</a:t>
            </a:r>
          </a:p>
          <a:p>
            <a:pPr>
              <a:buFontTx/>
              <a:buNone/>
            </a:pPr>
            <a:endParaRPr lang="fr-FR" sz="2800" b="1" i="1">
              <a:latin typeface="Script MT Bold" pitchFamily="66" charset="0"/>
            </a:endParaRPr>
          </a:p>
          <a:p>
            <a:pPr>
              <a:buFontTx/>
              <a:buNone/>
            </a:pPr>
            <a:endParaRPr lang="ru-RU" sz="2800" b="1" i="1">
              <a:latin typeface="Script MT Bold" pitchFamily="66" charset="0"/>
            </a:endParaRPr>
          </a:p>
        </p:txBody>
      </p:sp>
      <p:pic>
        <p:nvPicPr>
          <p:cNvPr id="49160" name="Picture 8" descr="0_21ab3_3b1af039_XS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4032250" cy="292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61" name="Picture 9" descr="0_25723_59daa9e6_XS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4005263"/>
            <a:ext cx="3887788" cy="21621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9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98" decel="100000" fill="hold"/>
                                        <p:tgtEl>
                                          <p:spTgt spid="49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98" decel="1000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98" decel="1000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36625"/>
          </a:xfrm>
        </p:spPr>
        <p:txBody>
          <a:bodyPr/>
          <a:lstStyle/>
          <a:p>
            <a:r>
              <a:rPr lang="fr-FR" sz="5400" b="1" i="1">
                <a:latin typeface="Script MT Bold" pitchFamily="66" charset="0"/>
              </a:rPr>
              <a:t>L’hiver</a:t>
            </a:r>
            <a:endParaRPr lang="ru-RU" sz="5400" b="1" i="1">
              <a:latin typeface="Script MT Bold" pitchFamily="66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2458616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6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059832" y="1557338"/>
            <a:ext cx="6084168" cy="49228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fr-FR" sz="800" dirty="0"/>
              <a:t>                                       </a:t>
            </a:r>
            <a:r>
              <a:rPr lang="fr-FR" sz="2400" b="1" i="1" dirty="0">
                <a:latin typeface="Script MT Bold" pitchFamily="66" charset="0"/>
              </a:rPr>
              <a:t>Brrr,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b="1" i="1" dirty="0">
                <a:latin typeface="Script MT Bold" pitchFamily="66" charset="0"/>
              </a:rPr>
              <a:t>l’hiver est la saison la </a:t>
            </a:r>
            <a:r>
              <a:rPr lang="fr-FR" sz="2400" b="1" i="1" dirty="0" smtClean="0">
                <a:latin typeface="Script MT Bold" pitchFamily="66" charset="0"/>
              </a:rPr>
              <a:t>plus ..</a:t>
            </a:r>
            <a:r>
              <a:rPr lang="fr-FR" sz="2400" b="1" i="1" dirty="0" smtClean="0">
                <a:solidFill>
                  <a:schemeClr val="accent2"/>
                </a:solidFill>
                <a:latin typeface="Script MT Bold" pitchFamily="66" charset="0"/>
              </a:rPr>
              <a:t>...............</a:t>
            </a:r>
            <a:r>
              <a:rPr lang="fr-FR" sz="2400" b="1" i="1" dirty="0" smtClean="0">
                <a:latin typeface="Script MT Bold" pitchFamily="66" charset="0"/>
              </a:rPr>
              <a:t>...         </a:t>
            </a:r>
            <a:r>
              <a:rPr lang="fr-FR" sz="2400" b="1" i="1" dirty="0">
                <a:latin typeface="Script MT Bold" pitchFamily="66" charset="0"/>
              </a:rPr>
              <a:t>de l’année.</a:t>
            </a:r>
          </a:p>
          <a:p>
            <a:pPr>
              <a:lnSpc>
                <a:spcPct val="80000"/>
              </a:lnSpc>
              <a:buFontTx/>
              <a:buNone/>
            </a:pPr>
            <a:endParaRPr lang="fr-FR" sz="2400" b="1" i="1" dirty="0">
              <a:latin typeface="Script MT Bold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b="1" i="1" dirty="0">
                <a:latin typeface="Script MT Bold" pitchFamily="66" charset="0"/>
              </a:rPr>
              <a:t>	Pendant </a:t>
            </a:r>
            <a:r>
              <a:rPr lang="fr-FR" sz="2400" b="1" i="1" dirty="0">
                <a:solidFill>
                  <a:schemeClr val="accent2"/>
                </a:solidFill>
                <a:latin typeface="Script MT Bold" pitchFamily="66" charset="0"/>
              </a:rPr>
              <a:t>............</a:t>
            </a:r>
            <a:r>
              <a:rPr lang="fr-FR" sz="2400" b="1" i="1" dirty="0">
                <a:latin typeface="Script MT Bold" pitchFamily="66" charset="0"/>
              </a:rPr>
              <a:t>    mois, il faut mettre</a:t>
            </a:r>
            <a:r>
              <a:rPr lang="ru-RU" sz="2400" b="1" i="1" dirty="0">
                <a:latin typeface="Script MT Bold" pitchFamily="66" charset="0"/>
              </a:rPr>
              <a:t>:</a:t>
            </a:r>
          </a:p>
          <a:p>
            <a:pPr>
              <a:lnSpc>
                <a:spcPct val="80000"/>
              </a:lnSpc>
              <a:buFontTx/>
              <a:buNone/>
            </a:pPr>
            <a:endParaRPr lang="fr-FR" sz="2400" b="1" i="1" dirty="0">
              <a:latin typeface="Script MT Bold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b="1" i="1" dirty="0">
                <a:latin typeface="Script MT Bold" pitchFamily="66" charset="0"/>
              </a:rPr>
              <a:t>	des  doudounes,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b="1" i="1" dirty="0">
                <a:latin typeface="Script MT Bold" pitchFamily="66" charset="0"/>
              </a:rPr>
              <a:t>	des écharpes,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b="1" i="1" dirty="0">
                <a:latin typeface="Script MT Bold" pitchFamily="66" charset="0"/>
              </a:rPr>
              <a:t>    des bonnets,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b="1" i="1" dirty="0">
                <a:latin typeface="Script MT Bold" pitchFamily="66" charset="0"/>
              </a:rPr>
              <a:t>    des gants</a:t>
            </a:r>
            <a:endParaRPr lang="ru-RU" sz="2400" b="1" i="1" dirty="0">
              <a:latin typeface="Script MT Bold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fr-FR" sz="2400" b="1" i="1" dirty="0">
              <a:latin typeface="Script MT Bold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fr-FR" sz="2400" b="1" i="1" dirty="0">
                <a:latin typeface="Script MT Bold" pitchFamily="66" charset="0"/>
              </a:rPr>
              <a:t>    </a:t>
            </a:r>
            <a:endParaRPr lang="ru-RU" sz="2400" b="1" i="1" dirty="0">
              <a:latin typeface="Script MT Bold" pitchFamily="66" charset="0"/>
            </a:endParaRPr>
          </a:p>
        </p:txBody>
      </p:sp>
      <p:pic>
        <p:nvPicPr>
          <p:cNvPr id="4100" name="Picture 4" descr="зима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16013"/>
            <a:ext cx="2340446" cy="269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oloriage-hiver-04p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567099"/>
            <a:ext cx="1774825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5148263" y="2133600"/>
            <a:ext cx="971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b="1" i="1"/>
              <a:t>(</a:t>
            </a:r>
            <a:r>
              <a:rPr lang="fr-FR" b="1" i="1">
                <a:solidFill>
                  <a:schemeClr val="accent2"/>
                </a:solidFill>
              </a:rPr>
              <a:t>froide</a:t>
            </a:r>
            <a:r>
              <a:rPr lang="fr-FR" b="1" i="1"/>
              <a:t>)</a:t>
            </a:r>
            <a:endParaRPr lang="ru-RU" b="1" i="1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084888" y="2781300"/>
            <a:ext cx="1439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 i="1">
                <a:solidFill>
                  <a:schemeClr val="accent2"/>
                </a:solidFill>
              </a:rPr>
              <a:t>( trois)</a:t>
            </a:r>
            <a:endParaRPr lang="ru-RU" b="1" i="1">
              <a:solidFill>
                <a:schemeClr val="accent2"/>
              </a:solidFill>
            </a:endParaRPr>
          </a:p>
        </p:txBody>
      </p:sp>
      <p:pic>
        <p:nvPicPr>
          <p:cNvPr id="9" name="Picture 9" descr="coloriage-hiver-04p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54" y="4437112"/>
            <a:ext cx="1774825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  <p:bldP spid="4106" grpId="0"/>
      <p:bldP spid="4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5157788"/>
            <a:ext cx="4259262" cy="1150937"/>
          </a:xfrm>
        </p:spPr>
        <p:txBody>
          <a:bodyPr/>
          <a:lstStyle/>
          <a:p>
            <a:r>
              <a:rPr lang="fr-FR" sz="2800" b="1">
                <a:latin typeface="Script MT Bold" pitchFamily="66" charset="0"/>
              </a:rPr>
              <a:t>En hiver on peut découvrir  les joies du ski et de la... ?</a:t>
            </a:r>
          </a:p>
          <a:p>
            <a:endParaRPr lang="ru-RU" sz="2800" b="1">
              <a:latin typeface="Script MT Bold" pitchFamily="66" charset="0"/>
            </a:endParaRPr>
          </a:p>
        </p:txBody>
      </p:sp>
      <p:pic>
        <p:nvPicPr>
          <p:cNvPr id="5126" name="Picture 6" descr="lizhi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70021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131-2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24850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3602_42786cd7120a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084763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phot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420938"/>
            <a:ext cx="3671888" cy="242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3" name="Picture 23" descr="7308d2d070b5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8758238"/>
            <a:ext cx="12287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5" name="Picture 25" descr="1195732203_1195599655_head_ds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931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1300714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8181975"/>
            <a:ext cx="2303462" cy="161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8" name="Picture 28" descr="zvezdy_na_ldu_gala_poster_middle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7316788"/>
            <a:ext cx="1731963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0" name="Picture 30" descr="ski tahoe north truckee vacation rental, skier animation graphic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0625" y="-6075363"/>
            <a:ext cx="2381250" cy="1905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2" name="Picture 32" descr="ski tahoe north truckee vacation rental, skier animation graphic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16363"/>
            <a:ext cx="2381250" cy="1905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7" name="Picture 37" descr="ski tahoe north truckee vacation rental, skier animation graphic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81250" cy="2128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9" name="Picture 39" descr="peopls160[1]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47244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2" name="Picture 42" descr="new_year062[1]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700213"/>
            <a:ext cx="1719263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4716463" y="6308725"/>
            <a:ext cx="1584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/>
              <a:t>( luge)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r>
              <a:rPr lang="fr-FR" b="1" i="1">
                <a:latin typeface="Script MT Bold" pitchFamily="66" charset="0"/>
              </a:rPr>
              <a:t>On peut faire........  ?  ............  ?</a:t>
            </a:r>
            <a:endParaRPr lang="ru-RU" b="1" i="1">
              <a:latin typeface="Script MT Bold" pitchFamily="66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438" y="5300663"/>
            <a:ext cx="8229600" cy="1557337"/>
          </a:xfrm>
        </p:spPr>
        <p:txBody>
          <a:bodyPr/>
          <a:lstStyle/>
          <a:p>
            <a:pPr lvl="4">
              <a:buFontTx/>
              <a:buNone/>
            </a:pPr>
            <a:endParaRPr lang="fr-FR"/>
          </a:p>
          <a:p>
            <a:pPr lvl="4">
              <a:buFontTx/>
              <a:buNone/>
            </a:pPr>
            <a:r>
              <a:rPr lang="fr-FR"/>
              <a:t>Du patin à glace                                                                                       </a:t>
            </a:r>
            <a:endParaRPr lang="ru-RU"/>
          </a:p>
        </p:txBody>
      </p:sp>
      <p:pic>
        <p:nvPicPr>
          <p:cNvPr id="41991" name="Picture 7" descr="mob260_11409774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728" y="1785334"/>
            <a:ext cx="2832392" cy="208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3" name="Control 9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94" name="Control 10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1996" name="Picture 12" descr="Просмотреть картинку полностью.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27368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1" name="Picture 17" descr="coloriage-hiver-08p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24" y="4995982"/>
            <a:ext cx="1727200" cy="150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2" name="Picture 18" descr="coloriage-hiver-08p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005263"/>
            <a:ext cx="1727200" cy="150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3" name="Picture 19" descr="coloriage-hiver-08p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244301"/>
            <a:ext cx="1727200" cy="150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4" name="Picture 20" descr="Просмотреть картинку полностью.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27368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5" name="Picture 21" descr="Просмотреть картинку полностью.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2736850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7" name="Picture 23" descr="Просмотреть картинку полностью.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484313"/>
            <a:ext cx="3671887" cy="252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1" y="3716338"/>
            <a:ext cx="5905128" cy="233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b="1" i="1" dirty="0">
                <a:solidFill>
                  <a:schemeClr val="accent2"/>
                </a:solidFill>
                <a:latin typeface="Script MT Bold" pitchFamily="66" charset="0"/>
              </a:rPr>
              <a:t>C’est durant  les mois de l’hiver que l’on voit tomber la neige avec laquelle on peut faire de gros ...... ? </a:t>
            </a:r>
          </a:p>
        </p:txBody>
      </p:sp>
      <p:pic>
        <p:nvPicPr>
          <p:cNvPr id="51204" name="Picture 4" descr="coloriage-hiver-09p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173990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5" name="Picture 5" descr="coloriage-hiver-13p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4813"/>
            <a:ext cx="2235200" cy="244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8" name="Picture 8" descr="7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33375"/>
            <a:ext cx="3925888" cy="319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2" name="Picture 12" descr="frosty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500438"/>
            <a:ext cx="2466975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3059113" y="6308725"/>
            <a:ext cx="2881312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fr-FR" b="1" i="1">
                <a:solidFill>
                  <a:schemeClr val="accent2"/>
                </a:solidFill>
              </a:rPr>
              <a:t>( bonhomme de neige )</a:t>
            </a: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nature_0618[1]"/>
          <p:cNvPicPr>
            <a:picLocks noChangeAspect="1" noChangeArrowheads="1"/>
          </p:cNvPicPr>
          <p:nvPr/>
        </p:nvPicPr>
        <p:blipFill>
          <a:blip r:embed="rId2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9838" y="333375"/>
            <a:ext cx="4906962" cy="503238"/>
          </a:xfrm>
        </p:spPr>
        <p:txBody>
          <a:bodyPr/>
          <a:lstStyle/>
          <a:p>
            <a:r>
              <a:rPr lang="fr-FR" sz="2800">
                <a:latin typeface="Script MT Bold" pitchFamily="66" charset="0"/>
              </a:rPr>
              <a:t> </a:t>
            </a:r>
            <a:r>
              <a:rPr lang="fr-FR" sz="2800" b="1">
                <a:solidFill>
                  <a:srgbClr val="FF3300"/>
                </a:solidFill>
                <a:latin typeface="Script MT Bold" pitchFamily="66" charset="0"/>
              </a:rPr>
              <a:t>Parlez de l’hiver. N’oubliez pas de répondre aux questions</a:t>
            </a:r>
            <a:endParaRPr lang="ru-RU" sz="2800" b="1">
              <a:solidFill>
                <a:srgbClr val="FF3300"/>
              </a:solidFill>
              <a:latin typeface="Script MT Bold" pitchFamily="66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543550"/>
          </a:xfrm>
        </p:spPr>
        <p:txBody>
          <a:bodyPr/>
          <a:lstStyle/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A </a:t>
            </a:r>
            <a:r>
              <a:rPr lang="fr-FR" sz="1800" b="1" dirty="0"/>
              <a:t>quoi voit-on que l’hiver est arrivé 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Est-ce </a:t>
            </a:r>
            <a:r>
              <a:rPr lang="fr-FR" sz="1800" b="1" dirty="0"/>
              <a:t>qu’il gèle ? 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Est-ce </a:t>
            </a:r>
            <a:r>
              <a:rPr lang="fr-FR" sz="1800" b="1" dirty="0"/>
              <a:t>qu’il nèige 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Fait-il </a:t>
            </a:r>
            <a:r>
              <a:rPr lang="fr-FR" sz="1800" b="1" dirty="0"/>
              <a:t>froid?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Les </a:t>
            </a:r>
            <a:r>
              <a:rPr lang="fr-FR" sz="1800" b="1" dirty="0"/>
              <a:t>jours sont-ils courts ou longs en hiver 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Est-ce </a:t>
            </a:r>
            <a:r>
              <a:rPr lang="fr-FR" sz="1800" b="1" dirty="0"/>
              <a:t>qu’il fait nuit de bonne heure 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De </a:t>
            </a:r>
            <a:r>
              <a:rPr lang="fr-FR" sz="1800" b="1" dirty="0"/>
              <a:t>quoi sont couverts les arbres et la terre 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Les </a:t>
            </a:r>
            <a:r>
              <a:rPr lang="fr-FR" sz="1800" b="1" dirty="0"/>
              <a:t>sentiers sont-ils glissants en hiver 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Que </a:t>
            </a:r>
            <a:r>
              <a:rPr lang="fr-FR" sz="1800" b="1" dirty="0"/>
              <a:t>faites- vous quand vous avez froid </a:t>
            </a:r>
            <a:r>
              <a:rPr lang="fr-FR" sz="1800" b="1" dirty="0" smtClean="0"/>
              <a:t>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Que faites- vous pour ne pas prendre froid 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Quelle </a:t>
            </a:r>
            <a:r>
              <a:rPr lang="fr-FR" sz="1800" b="1" dirty="0"/>
              <a:t>température marque le thermomètre en hiver 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Quels </a:t>
            </a:r>
            <a:r>
              <a:rPr lang="fr-FR" sz="1800" b="1" dirty="0"/>
              <a:t>sports pratique – t - on en hiver ?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fr-FR" sz="1800" b="1" dirty="0" smtClean="0"/>
              <a:t>Qu’est-ce </a:t>
            </a:r>
            <a:r>
              <a:rPr lang="fr-FR" sz="1800" b="1" dirty="0"/>
              <a:t>que les enfants font dans les cours par une belle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fr-FR" sz="1800" b="1" dirty="0" smtClean="0"/>
              <a:t>journée </a:t>
            </a:r>
            <a:r>
              <a:rPr lang="fr-FR" sz="1800" b="1" dirty="0"/>
              <a:t>d’hiver </a:t>
            </a:r>
            <a:r>
              <a:rPr lang="fr-FR" sz="1800" b="1" dirty="0" smtClean="0"/>
              <a:t>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800" b="1" dirty="0" smtClean="0"/>
              <a:t>14.</a:t>
            </a:r>
            <a:r>
              <a:rPr lang="fr-FR" sz="1800" b="1" dirty="0" smtClean="0"/>
              <a:t>Aimez- vous quand la neige tombe à gros flocons, et quand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fr-FR" sz="1800" b="1" dirty="0"/>
              <a:t>	 le vent souffle et frappe aux carreaux </a:t>
            </a:r>
            <a:r>
              <a:rPr lang="fr-FR" sz="1800" b="1" dirty="0" smtClean="0"/>
              <a:t>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800" b="1" dirty="0" smtClean="0"/>
              <a:t>15.</a:t>
            </a:r>
            <a:r>
              <a:rPr lang="fr-FR" sz="1800" b="1" dirty="0" smtClean="0"/>
              <a:t>Est- ce que l’hiver russe est beau ? Quel charme a-t-il 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800" b="1" smtClean="0"/>
              <a:t>16.</a:t>
            </a:r>
            <a:r>
              <a:rPr lang="fr-FR" sz="1800" b="1" smtClean="0"/>
              <a:t>En </a:t>
            </a:r>
            <a:r>
              <a:rPr lang="fr-FR" sz="1800" b="1" dirty="0" smtClean="0"/>
              <a:t>quel mois l’hiver touche- t – il à sa fin ?</a:t>
            </a:r>
            <a:endParaRPr lang="ru-RU" sz="1800" b="1" dirty="0"/>
          </a:p>
        </p:txBody>
      </p:sp>
      <p:pic>
        <p:nvPicPr>
          <p:cNvPr id="52229" name="Picture 5" descr="0_21e77_af9e9f9a_XS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338" y="1989138"/>
            <a:ext cx="1731962" cy="208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" y="4762"/>
            <a:ext cx="9137649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23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</TotalTime>
  <Words>252</Words>
  <Application>Microsoft Office PowerPoint</Application>
  <PresentationFormat>Экран (4:3)</PresentationFormat>
  <Paragraphs>52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Государственное образовательное учреждение средняя образовательная школа № 282 с углубленным изучением французского языка Кировский район Санкт-Петербург           КРАСНОВА Л.М.       Учитель-эксперт                              по преподаванию                                                      французского языка в средней школе                                   Эксперт Единого Государственного                                      Экзамена по французскому языку                 </vt:lpstr>
      <vt:lpstr>L’hiver</vt:lpstr>
      <vt:lpstr>L’hiver</vt:lpstr>
      <vt:lpstr>Презентация PowerPoint</vt:lpstr>
      <vt:lpstr>On peut faire........  ?  ............  ?</vt:lpstr>
      <vt:lpstr>Презентация PowerPoint</vt:lpstr>
      <vt:lpstr> Parlez de l’hiver. N’oubliez pas de répondre aux questions</vt:lpstr>
      <vt:lpstr>Презентация PowerPoint</vt:lpstr>
    </vt:vector>
  </TitlesOfParts>
  <Company>Dnsoft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74</cp:revision>
  <dcterms:created xsi:type="dcterms:W3CDTF">2008-11-11T01:30:02Z</dcterms:created>
  <dcterms:modified xsi:type="dcterms:W3CDTF">2012-03-03T17:50:57Z</dcterms:modified>
</cp:coreProperties>
</file>