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76" r:id="rId6"/>
    <p:sldId id="277" r:id="rId7"/>
    <p:sldId id="259" r:id="rId8"/>
    <p:sldId id="268" r:id="rId9"/>
    <p:sldId id="260" r:id="rId10"/>
    <p:sldId id="271" r:id="rId11"/>
    <p:sldId id="261" r:id="rId12"/>
    <p:sldId id="270" r:id="rId13"/>
    <p:sldId id="273" r:id="rId14"/>
    <p:sldId id="274" r:id="rId15"/>
    <p:sldId id="269" r:id="rId16"/>
    <p:sldId id="263" r:id="rId17"/>
    <p:sldId id="264" r:id="rId18"/>
    <p:sldId id="265" r:id="rId19"/>
    <p:sldId id="275" r:id="rId20"/>
    <p:sldId id="278" r:id="rId21"/>
    <p:sldId id="272" r:id="rId22"/>
    <p:sldId id="279" r:id="rId23"/>
    <p:sldId id="280" r:id="rId24"/>
    <p:sldId id="281" r:id="rId25"/>
    <p:sldId id="282" r:id="rId26"/>
    <p:sldId id="283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81" autoAdjust="0"/>
    <p:restoredTop sz="94660"/>
  </p:normalViewPr>
  <p:slideViewPr>
    <p:cSldViewPr>
      <p:cViewPr varScale="1">
        <p:scale>
          <a:sx n="123" d="100"/>
          <a:sy n="123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42.radikal.ru/i095/0912/69/0368dabcd29b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yahooeu.ru/uploads/posts/08/01/01/6/yahooeu_ru_24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holidaym.ru/mel/italy/img/ny_rim28_b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fotosuvenirka.com.ua/uploads/posts/03_fabric/013_salfetka/S_013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wallpampers.ru/pictures/5594/800_XMAS%20in%20France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www.avantour.spb.ru/img/art/651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s43.radikal.ru/i102/0912/e3/7ea3ac8ffb34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svoiludi.ru/images/tb/6515/novyj-god-shvecija-12883910473055_w990h700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tatic.baza.farpost.ru/bulletins_images/3/9/4/3945857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stat17.privet.ru/lr/092efb67c2a7ccc5a19447f145f38c3a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anime.sevstar.net/uploads/posts/thumbs/1165258789_a7a3a7f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www.cultline.ru/images/cultline/holiday/motibana_2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netpulse.ru/news/jap_nyear/0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.fromuz.com/forum/uploads/post-610-1135970754_thum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hyperlink" Target="http://www.postcard.ru/pic/holiday_newyear/events_16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ru.wikipedia.org/wiki/%D0%A4%D0%B0%D0%B9%D0%BB:Joulupukki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udancikmisbalik.files.wordpress.com/2010/01/20051211-christmas_eve_santa_sleigh_8001.jpg" TargetMode="Externa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lex\&#1056;&#1072;&#1073;&#1086;&#1095;&#1080;&#1081;%20&#1089;&#1090;&#1086;&#1083;\&#1053;&#1086;&#1074;&#1099;&#1081;%20&#1075;&#1086;&#1076;\&#1044;&#1077;&#1090;&#1089;&#1082;&#1080;&#1081;_&#1084;&#1091;&#1083;&#1100;&#1090;&#1092;&#1080;&#1083;&#1100;&#1084;__-_&#1063;&#1090;&#1086;_&#1090;&#1072;&#1082;&#1086;&#1077;_&#1053;&#1086;&#1074;&#1099;&#1081;_&#1075;&#1086;&#1076;__(audiopoisk.com).mp3" TargetMode="External"/><Relationship Id="rId6" Type="http://schemas.openxmlformats.org/officeDocument/2006/relationships/image" Target="../media/image33.gif"/><Relationship Id="rId5" Type="http://schemas.openxmlformats.org/officeDocument/2006/relationships/image" Target="../media/image4.gif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7.gif"/><Relationship Id="rId2" Type="http://schemas.openxmlformats.org/officeDocument/2006/relationships/hyperlink" Target="http://s50.radikal.ru/i127/1009/19/e15ee9cc11f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6.jpeg"/><Relationship Id="rId4" Type="http://schemas.openxmlformats.org/officeDocument/2006/relationships/hyperlink" Target="http://img1.liveinternet.ru/images/attach/b/3/13/332/13332850_hny237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1.gif"/><Relationship Id="rId2" Type="http://schemas.openxmlformats.org/officeDocument/2006/relationships/hyperlink" Target="http://www.minibanda.ru/Journal/GetPhoto.ashx?size=1&amp;id=431b950c-ecdb-45a3-998f-9765aa13d3cb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gif"/><Relationship Id="rId5" Type="http://schemas.openxmlformats.org/officeDocument/2006/relationships/image" Target="../media/image39.jpeg"/><Relationship Id="rId4" Type="http://schemas.openxmlformats.org/officeDocument/2006/relationships/hyperlink" Target="http://blog.afisha.uz/content/files/ny2009_for_child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4.gif"/><Relationship Id="rId2" Type="http://schemas.openxmlformats.org/officeDocument/2006/relationships/hyperlink" Target="http://img12.nnm.ru/3/4/c/4/1/34c4196c871c418e4c266654549ca58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43.jpeg"/><Relationship Id="rId4" Type="http://schemas.openxmlformats.org/officeDocument/2006/relationships/hyperlink" Target="http://artnow.ru/img/221000/221498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8.gif"/><Relationship Id="rId2" Type="http://schemas.openxmlformats.org/officeDocument/2006/relationships/hyperlink" Target="http://new.toppik.ru/_ph/2/21916328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gif"/><Relationship Id="rId5" Type="http://schemas.openxmlformats.org/officeDocument/2006/relationships/image" Target="../media/image46.jpeg"/><Relationship Id="rId4" Type="http://schemas.openxmlformats.org/officeDocument/2006/relationships/hyperlink" Target="http://data13.gallery.ru/albums/gallery/29900-cd53e-37101335-m750x740.jpg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-fotki.yandex.ru/get/8/vibpxhgglzd.95f/0_22344_75421955_X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0/0a/%D0%95%D0%BB%D0%BA%D0%B0_%D0%BD%D0%B0_%D0%9A%D1%80%D0%B0%D1%81%D0%BD%D0%BE%D0%B9_%D0%9F%D0%BB%D0%BE%D1%89%D0%B0%D0%B4%D0%B8_2007-2008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files.ostrova.a1tv.ru/files/users/0014/5242/images/view/8f5525164422a7ec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1.woman.ru/images/article/3/7/img_37003f0c2b0c348f0ce068e00882200f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100000freecliparts.com/ImageFolio31_files/gallery/Wallpapers/Misc/misc14_wallpaper_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povarenok.ru/images/users/12_11_08/7170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15 из 177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Что такое Новый год?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35718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Автор презентации: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Брунь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Марина Владимировна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МОУ СОШ № 50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г. Краснодара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71546"/>
            <a:ext cx="4041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В Англии Деда Мороза зовут Санта Клаус. 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214290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Англия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57161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Перед сном дети ставят на стол тарелку для подарков, которые им принесет Санта Клаус, а в башмаки кладут сено - угощение для ослика.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 В Англии о приходе Нового года возвещает колокол. Правда звонить он начинает немного раньше полуночи и делает это "шепотом" - одеяло, которым он укутан, мешает ему продемонстрировать всю мощь. Но ровно в двенадцать колокола раздевают, и они начинают громогласно петь гимны Новому году.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35842" name="Picture 2" descr="Картинка 4 из 4804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000108"/>
            <a:ext cx="4114218" cy="2747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imaa-39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4929198"/>
            <a:ext cx="1214446" cy="15020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285728"/>
            <a:ext cx="1289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Италия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000372"/>
            <a:ext cx="6000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Ровно в полночь, с последним ударом часов, распахиваются настежь окна домов, и на улицу летят тумбочки и кушетки, стулья и кресла, отслужившие свое. Считается, что освободившееся место непременно займут новые вещи.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 новогоднем столе у итальянцев обязательно присутствуют орехи, чечевица и виноград - символы долголетия, здоровья и благополучия. В провинции издавна существует такой обычай: 1 января рано утром в дом нужно принести «новую воду» из источника. Если у тебя нет ничего, что можно было бы подарить друзьям, – говорят итальянцы, – подари «новую воду» с оливковой ветвью». Считается, что «новая» вода, которую принесли до восхода солнца, приносит счастье. Для итальянца также очень важно, кого он первым встретит в Новом году. Если 1 января итальянец повстречает монаха или священника, – это плохая примета. Нежелательно также наткнутся на маленького ребенка, а вот встретить симпатичного старичка – это хорошо. А еще лучше – горбуна… Вот тогда уж Новый год точно будет благополучным!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sz="1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218" name="Picture 2" descr="Картинка 112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28"/>
            <a:ext cx="3500462" cy="262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imaa-39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1000108"/>
            <a:ext cx="1428760" cy="166230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5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Италии Новый год начинается шестого января. Все итальянские ребятишки с нетерпением ждут добрую Фею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Бефану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 Она прилетает ночью на волшебной метле, открывает двери маленьким золотым ключиком и, войдя в комнату, где спят дети, наполняет подарками детские чулки, специально подвешенные к камину. Тому, кто плохо учился или шалил,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Бефана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оставляет щепотку золы или уголек. Обидно, но ведь сам заслужил!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Баббо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Натале - итальянский Дед Мороз.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8" name="Picture 4" descr="Картинка 33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21442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Французский Дед Мороз - Пер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Ноэль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- приходит в новогоднюю ночь и оставляет подарки в детских башмаках.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Тот, кому достается боб,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запеченый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в новогодний пирог, получает титул "бобового короля" и в праздничную ночь все подчиняются его приказам.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Сантоны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- деревянные или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глинянные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фигурки, которые ставят возле елки.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214290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Франция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3794" name="Picture 2" descr="Картинка 19 из 289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714620"/>
            <a:ext cx="3744149" cy="2809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Картинка 12 из 289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786190"/>
            <a:ext cx="2071702" cy="2589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7861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Санта Клаус появляется на ослике.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Перед сном дети ставят на стол тарелку для подарков, которые им принесет Санта Клаус, а в башмаки кладут сено - угощение для его ослика.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571480"/>
            <a:ext cx="1729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Германия</a:t>
            </a:r>
            <a:endParaRPr lang="ru-RU" sz="3200" b="1" dirty="0"/>
          </a:p>
        </p:txBody>
      </p:sp>
      <p:pic>
        <p:nvPicPr>
          <p:cNvPr id="32770" name="Picture 2" descr="Картинка 2 из 3842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191532"/>
            <a:ext cx="3286148" cy="2618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imaa-37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1428736"/>
            <a:ext cx="1524000" cy="16383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285728"/>
            <a:ext cx="1122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ШВЕЦИЯ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 в Швеции перед Новым годом дети выбирают королеву света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Лючию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 Ее наряжают в белое платье, на голову надевают корону с зажженными свечами.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Лючия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приносит подарки детям и лакомства домашним животным: кошке - сливки, собаке - сахарную косточку, ослику - морковь.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Картинка 8 из 193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2723" y="3643314"/>
            <a:ext cx="4108780" cy="2728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37769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Бельгия и Нидерланды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Бельгии и Нидерландах везде распространена «магия первого дня», содержание которой заключается в том, что по поведению человека в первый день нового года судят о том, что у него будет в году, который наступает. Поэтому стараются ничего не занимать этот день, надеть что-то новое и тому подобное. Верят: чтоб весь год был достаток в доме, необходимо, чтоб на столе было много кушаний на Новый год.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57200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День Нового года – также праздник и для детей. В этот день дети поздравляют родителей с Новым годом и читают им заранее приготовленные поздравительные письма, написанные на специальной, украшенной яркими цветами и лентами бумаге.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170" name="Picture 2" descr="Картинка 9 из 902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14422"/>
            <a:ext cx="3786214" cy="2841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357166"/>
            <a:ext cx="14269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Панама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Только часы пробили полночь, начинают оглушительно трезвонить колокола на всех пожарных каланчах, завывают сирены, гудят автомобили. Сами же панамцы – и дети, и взрослые – в это время изо всех сил кричат и стучат во все, что попадется под руку. И весь этот шум, гам и грохот делается для того, чтобы «задобрить» наступивший год.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Картинка 7 из 354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7732" y="3571876"/>
            <a:ext cx="3745698" cy="2881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142852"/>
            <a:ext cx="13292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Япония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78579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Японские дети встречают Новый год в новой одежде. Считается, что это приносит здоровье и удачу в Новом году.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 В новогоднюю ночь японские дети прячут под подушку картинку с изображением парусника, на котором плывут семь сказочных волшебников - семь покровителей счастья.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357187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Сто восемь ударов колокола возвещают приход Нового года в Японию. По давнему поверью, каждый звон "убивает" один из человеческих пороков. Их, как считают японцы, всего шесть (жадность, злость, глупость, легкомыслие, нерешительность, зависть), но у каждого есть 18 различных оттенков - вот по ним и звонит японский колокол.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В первые секунды Нового года следует засмеяться - это должно принести удачу.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2" name="Picture 2" descr="Картинка 5 из 3850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86058"/>
            <a:ext cx="24765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Картинка 17 из 3850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071546"/>
            <a:ext cx="2525309" cy="1895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Японского Деда Мороза зовут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Сегацу-сан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- Господин Новый год.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47148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Японии среди новогодних аксессуаров большим спросом пользуются такие амулеты на счастье, как грабли. Каждый японец считает, что иметь их необходимо, чтобы на Новый год было чем загребать счастье.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1746" name="Picture 2" descr="http://netpulse.ru/news/jap_nyear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214422"/>
            <a:ext cx="4474071" cy="3362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Новый год - если не самый любимый, то один из самых любимых праздников людей всей планеты. Ну кто не любит атмосферу всеобщего праздника и веселья?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4338" name="Picture 2" descr="Картинка 1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643050"/>
            <a:ext cx="3148017" cy="4787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Картинка 26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214554"/>
            <a:ext cx="2667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imaa-36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6644" y="428603"/>
            <a:ext cx="928691" cy="9493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07154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Жители Финляндии кроме пирогов в новогоднюю ночь обязательно едят рисовую кашу и пьют сливовый кисель. А того, кто исполняет обязанности Деда Мороза, финны называют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Йоулупукки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. Говорят, в старину старик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Йолупукки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приходил и с подарками, и с розгами. Интересовался, как вели себя дети на протяжении года.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285728"/>
            <a:ext cx="20778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Финляндия </a:t>
            </a:r>
            <a:endParaRPr lang="ru-RU" sz="3200" dirty="0"/>
          </a:p>
        </p:txBody>
      </p:sp>
      <p:pic>
        <p:nvPicPr>
          <p:cNvPr id="28674" name="Picture 2" descr="http://upload.wikimedia.org/wikipedia/commons/thumb/8/89/Joulupukki.jpg/220px-Joulupukk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928934"/>
            <a:ext cx="2095500" cy="3152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716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Главный герой новогоднего карнавала в - Старый год.   Он разгуливает в толпе на высоких ходулях и рассказывает детям смешные истории.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 Папа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Паскуале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- колумбийский Дед Мороз. Никто лучше него не умеет устраивать фейерверки.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285728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Колумбиия</a:t>
            </a:r>
            <a:endParaRPr lang="ru-RU" sz="3200" dirty="0"/>
          </a:p>
        </p:txBody>
      </p:sp>
      <p:pic>
        <p:nvPicPr>
          <p:cNvPr id="4" name="Рисунок 3" descr="zimaa-39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000372"/>
            <a:ext cx="2357454" cy="311443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а 399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71678"/>
            <a:ext cx="50768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1670" y="500042"/>
            <a:ext cx="500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Что такое Новый год?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zimaa-36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928670"/>
            <a:ext cx="857256" cy="876306"/>
          </a:xfrm>
          <a:prstGeom prst="rect">
            <a:avLst/>
          </a:prstGeom>
        </p:spPr>
      </p:pic>
      <p:pic>
        <p:nvPicPr>
          <p:cNvPr id="5" name="Рисунок 4" descr="zimaa-36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3000372"/>
            <a:ext cx="928694" cy="949332"/>
          </a:xfrm>
          <a:prstGeom prst="rect">
            <a:avLst/>
          </a:prstGeom>
        </p:spPr>
      </p:pic>
      <p:pic>
        <p:nvPicPr>
          <p:cNvPr id="6" name="Рисунок 5" descr="zimaa-36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68" y="4857760"/>
            <a:ext cx="1127475" cy="1152530"/>
          </a:xfrm>
          <a:prstGeom prst="rect">
            <a:avLst/>
          </a:prstGeom>
        </p:spPr>
      </p:pic>
      <p:pic>
        <p:nvPicPr>
          <p:cNvPr id="7" name="Рисунок 6" descr="zimaa-266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6644" y="2786058"/>
            <a:ext cx="1391730" cy="1152526"/>
          </a:xfrm>
          <a:prstGeom prst="rect">
            <a:avLst/>
          </a:prstGeom>
        </p:spPr>
      </p:pic>
      <p:pic>
        <p:nvPicPr>
          <p:cNvPr id="8" name="Детский_мультфильм__-_Что_такое_Новый_год__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405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285992"/>
            <a:ext cx="50768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Картинка 14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7166"/>
            <a:ext cx="25812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zimaa-36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634977"/>
            <a:ext cx="785818" cy="803281"/>
          </a:xfrm>
          <a:prstGeom prst="rect">
            <a:avLst/>
          </a:prstGeom>
        </p:spPr>
      </p:pic>
      <p:pic>
        <p:nvPicPr>
          <p:cNvPr id="5" name="Рисунок 4" descr="zimaa-42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884" y="4929198"/>
            <a:ext cx="2071702" cy="1343191"/>
          </a:xfrm>
          <a:prstGeom prst="rect">
            <a:avLst/>
          </a:prstGeom>
        </p:spPr>
      </p:pic>
      <p:pic>
        <p:nvPicPr>
          <p:cNvPr id="6" name="Рисунок 5" descr="zimaa-36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5112" y="357166"/>
            <a:ext cx="978390" cy="1000132"/>
          </a:xfrm>
          <a:prstGeom prst="rect">
            <a:avLst/>
          </a:prstGeom>
        </p:spPr>
      </p:pic>
      <p:pic>
        <p:nvPicPr>
          <p:cNvPr id="7" name="Рисунок 6" descr="zimaa-36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1566846"/>
            <a:ext cx="642942" cy="657230"/>
          </a:xfrm>
          <a:prstGeom prst="rect">
            <a:avLst/>
          </a:prstGeom>
        </p:spPr>
      </p:pic>
    </p:spTree>
  </p:cSld>
  <p:clrMapOvr>
    <a:masterClrMapping/>
  </p:clrMapOvr>
  <p:transition advClick="0" advTm="16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Картинка 430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4229100" cy="3648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6" name="Picture 4" descr="Картинка 39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214686"/>
            <a:ext cx="3810000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zimaa-366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166" y="4857760"/>
            <a:ext cx="2428892" cy="1093637"/>
          </a:xfrm>
          <a:prstGeom prst="rect">
            <a:avLst/>
          </a:prstGeom>
        </p:spPr>
      </p:pic>
      <p:pic>
        <p:nvPicPr>
          <p:cNvPr id="5" name="Рисунок 4" descr="zimaa-37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950" y="857232"/>
            <a:ext cx="1500198" cy="1720816"/>
          </a:xfrm>
          <a:prstGeom prst="rect">
            <a:avLst/>
          </a:prstGeom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44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357686" cy="304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Картинка 457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071810"/>
            <a:ext cx="4714876" cy="3379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zimaa-39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290" y="3884318"/>
            <a:ext cx="1643074" cy="1911653"/>
          </a:xfrm>
          <a:prstGeom prst="rect">
            <a:avLst/>
          </a:prstGeom>
        </p:spPr>
      </p:pic>
      <p:pic>
        <p:nvPicPr>
          <p:cNvPr id="5" name="Рисунок 4" descr="zimaa-427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950" y="714356"/>
            <a:ext cx="1285884" cy="1727907"/>
          </a:xfrm>
          <a:prstGeom prst="rect">
            <a:avLst/>
          </a:prstGeom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11 из 845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876800" cy="3810000"/>
          </a:xfrm>
          <a:prstGeom prst="rect">
            <a:avLst/>
          </a:prstGeom>
          <a:noFill/>
        </p:spPr>
      </p:pic>
      <p:pic>
        <p:nvPicPr>
          <p:cNvPr id="40964" name="Picture 4" descr="Картинка 117 из 845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143380"/>
            <a:ext cx="3147999" cy="236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щш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1571028"/>
            <a:ext cx="785818" cy="1054146"/>
          </a:xfrm>
          <a:prstGeom prst="rect">
            <a:avLst/>
          </a:prstGeom>
        </p:spPr>
      </p:pic>
      <p:pic>
        <p:nvPicPr>
          <p:cNvPr id="5" name="Рисунок 4" descr="zimaa-339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32" y="4595811"/>
            <a:ext cx="1785950" cy="1666887"/>
          </a:xfrm>
          <a:prstGeom prst="rect">
            <a:avLst/>
          </a:prstGeom>
        </p:spPr>
      </p:pic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528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http://www.u-mama.ru/read/article.php?id=1915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857232"/>
            <a:ext cx="305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http://www.elka.su/countries/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214422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http://povod.tut.by/content/?page_id=98&amp;node_id=65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6654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Новый год - праздник, отмечаемый многими народами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Встреча Нового года является во многих странах очень значимым праздником. И сопровождается разнообразными эстрадными мероприятиями, застольем, народными гуляниями.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2571744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Что такое Новый год?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Это все наоборот: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Елки в комнате растут,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Белки шишек не грызут,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Зайцы рядом с волком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На колючей елке!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Дождик тоже не простой,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В Новый год он золотой,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Блещет что есть мочи,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Никого не мочит,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Даже Дедушка Мороз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Никому не щиплет нос. 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314" name="Picture 2" descr="Картинка 7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928934"/>
            <a:ext cx="4429156" cy="332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imaa-31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1214422"/>
            <a:ext cx="2055066" cy="10715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072206"/>
            <a:ext cx="7318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Согласно традиции в доме устанавливается Новогодняя ёлка.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218" name="Picture 2" descr="Файл:Елка на Красной Площади 2007-200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66"/>
            <a:ext cx="3664073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357166"/>
            <a:ext cx="60997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Как появился обычай наряжать елку?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4298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Прежде, чем символом и обязательным праздничным атрибутом Нового года стала елочка, существовал обычай: в честь прихода Нового года украшать деревья.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378619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Наши древние предки верили, что в деревьях обитают еще и духи растительности и плодородия, от которых якобы зависит урожай хлебов, фруктов и овощей. Но могущественные духи были не только добрыми, но и злыми, и нужно было их умилостивить подарками. Именно поэтому и украшали деревья.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22" name="Picture 2" descr="Картинка 169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14620"/>
            <a:ext cx="29813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Обычай выделять из всех деревьев елку и украшать на праздник именно ее родился у жителей Германии. Немцы считали, что ель — священное дерево, в ветвях которого обитает добрый «дух лесов» — защитник правды. Зеленея в любое время года, она олицетворяла бессмертие, вечную молодость, смелость, верность, долголетие и достоинство. Даже её шишки были символом огня жизни и восстановления здоровья. Именно на самую большую елку в лесу, ежегодно, в конце декабря (когда начинался «солнечный» год) люди «развешивали разные подарки» для духов, чтобы сделать их добрее, чтобы получить богатый урожай. Древние европейцы подвешивали к зеленым ветвям ели яблоки — символ плодородия, яйца — символ развивающейся жизни, гармонии и полного благополучия, орехи — непостижимость божественного промысла. Считалось, что наряженные таким образом ветки ели отводили злых духов и нечистую силу. Наряжали елку и игрушками.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Картинка 209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86190"/>
            <a:ext cx="3744149" cy="2809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дюб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1000108"/>
            <a:ext cx="1528059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4572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ОТКУДА ПРИХОДИТ НОВЫЙ ГОД?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(А.Усачёв) 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Новый год слетает с неба?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Или из лесу идёт?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Или из сугроба снега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 нам приходит новый год?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Он, наверно, жил снежинкой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 какой-нибудь звезде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Или прятался пушинкой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У Мороза в бороде?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Спать залез он в холодильник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Или к белочке в дупло...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Или в старенький будильник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Он забрался под стекло?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Но всегда бывает чудо: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 часах двенадцать бьёт...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 неведомо откуда </a:t>
            </a:r>
            <a:b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 нам приходит Новый го</a:t>
            </a:r>
            <a:r>
              <a:rPr lang="ru-RU" sz="1600" b="1" dirty="0" smtClean="0">
                <a:latin typeface="Monotype Corsiva" pitchFamily="66" charset="0"/>
              </a:rPr>
              <a:t>д! </a:t>
            </a:r>
            <a:r>
              <a:rPr lang="ru-RU" sz="1600" dirty="0" smtClean="0">
                <a:latin typeface="Monotype Corsiva" pitchFamily="66" charset="0"/>
              </a:rPr>
              <a:t/>
            </a:r>
            <a:br>
              <a:rPr lang="ru-RU" sz="1600" dirty="0" smtClean="0">
                <a:latin typeface="Monotype Corsiva" pitchFamily="66" charset="0"/>
              </a:rPr>
            </a:br>
            <a:endParaRPr lang="ru-RU" sz="1600" dirty="0">
              <a:latin typeface="Monotype Corsiva" pitchFamily="66" charset="0"/>
            </a:endParaRPr>
          </a:p>
        </p:txBody>
      </p:sp>
      <p:pic>
        <p:nvPicPr>
          <p:cNvPr id="11266" name="Picture 2" descr="Картинка 278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000240"/>
            <a:ext cx="50768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 календаре 1 января. 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этот день, как известно, начинается Новый год. Во все времена и  у всех народов наступление Нового года считалось праздником, но не всегда этот день приходился на 1 января.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3786190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Древнем Египте, например, Новый год праздновали в начале лета, во время разлива Нила.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  В  Древней Греции начало года приходилось на самый длинный день в году - 22 июня. А летоисчисление греки вели от знаменитых Олимпийских игр, которые устраивались в честь легендарного Геракла.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  Впервые календарь, в котором год начинался с 1 января, ввел римский император Юлий Цезарь.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  В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среднии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века в Англии Новый год встречали с приходом весны - 1 марта.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  Во Франции, во времена Великой Французской революции, Новый год праздновали 22 сентября - в день образования Республики.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  В России в новогоднюю ночь по домам ходили ряженые дети и взрослые. Одетые в маски и шкуры животных, они пели, танцевали, посыпали пол зерном, желая хозяевам богатого урожая. Праздновали Новый год в начале осени - 1 сентября. 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    В 1700 году Петр Первый перенес празднование Нового года на 1 января, как это было принято во всех европейских странах.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иро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285992"/>
            <a:ext cx="781050" cy="676275"/>
          </a:xfrm>
          <a:prstGeom prst="rect">
            <a:avLst/>
          </a:prstGeom>
        </p:spPr>
      </p:pic>
      <p:pic>
        <p:nvPicPr>
          <p:cNvPr id="6" name="Рисунок 5" descr="дю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2071678"/>
            <a:ext cx="885825" cy="952500"/>
          </a:xfrm>
          <a:prstGeom prst="rect">
            <a:avLst/>
          </a:prstGeom>
        </p:spPr>
      </p:pic>
      <p:pic>
        <p:nvPicPr>
          <p:cNvPr id="7" name="Рисунок 6" descr="иро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2285992"/>
            <a:ext cx="781050" cy="676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571480"/>
            <a:ext cx="1444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Испания.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571612"/>
            <a:ext cx="51435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onotype Corsiva" pitchFamily="66" charset="0"/>
              </a:rPr>
              <a:t>В Испании есть такой предновогодний обычай. На площади перед городской церковью собирается огромная толпа людей, и все начинают произносить речи, вспоминая события минувшего года. Так продолжается довольно долго до тех пор, пока один из ораторов не вспомнит какого-то </a:t>
            </a:r>
            <a:r>
              <a:rPr lang="ru-RU" sz="1600" b="1" dirty="0" err="1" smtClean="0">
                <a:latin typeface="Monotype Corsiva" pitchFamily="66" charset="0"/>
              </a:rPr>
              <a:t>сдохшего</a:t>
            </a:r>
            <a:r>
              <a:rPr lang="ru-RU" sz="1600" b="1" dirty="0" smtClean="0">
                <a:latin typeface="Monotype Corsiva" pitchFamily="66" charset="0"/>
              </a:rPr>
              <a:t> осла. Вот этого осла и «делят» между собой жители, припоминая каждому его провинность и даже небольшие слабости. Легкомысленной и ветреной женщине достанется хвост, задире – шкура, плясуну – ноги, болтуну – язык… Возможно, отсюда и пошло гулять по свету выражение «получить от мертвого осла уши». В новогоднюю ночь горожане выходят на улицы и площади, где происходят народные гулянья. А когда городские часы пробьют полночь, все знакомые и незнакомые люди начинают поздравлять друг друга, желать здоровья, удачи и обмениваются подарками. </a:t>
            </a:r>
            <a:endParaRPr lang="ru-RU" sz="1600" b="1" dirty="0">
              <a:latin typeface="Monotype Corsiva" pitchFamily="66" charset="0"/>
            </a:endParaRPr>
          </a:p>
        </p:txBody>
      </p:sp>
      <p:pic>
        <p:nvPicPr>
          <p:cNvPr id="10242" name="Picture 2" descr="Картинка 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500174"/>
            <a:ext cx="3778579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imaa-26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500570"/>
            <a:ext cx="1562100" cy="187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1125</Words>
  <PresentationFormat>Экран (4:3)</PresentationFormat>
  <Paragraphs>51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</cp:lastModifiedBy>
  <cp:revision>25</cp:revision>
  <dcterms:modified xsi:type="dcterms:W3CDTF">2010-12-14T13:20:55Z</dcterms:modified>
</cp:coreProperties>
</file>