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notesMasterIdLst>
    <p:notesMasterId r:id="rId12"/>
  </p:notesMasterIdLst>
  <p:sldIdLst>
    <p:sldId id="265" r:id="rId2"/>
    <p:sldId id="280" r:id="rId3"/>
    <p:sldId id="274" r:id="rId4"/>
    <p:sldId id="267" r:id="rId5"/>
    <p:sldId id="275" r:id="rId6"/>
    <p:sldId id="269" r:id="rId7"/>
    <p:sldId id="276" r:id="rId8"/>
    <p:sldId id="277" r:id="rId9"/>
    <p:sldId id="270" r:id="rId10"/>
    <p:sldId id="271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9" autoAdjust="0"/>
    <p:restoredTop sz="86380" autoAdjust="0"/>
  </p:normalViewPr>
  <p:slideViewPr>
    <p:cSldViewPr>
      <p:cViewPr varScale="1">
        <p:scale>
          <a:sx n="63" d="100"/>
          <a:sy n="63" d="100"/>
        </p:scale>
        <p:origin x="-13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A73579B-CF01-4A26-82C6-E0457B3C3E35}" type="datetimeFigureOut">
              <a:rPr lang="ru-RU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A6DFC30-2671-447E-947D-50B138D84F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E3EBB3-729E-4F7B-8440-FC0C7D5CEA02}" type="datetimeFigureOut">
              <a:rPr lang="ru-RU" smtClean="0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8F005406-B15B-4F5C-B189-815C050D7F3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20D188-524E-4A09-B5E4-2956C3E4745B}" type="datetimeFigureOut">
              <a:rPr lang="ru-RU" smtClean="0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A5F40B-2975-4FB1-98E4-81BA3D16F8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ED2997-C4C0-48F9-BBC7-0103404DAEEF}" type="datetimeFigureOut">
              <a:rPr lang="ru-RU" smtClean="0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21A3FC-4B1F-4203-B6E8-3CE948D9528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F910C19-3A02-4C69-A2D6-EBFE7BFDBB84}" type="datetimeFigureOut">
              <a:rPr lang="ru-RU" smtClean="0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89371AD4-6A1F-4391-B7FB-B7030511038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58AA0D-E2D3-4BB9-9B3B-4CCF3BF61AE3}" type="datetimeFigureOut">
              <a:rPr lang="ru-RU" smtClean="0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EE0E1B-9055-42C4-9CB7-D0B72C5C1ED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86247B-DDA3-4E13-83B5-2ACD8543FB65}" type="datetimeFigureOut">
              <a:rPr lang="ru-RU" smtClean="0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C9169A-415F-4175-A96E-0F2AA64BFC3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FB686E-EF60-46F1-B7CE-2E8F3416F15C}" type="datetimeFigureOut">
              <a:rPr lang="ru-RU" smtClean="0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56045D6A-EDA4-404D-82DA-B1C848EBCCA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F790066-4A27-45D0-84A7-A89A78C3B5C7}" type="datetimeFigureOut">
              <a:rPr lang="ru-RU" smtClean="0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6ADD7-C49F-4EDD-8A4A-232E18D317C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D71AD2-2439-402C-8811-7F9825E3FF5F}" type="datetimeFigureOut">
              <a:rPr lang="ru-RU" smtClean="0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BA5876-ABAA-4528-9B3E-B0F179F1FF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50E5D1B-034A-4532-88F2-58BEC9433646}" type="datetimeFigureOut">
              <a:rPr lang="ru-RU" smtClean="0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5FBFB4-B4BC-43ED-B95B-F5DBCF3B804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D935E1-FBBE-4F4B-AA47-FF36B858FEEE}" type="datetimeFigureOut">
              <a:rPr lang="ru-RU" smtClean="0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C2B6E0-606D-49F3-867A-A4209FF3598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4603DC01-F4A0-41DD-8AB4-D616CCC6268F}" type="datetimeFigureOut">
              <a:rPr lang="ru-RU" smtClean="0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34E0788E-63FA-409B-8E16-76699DD8C6F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10" Type="http://schemas.openxmlformats.org/officeDocument/2006/relationships/image" Target="../media/image23.gif"/><Relationship Id="rId4" Type="http://schemas.openxmlformats.org/officeDocument/2006/relationships/image" Target="../media/image18.jpeg"/><Relationship Id="rId9" Type="http://schemas.openxmlformats.org/officeDocument/2006/relationships/hyperlink" Target="http://www.ustltd.com/img/images/1_21(1).gif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285728"/>
            <a:ext cx="8001028" cy="857272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100" b="1" dirty="0" smtClean="0">
                <a:solidFill>
                  <a:srgbClr val="002060"/>
                </a:solidFill>
              </a:rPr>
              <a:t>I</a:t>
            </a:r>
            <a:r>
              <a:rPr lang="ru-RU" sz="3100" b="1" dirty="0" smtClean="0">
                <a:solidFill>
                  <a:srgbClr val="002060"/>
                </a:solidFill>
              </a:rPr>
              <a:t> конкурс  «Азбука дорог»</a:t>
            </a: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0243" name="Содержимое 10" descr="6.6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57620" y="3571876"/>
            <a:ext cx="1676400" cy="2352675"/>
          </a:xfrm>
        </p:spPr>
      </p:pic>
      <p:pic>
        <p:nvPicPr>
          <p:cNvPr id="5" name="Picture 4" descr="5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000100" y="1357298"/>
            <a:ext cx="1685925" cy="1695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46" name="Рисунок 11" descr="1.21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44" y="1357298"/>
            <a:ext cx="193357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Рисунок 12" descr="4.5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64" y="1428736"/>
            <a:ext cx="1685925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10" descr="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43702" y="3571876"/>
            <a:ext cx="1646238" cy="229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Рисунок 14" descr="6.1.gi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71538" y="3571876"/>
            <a:ext cx="1685925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142875"/>
            <a:ext cx="8786812" cy="1428750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002060"/>
                </a:solidFill>
              </a:rPr>
              <a:t>Определите, как называются эти знаки ?</a:t>
            </a:r>
            <a:r>
              <a:rPr lang="ru-RU" sz="2800" b="1" i="1" dirty="0" smtClean="0"/>
              <a:t/>
            </a:r>
            <a:br>
              <a:rPr lang="ru-RU" sz="2800" b="1" i="1" dirty="0" smtClean="0"/>
            </a:br>
            <a:endParaRPr lang="ru-RU" sz="2800" b="1" i="1" dirty="0"/>
          </a:p>
        </p:txBody>
      </p:sp>
      <p:pic>
        <p:nvPicPr>
          <p:cNvPr id="19462" name="Picture 5" descr="C:\Documents and Settings\student\Рабочий стол\Работа с родителями 2010\100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643702" y="1571612"/>
            <a:ext cx="2025620" cy="2139092"/>
          </a:xfrm>
        </p:spPr>
      </p:pic>
      <p:pic>
        <p:nvPicPr>
          <p:cNvPr id="19459" name="Picture 2" descr="C:\Documents and Settings\student\Рабочий стол\Работа с родителями 2010\10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571612"/>
            <a:ext cx="2052652" cy="2137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3" descr="C:\Documents and Settings\student\Рабочий стол\Работа с родителями 2010\1000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8" y="1571612"/>
            <a:ext cx="2154237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4" descr="C:\Documents and Settings\student\Рабочий стол\Работа с родителями 2010\1000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1985" y="1571612"/>
            <a:ext cx="208597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Группа 11"/>
          <p:cNvGrpSpPr/>
          <p:nvPr/>
        </p:nvGrpSpPr>
        <p:grpSpPr>
          <a:xfrm>
            <a:off x="571472" y="3857628"/>
            <a:ext cx="8362995" cy="1757363"/>
            <a:chOff x="571472" y="3857628"/>
            <a:chExt cx="8362995" cy="1757363"/>
          </a:xfrm>
        </p:grpSpPr>
        <p:pic>
          <p:nvPicPr>
            <p:cNvPr id="8" name="Picture 8" descr="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71472" y="3929066"/>
              <a:ext cx="1933575" cy="167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23" descr="1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714612" y="3929066"/>
              <a:ext cx="1933575" cy="1685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3" descr="1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7000892" y="3929066"/>
              <a:ext cx="1933575" cy="167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2" name="Picture 2" descr="Картинка 1 из 651">
              <a:hlinkClick r:id="rId9"/>
            </p:cNvPr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4857752" y="3857628"/>
              <a:ext cx="1976421" cy="1737513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14313"/>
            <a:ext cx="7467600" cy="703262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rgbClr val="002060"/>
                </a:solidFill>
              </a:rPr>
              <a:t>II </a:t>
            </a:r>
            <a:r>
              <a:rPr lang="ru-RU" sz="2800" b="1" dirty="0" smtClean="0">
                <a:solidFill>
                  <a:srgbClr val="002060"/>
                </a:solidFill>
              </a:rPr>
              <a:t>конкурс «Светофор»</a:t>
            </a:r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1000100" y="1500174"/>
            <a:ext cx="7281890" cy="4545150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Есть сигналы светофора, </a:t>
            </a:r>
          </a:p>
          <a:p>
            <a:pPr>
              <a:buFont typeface="Wingdings" pitchFamily="2" charset="2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Подчиняйся им без спора</a:t>
            </a:r>
          </a:p>
          <a:p>
            <a:pPr>
              <a:buFont typeface="Wingdings" pitchFamily="2" charset="2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Красный свет нам говорит:</a:t>
            </a:r>
          </a:p>
          <a:p>
            <a:pPr>
              <a:buFont typeface="Wingdings" pitchFamily="2" charset="2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«Стой! Опасно! Путь закрыт!»</a:t>
            </a:r>
          </a:p>
          <a:p>
            <a:pPr>
              <a:buFont typeface="Wingdings" pitchFamily="2" charset="2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Желтый свет – предупреждение:</a:t>
            </a:r>
          </a:p>
          <a:p>
            <a:pPr>
              <a:buFont typeface="Wingdings" pitchFamily="2" charset="2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Жди сигнала без движения.</a:t>
            </a:r>
          </a:p>
          <a:p>
            <a:pPr>
              <a:buFont typeface="Wingdings" pitchFamily="2" charset="2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Зеленый свет открыл дорогу-</a:t>
            </a:r>
          </a:p>
          <a:p>
            <a:pPr>
              <a:buFont typeface="Wingdings" pitchFamily="2" charset="2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Переходить ребята могут!</a:t>
            </a:r>
          </a:p>
          <a:p>
            <a:pPr>
              <a:buFont typeface="Wingdings" pitchFamily="2" charset="2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 ты и здесь не торопись-</a:t>
            </a:r>
          </a:p>
          <a:p>
            <a:pPr>
              <a:buFont typeface="Wingdings" pitchFamily="2" charset="2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Сначала зорко осмотрись!</a:t>
            </a:r>
          </a:p>
          <a:p>
            <a:endParaRPr lang="ru-RU" b="1" dirty="0" smtClean="0"/>
          </a:p>
        </p:txBody>
      </p:sp>
      <p:pic>
        <p:nvPicPr>
          <p:cNvPr id="11268" name="Picture 2" descr="C:\Documents and Settings\student\Мои документы\Диск ноябрь\dou_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44237" y="1285860"/>
            <a:ext cx="2242576" cy="5159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2"/>
          <p:cNvSpPr>
            <a:spLocks noGrp="1"/>
          </p:cNvSpPr>
          <p:nvPr>
            <p:ph idx="1"/>
          </p:nvPr>
        </p:nvSpPr>
        <p:spPr>
          <a:xfrm>
            <a:off x="571472" y="1071546"/>
            <a:ext cx="5929313" cy="48736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b="1" dirty="0" smtClean="0"/>
          </a:p>
          <a:p>
            <a:endParaRPr lang="ru-RU" b="1" dirty="0" smtClean="0"/>
          </a:p>
        </p:txBody>
      </p:sp>
      <p:sp>
        <p:nvSpPr>
          <p:cNvPr id="12291" name="Прямоугольник 3"/>
          <p:cNvSpPr>
            <a:spLocks noChangeArrowheads="1"/>
          </p:cNvSpPr>
          <p:nvPr/>
        </p:nvSpPr>
        <p:spPr bwMode="auto">
          <a:xfrm>
            <a:off x="1000125" y="5929313"/>
            <a:ext cx="457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entury Schoolbook" pitchFamily="18" charset="0"/>
            </a:endParaRPr>
          </a:p>
          <a:p>
            <a:endParaRPr lang="ru-RU">
              <a:latin typeface="Century Schoolbook" pitchFamily="18" charset="0"/>
            </a:endParaRPr>
          </a:p>
        </p:txBody>
      </p:sp>
      <p:pic>
        <p:nvPicPr>
          <p:cNvPr id="5" name="Picture 2" descr="C:\Documents and Settings\student\Мои документы\Диск ноябрь\dou_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1207419"/>
            <a:ext cx="2214561" cy="509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928662" y="1285860"/>
            <a:ext cx="5857916" cy="5032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7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Я и вежливый, и строгий!</a:t>
            </a:r>
          </a:p>
          <a:p>
            <a:pPr lvl="0" eaLnBrk="0" hangingPunct="0"/>
            <a:r>
              <a:rPr lang="ru-RU" sz="27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Я известен на весь мир.</a:t>
            </a:r>
          </a:p>
          <a:p>
            <a:pPr lvl="0" eaLnBrk="0" hangingPunct="0"/>
            <a:r>
              <a:rPr lang="ru-RU" sz="27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Я на улице широкой</a:t>
            </a:r>
          </a:p>
          <a:p>
            <a:pPr lvl="0" eaLnBrk="0" hangingPunct="0"/>
            <a:r>
              <a:rPr lang="ru-RU" sz="27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Самый главный командир!</a:t>
            </a:r>
          </a:p>
          <a:p>
            <a:pPr lvl="0" eaLnBrk="0" hangingPunct="0"/>
            <a:r>
              <a:rPr lang="ru-RU" sz="27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 меня глаза цветные-</a:t>
            </a:r>
          </a:p>
          <a:p>
            <a:pPr lvl="0" eaLnBrk="0" hangingPunct="0"/>
            <a:r>
              <a:rPr lang="ru-RU" sz="27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Не глаза, а три огня,</a:t>
            </a:r>
          </a:p>
          <a:p>
            <a:pPr lvl="0" eaLnBrk="0" hangingPunct="0"/>
            <a:r>
              <a:rPr lang="ru-RU" sz="27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 по очереди ими</a:t>
            </a:r>
          </a:p>
          <a:p>
            <a:pPr lvl="0" eaLnBrk="0" hangingPunct="0"/>
            <a:r>
              <a:rPr lang="ru-RU" sz="27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Все смотрю я на тебя.</a:t>
            </a:r>
          </a:p>
          <a:p>
            <a:pPr lvl="0" eaLnBrk="0" hangingPunct="0"/>
            <a:r>
              <a:rPr lang="ru-RU" sz="27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Все меня, конечно, знают!</a:t>
            </a:r>
          </a:p>
          <a:p>
            <a:pPr lvl="0" eaLnBrk="0" hangingPunct="0"/>
            <a:r>
              <a:rPr lang="ru-RU" sz="27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Да и как меня не знать?!</a:t>
            </a:r>
          </a:p>
          <a:p>
            <a:pPr lvl="0" eaLnBrk="0" hangingPunct="0"/>
            <a:r>
              <a:rPr lang="ru-RU" sz="27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 отлично понимают</a:t>
            </a:r>
          </a:p>
          <a:p>
            <a:pPr lvl="0" eaLnBrk="0" hangingPunct="0"/>
            <a:r>
              <a:rPr lang="ru-RU" sz="27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Все, что я хочу сказать!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214313"/>
            <a:ext cx="8143904" cy="560387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rgbClr val="002060"/>
                </a:solidFill>
              </a:rPr>
              <a:t>III </a:t>
            </a:r>
            <a:r>
              <a:rPr lang="ru-RU" sz="2800" b="1" dirty="0" smtClean="0">
                <a:solidFill>
                  <a:srgbClr val="002060"/>
                </a:solidFill>
              </a:rPr>
              <a:t>конкурс «Собери знак!»</a:t>
            </a:r>
            <a:endParaRPr lang="ru-RU" sz="2800" b="1" dirty="0">
              <a:solidFill>
                <a:srgbClr val="002060"/>
              </a:solidFill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1071538" y="2000240"/>
            <a:ext cx="7013160" cy="2643206"/>
            <a:chOff x="1071538" y="2000240"/>
            <a:chExt cx="7013160" cy="2643206"/>
          </a:xfrm>
        </p:grpSpPr>
        <p:pic>
          <p:nvPicPr>
            <p:cNvPr id="11269" name="Picture 5" descr="http://im2-tub-ru.yandex.net/i?id=237771801-01-7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072066" y="2000240"/>
              <a:ext cx="3012632" cy="2571768"/>
            </a:xfrm>
            <a:prstGeom prst="rect">
              <a:avLst/>
            </a:prstGeom>
            <a:noFill/>
          </p:spPr>
        </p:pic>
        <p:pic>
          <p:nvPicPr>
            <p:cNvPr id="11271" name="Picture 7" descr="http://im7-tub-ru.yandex.net/i?id=252287319-25-7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071538" y="2000240"/>
              <a:ext cx="3003640" cy="264320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38" y="214313"/>
            <a:ext cx="7467600" cy="703262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rgbClr val="002060"/>
                </a:solidFill>
              </a:rPr>
              <a:t>IV</a:t>
            </a:r>
            <a:r>
              <a:rPr lang="ru-RU" sz="2800" b="1" dirty="0" smtClean="0">
                <a:solidFill>
                  <a:srgbClr val="002060"/>
                </a:solidFill>
              </a:rPr>
              <a:t> конкурс «Знатоки ПДД!»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4339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1800" smtClean="0"/>
              <a:t>1.Почему нельзя перебегать улицу перед близко идущим транспортом?</a:t>
            </a:r>
          </a:p>
          <a:p>
            <a:r>
              <a:rPr lang="ru-RU" sz="1800" smtClean="0"/>
              <a:t>2.Как надо обходить стоящий автобус?</a:t>
            </a:r>
          </a:p>
          <a:p>
            <a:r>
              <a:rPr lang="ru-RU" sz="1800" smtClean="0"/>
              <a:t>3.Почему опасно играть в мяч на проезжей части дороги?</a:t>
            </a:r>
          </a:p>
          <a:p>
            <a:r>
              <a:rPr lang="ru-RU" sz="1800" smtClean="0"/>
              <a:t>4.Что означает желтый сигнал светофора?</a:t>
            </a:r>
          </a:p>
          <a:p>
            <a:r>
              <a:rPr lang="ru-RU" sz="1800" smtClean="0"/>
              <a:t>5.С какого возраста разрешена езда на велосипеде по улицам и дорогам?</a:t>
            </a:r>
          </a:p>
        </p:txBody>
      </p:sp>
      <p:sp>
        <p:nvSpPr>
          <p:cNvPr id="14340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1800" smtClean="0"/>
              <a:t>1.Как и где лучше переходить улицу?</a:t>
            </a:r>
          </a:p>
          <a:p>
            <a:r>
              <a:rPr lang="ru-RU" sz="1800" smtClean="0"/>
              <a:t>2.Почему нельзя цепляться за автомобилем?</a:t>
            </a:r>
          </a:p>
          <a:p>
            <a:r>
              <a:rPr lang="ru-RU" sz="1800" smtClean="0"/>
              <a:t>3.Где следует ожидать троллейбус?</a:t>
            </a:r>
          </a:p>
          <a:p>
            <a:r>
              <a:rPr lang="ru-RU" sz="1800" smtClean="0"/>
              <a:t>4.Где должны ходить пешеходы при отсутствии тротуара?</a:t>
            </a:r>
          </a:p>
          <a:p>
            <a:r>
              <a:rPr lang="ru-RU" sz="1800" smtClean="0"/>
              <a:t>5.Что означает красный сигнал светофора?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686800" cy="685784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rgbClr val="002060"/>
                </a:solidFill>
              </a:rPr>
              <a:t>V </a:t>
            </a:r>
            <a:r>
              <a:rPr lang="ru-RU" sz="2800" b="1" dirty="0" smtClean="0">
                <a:solidFill>
                  <a:srgbClr val="002060"/>
                </a:solidFill>
              </a:rPr>
              <a:t>конкурс «Скорая помощь»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15363" name="Picture 2" descr="C:\Documents and Settings\student\Мои документы\Мои рисунки\Рисунки\Транспорт по стилям\С фоном\5010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1714488"/>
            <a:ext cx="3389312" cy="434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7467600" cy="500063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002060"/>
                </a:solidFill>
              </a:rPr>
              <a:t>1 команде: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7758113" cy="58578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000" b="1" dirty="0" smtClean="0"/>
              <a:t>1.Какое лекарственное растение можно использовать в качестве дезинфицирующего средства при капиллярном кровотечении?</a:t>
            </a:r>
          </a:p>
          <a:p>
            <a:pPr>
              <a:buFont typeface="Wingdings" pitchFamily="2" charset="2"/>
              <a:buNone/>
            </a:pPr>
            <a:r>
              <a:rPr lang="ru-RU" sz="2000" b="1" dirty="0" smtClean="0"/>
              <a:t>                   а)подорожник, березовый лист</a:t>
            </a:r>
          </a:p>
          <a:p>
            <a:pPr>
              <a:buFont typeface="Wingdings" pitchFamily="2" charset="2"/>
              <a:buNone/>
            </a:pPr>
            <a:r>
              <a:rPr lang="ru-RU" sz="2000" b="1" dirty="0" smtClean="0"/>
              <a:t>                   б)корень валерианы, цветы ландыша</a:t>
            </a:r>
          </a:p>
          <a:p>
            <a:pPr>
              <a:buFont typeface="Wingdings" pitchFamily="2" charset="2"/>
              <a:buNone/>
            </a:pPr>
            <a:r>
              <a:rPr lang="ru-RU" sz="2000" b="1" dirty="0" smtClean="0"/>
              <a:t>                   в)листья мать-и-мачехи</a:t>
            </a:r>
          </a:p>
          <a:p>
            <a:pPr>
              <a:buFont typeface="Wingdings" pitchFamily="2" charset="2"/>
              <a:buNone/>
            </a:pPr>
            <a:r>
              <a:rPr lang="ru-RU" sz="2000" b="1" dirty="0" smtClean="0"/>
              <a:t>2.Какое средство из автомобильной аптечки можно применить для уменьшения боли при переломе?</a:t>
            </a:r>
          </a:p>
          <a:p>
            <a:pPr>
              <a:buFont typeface="Wingdings" pitchFamily="2" charset="2"/>
              <a:buNone/>
            </a:pPr>
            <a:r>
              <a:rPr lang="ru-RU" sz="2000" b="1" dirty="0" smtClean="0"/>
              <a:t>                   а)валидол</a:t>
            </a:r>
          </a:p>
          <a:p>
            <a:pPr>
              <a:buFont typeface="Wingdings" pitchFamily="2" charset="2"/>
              <a:buNone/>
            </a:pPr>
            <a:r>
              <a:rPr lang="ru-RU" sz="2000" b="1" dirty="0" smtClean="0"/>
              <a:t>                   б)анальгин и охлаждающий пакет -контейнер</a:t>
            </a:r>
          </a:p>
          <a:p>
            <a:pPr>
              <a:buFont typeface="Wingdings" pitchFamily="2" charset="2"/>
              <a:buNone/>
            </a:pPr>
            <a:r>
              <a:rPr lang="ru-RU" sz="2000" b="1" dirty="0" smtClean="0"/>
              <a:t>                   в)</a:t>
            </a:r>
            <a:r>
              <a:rPr lang="ru-RU" sz="2000" b="1" dirty="0" err="1" smtClean="0"/>
              <a:t>энтеродез</a:t>
            </a:r>
            <a:endParaRPr lang="ru-RU" sz="2000" b="1" dirty="0" smtClean="0"/>
          </a:p>
          <a:p>
            <a:pPr>
              <a:buFont typeface="Wingdings" pitchFamily="2" charset="2"/>
              <a:buNone/>
            </a:pPr>
            <a:r>
              <a:rPr lang="ru-RU" sz="2000" b="1" dirty="0" smtClean="0"/>
              <a:t>3.Для чего нужен валидол в автоаптечке?</a:t>
            </a:r>
          </a:p>
          <a:p>
            <a:pPr>
              <a:buFont typeface="Wingdings" pitchFamily="2" charset="2"/>
              <a:buNone/>
            </a:pPr>
            <a:r>
              <a:rPr lang="ru-RU" sz="2000" b="1" dirty="0" smtClean="0"/>
              <a:t>                   а)для приема при высокой температуре</a:t>
            </a:r>
          </a:p>
          <a:p>
            <a:pPr>
              <a:buFont typeface="Wingdings" pitchFamily="2" charset="2"/>
              <a:buNone/>
            </a:pPr>
            <a:r>
              <a:rPr lang="ru-RU" sz="2000" b="1" dirty="0" smtClean="0"/>
              <a:t>                   б)для приема при болях в области перелома</a:t>
            </a:r>
          </a:p>
          <a:p>
            <a:pPr>
              <a:buFont typeface="Wingdings" pitchFamily="2" charset="2"/>
              <a:buNone/>
            </a:pPr>
            <a:r>
              <a:rPr lang="ru-RU" sz="2000" b="1" dirty="0" smtClean="0"/>
              <a:t>                   в)для приема при болях в области сердца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285750"/>
            <a:ext cx="7467600" cy="5715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002060"/>
                </a:solidFill>
              </a:rPr>
              <a:t>2 команде: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428596" y="1285875"/>
            <a:ext cx="8186738" cy="55721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000" b="1" dirty="0" smtClean="0"/>
              <a:t>1. Как оказать помощь пострадавшему при болях в области сердца?</a:t>
            </a:r>
          </a:p>
          <a:p>
            <a:pPr>
              <a:buFont typeface="Wingdings" pitchFamily="2" charset="2"/>
              <a:buNone/>
            </a:pPr>
            <a:r>
              <a:rPr lang="ru-RU" sz="2000" b="1" dirty="0" smtClean="0"/>
              <a:t>                а)дать таблетку анальгина или аспирина</a:t>
            </a:r>
          </a:p>
          <a:p>
            <a:pPr>
              <a:buFont typeface="Wingdings" pitchFamily="2" charset="2"/>
              <a:buNone/>
            </a:pPr>
            <a:r>
              <a:rPr lang="ru-RU" sz="2000" b="1" dirty="0" smtClean="0"/>
              <a:t>                б)дать понюхать нашатырный спирт</a:t>
            </a:r>
          </a:p>
          <a:p>
            <a:pPr>
              <a:buFont typeface="Wingdings" pitchFamily="2" charset="2"/>
              <a:buNone/>
            </a:pPr>
            <a:r>
              <a:rPr lang="ru-RU" sz="2000" b="1" dirty="0" smtClean="0"/>
              <a:t>                в)дать принять под язык таблетку валидола</a:t>
            </a:r>
          </a:p>
          <a:p>
            <a:pPr>
              <a:buFont typeface="Wingdings" pitchFamily="2" charset="2"/>
              <a:buNone/>
            </a:pPr>
            <a:r>
              <a:rPr lang="ru-RU" sz="2000" b="1" dirty="0" smtClean="0"/>
              <a:t>2.Для чего в автоаптечке предназначен 10%водный раствор аммиака?</a:t>
            </a:r>
          </a:p>
          <a:p>
            <a:pPr>
              <a:buFont typeface="Wingdings" pitchFamily="2" charset="2"/>
              <a:buNone/>
            </a:pPr>
            <a:r>
              <a:rPr lang="ru-RU" sz="2000" b="1" dirty="0" smtClean="0"/>
              <a:t>                а)для обработки ран</a:t>
            </a:r>
          </a:p>
          <a:p>
            <a:pPr>
              <a:buFont typeface="Wingdings" pitchFamily="2" charset="2"/>
              <a:buNone/>
            </a:pPr>
            <a:r>
              <a:rPr lang="ru-RU" sz="2000" b="1" dirty="0" smtClean="0"/>
              <a:t>                б)для наложения согревающего компресса</a:t>
            </a:r>
          </a:p>
          <a:p>
            <a:pPr>
              <a:buFont typeface="Wingdings" pitchFamily="2" charset="2"/>
              <a:buNone/>
            </a:pPr>
            <a:r>
              <a:rPr lang="ru-RU" sz="2000" b="1" dirty="0" smtClean="0"/>
              <a:t>                в)для вдыхания при обмороке или  угаре</a:t>
            </a:r>
          </a:p>
          <a:p>
            <a:pPr>
              <a:buFont typeface="Wingdings" pitchFamily="2" charset="2"/>
              <a:buNone/>
            </a:pPr>
            <a:r>
              <a:rPr lang="ru-RU" sz="2000" b="1" dirty="0" smtClean="0"/>
              <a:t>3.Где нужно определять пульс, если пострадавший без сознания?</a:t>
            </a:r>
          </a:p>
          <a:p>
            <a:pPr>
              <a:buFont typeface="Wingdings" pitchFamily="2" charset="2"/>
              <a:buNone/>
            </a:pPr>
            <a:r>
              <a:rPr lang="ru-RU" sz="2000" b="1" dirty="0" smtClean="0"/>
              <a:t>               а)на лучевой артерии</a:t>
            </a:r>
          </a:p>
          <a:p>
            <a:pPr>
              <a:buFont typeface="Wingdings" pitchFamily="2" charset="2"/>
              <a:buNone/>
            </a:pPr>
            <a:r>
              <a:rPr lang="ru-RU" sz="2000" b="1" dirty="0" smtClean="0"/>
              <a:t>               б)на бедренной артерии</a:t>
            </a:r>
          </a:p>
          <a:p>
            <a:pPr>
              <a:buFont typeface="Wingdings" pitchFamily="2" charset="2"/>
              <a:buNone/>
            </a:pPr>
            <a:r>
              <a:rPr lang="ru-RU" sz="2000" b="1" dirty="0" smtClean="0"/>
              <a:t>               в)на сонной артерии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472488" cy="785818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rgbClr val="002060"/>
                </a:solidFill>
              </a:rPr>
              <a:t>VI</a:t>
            </a:r>
            <a:r>
              <a:rPr lang="ru-RU" sz="2800" b="1" dirty="0" smtClean="0">
                <a:solidFill>
                  <a:srgbClr val="002060"/>
                </a:solidFill>
              </a:rPr>
              <a:t> конкурс «Дорожный лабиринт»</a:t>
            </a:r>
            <a:endParaRPr lang="ru-RU" sz="2800" b="1" dirty="0">
              <a:solidFill>
                <a:srgbClr val="002060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428596" y="2857496"/>
            <a:ext cx="8186783" cy="1785938"/>
            <a:chOff x="428596" y="2857496"/>
            <a:chExt cx="8186783" cy="1785938"/>
          </a:xfrm>
        </p:grpSpPr>
        <p:pic>
          <p:nvPicPr>
            <p:cNvPr id="3" name="Picture 13" descr="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43438" y="2857496"/>
              <a:ext cx="1714500" cy="1785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" name="Picture 7" descr="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571736" y="2857496"/>
              <a:ext cx="1685925" cy="1685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14" descr="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28596" y="2857496"/>
              <a:ext cx="1785937" cy="1644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4" descr="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929454" y="2857496"/>
              <a:ext cx="1685925" cy="1695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Прямоугольник 6"/>
          <p:cNvSpPr/>
          <p:nvPr/>
        </p:nvSpPr>
        <p:spPr>
          <a:xfrm>
            <a:off x="714348" y="1785926"/>
            <a:ext cx="79296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</a:rPr>
              <a:t>В чем сходство и различие этих знаков?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472</TotalTime>
  <Words>403</Words>
  <Application>Microsoft Office PowerPoint</Application>
  <PresentationFormat>Экран (4:3)</PresentationFormat>
  <Paragraphs>66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I конкурс  «Азбука дорог» </vt:lpstr>
      <vt:lpstr>II конкурс «Светофор»</vt:lpstr>
      <vt:lpstr>Слайд 3</vt:lpstr>
      <vt:lpstr>III конкурс «Собери знак!»</vt:lpstr>
      <vt:lpstr>IV конкурс «Знатоки ПДД!»</vt:lpstr>
      <vt:lpstr>V конкурс «Скорая помощь»</vt:lpstr>
      <vt:lpstr>1 команде:</vt:lpstr>
      <vt:lpstr>2 команде:</vt:lpstr>
      <vt:lpstr>VI конкурс «Дорожный лабиринт»</vt:lpstr>
      <vt:lpstr>Определите, как называются эти знаки ? </vt:lpstr>
    </vt:vector>
  </TitlesOfParts>
  <Company>МИПК СНПО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student</dc:creator>
  <cp:lastModifiedBy>Мунира</cp:lastModifiedBy>
  <cp:revision>65</cp:revision>
  <dcterms:created xsi:type="dcterms:W3CDTF">2010-03-15T07:20:09Z</dcterms:created>
  <dcterms:modified xsi:type="dcterms:W3CDTF">2012-02-21T17:29:20Z</dcterms:modified>
</cp:coreProperties>
</file>