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5" r:id="rId9"/>
    <p:sldId id="266" r:id="rId10"/>
    <p:sldId id="260" r:id="rId11"/>
    <p:sldId id="261" r:id="rId12"/>
    <p:sldId id="274" r:id="rId13"/>
    <p:sldId id="275" r:id="rId14"/>
    <p:sldId id="277" r:id="rId15"/>
    <p:sldId id="276" r:id="rId16"/>
    <p:sldId id="267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autoTitleDeleted val="1"/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не справились</c:v>
                </c:pt>
                <c:pt idx="1">
                  <c:v>справились с помощью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0.44400000000000023</c:v>
                </c:pt>
                <c:pt idx="1">
                  <c:v>0.55600000000000005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справились с помощью</c:v>
                </c:pt>
                <c:pt idx="1">
                  <c:v>справились самостоятельно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0.18600000000000011</c:v>
                </c:pt>
                <c:pt idx="1">
                  <c:v>0.81399999999999995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4A0DAB-F8C7-40CB-99AF-71702E658B95}" type="datetimeFigureOut">
              <a:rPr lang="ru-RU" smtClean="0"/>
              <a:pPr/>
              <a:t>26.05.2011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BC4EA9D-2D7F-4B79-8ED2-AFC101AE7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май и Я\Черемух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071678"/>
            <a:ext cx="5286412" cy="40174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71451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Муниципальное дошкольное образовательное учреждение «Детский сад № 14 компенсирующего вида «Детство»» Ленинского района городского округа </a:t>
            </a:r>
            <a:br>
              <a:rPr lang="ru-RU" sz="2000" dirty="0" smtClean="0"/>
            </a:br>
            <a:r>
              <a:rPr lang="ru-RU" sz="2000" dirty="0" smtClean="0"/>
              <a:t>город Уфа Республики Башкортостан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85765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   </a:t>
            </a:r>
          </a:p>
          <a:p>
            <a:pPr algn="just">
              <a:buNone/>
            </a:pPr>
            <a:r>
              <a:rPr lang="ru-RU" dirty="0" smtClean="0"/>
              <a:t>     </a:t>
            </a:r>
            <a:r>
              <a:rPr lang="ru-RU" sz="3200" dirty="0" smtClean="0"/>
              <a:t>Результаты проведенной работы могут быть использованы в практической деятельности воспитателей логопедических групп, групп для детей с задержкой психического развития и учителей-логопедов.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582726"/>
          </a:xfrm>
        </p:spPr>
        <p:txBody>
          <a:bodyPr>
            <a:normAutofit/>
          </a:bodyPr>
          <a:lstStyle/>
          <a:p>
            <a:r>
              <a:rPr lang="ru-RU" dirty="0" smtClean="0"/>
              <a:t>  Теоретическая и    </a:t>
            </a:r>
            <a:br>
              <a:rPr lang="ru-RU" dirty="0" smtClean="0"/>
            </a:br>
            <a:r>
              <a:rPr lang="ru-RU" dirty="0" smtClean="0"/>
              <a:t>  практическая значимость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332038"/>
          <a:ext cx="8229600" cy="4097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6541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Показатели констатирующего эксперимента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dirty="0" smtClean="0"/>
              <a:t>  Словообразование существительных</a:t>
            </a:r>
            <a:br>
              <a:rPr lang="ru-RU" sz="3200" dirty="0" smtClean="0"/>
            </a:br>
            <a:r>
              <a:rPr lang="ru-RU" sz="3200" dirty="0" smtClean="0"/>
              <a:t>  </a:t>
            </a:r>
            <a:r>
              <a:rPr lang="ru-RU" sz="32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«</a:t>
            </a:r>
            <a:r>
              <a:rPr lang="ru-RU" sz="2800" dirty="0" smtClean="0">
                <a:solidFill>
                  <a:schemeClr val="tx1"/>
                </a:solidFill>
              </a:rPr>
              <a:t>Назови ласково»           </a:t>
            </a:r>
            <a:r>
              <a:rPr lang="ru-RU" sz="2800" dirty="0" smtClean="0">
                <a:solidFill>
                  <a:schemeClr val="tx1"/>
                </a:solidFill>
              </a:rPr>
              <a:t>«</a:t>
            </a:r>
            <a:r>
              <a:rPr lang="ru-RU" sz="2800" dirty="0" smtClean="0">
                <a:solidFill>
                  <a:schemeClr val="tx1"/>
                </a:solidFill>
              </a:rPr>
              <a:t>Чей детеныш»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9" name="Picture 5" descr="C:\Users\user\Desktop\Рамай и Я\Фото0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93398"/>
            <a:ext cx="3312368" cy="4011865"/>
          </a:xfrm>
          <a:prstGeom prst="rect">
            <a:avLst/>
          </a:prstGeom>
          <a:noFill/>
        </p:spPr>
      </p:pic>
      <p:pic>
        <p:nvPicPr>
          <p:cNvPr id="1030" name="Picture 6" descr="C:\Users\user\Desktop\Рамай и Я\Фото0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93398"/>
            <a:ext cx="3672408" cy="4011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</a:t>
            </a:r>
            <a:r>
              <a:rPr lang="ru-RU" sz="3200" dirty="0" smtClean="0"/>
              <a:t> </a:t>
            </a:r>
            <a:r>
              <a:rPr lang="ru-RU" sz="3600" dirty="0" smtClean="0"/>
              <a:t>Словообразование </a:t>
            </a:r>
            <a:r>
              <a:rPr lang="ru-RU" sz="3600" dirty="0" smtClean="0"/>
              <a:t>прилагательных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</a:t>
            </a:r>
            <a:r>
              <a:rPr lang="ru-RU" sz="2800" dirty="0" smtClean="0">
                <a:solidFill>
                  <a:schemeClr val="tx1"/>
                </a:solidFill>
              </a:rPr>
              <a:t>«Опиши </a:t>
            </a:r>
            <a:r>
              <a:rPr lang="ru-RU" sz="2800" dirty="0" err="1" smtClean="0">
                <a:solidFill>
                  <a:schemeClr val="tx1"/>
                </a:solidFill>
              </a:rPr>
              <a:t>Айгуль</a:t>
            </a:r>
            <a:r>
              <a:rPr lang="ru-RU" sz="2800" dirty="0" smtClean="0">
                <a:solidFill>
                  <a:schemeClr val="tx1"/>
                </a:solidFill>
              </a:rPr>
              <a:t>»               «Опиши </a:t>
            </a:r>
            <a:r>
              <a:rPr lang="ru-RU" sz="2800" dirty="0" err="1" smtClean="0">
                <a:solidFill>
                  <a:schemeClr val="tx1"/>
                </a:solidFill>
              </a:rPr>
              <a:t>Азамата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user\Desktop\Рамай и Я\Фото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2997771" cy="4104456"/>
          </a:xfrm>
          <a:prstGeom prst="rect">
            <a:avLst/>
          </a:prstGeom>
          <a:noFill/>
        </p:spPr>
      </p:pic>
      <p:pic>
        <p:nvPicPr>
          <p:cNvPr id="2052" name="Picture 4" descr="C:\Users\user\Desktop\Рамай и Я\Фото0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84784"/>
            <a:ext cx="3240360" cy="4210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488254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«Назови лист правильно»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81053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«Какое это животное?»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</a:t>
            </a:r>
            <a:r>
              <a:rPr lang="ru-RU" sz="3200" dirty="0" smtClean="0"/>
              <a:t> Словообразование </a:t>
            </a:r>
            <a:r>
              <a:rPr lang="ru-RU" sz="3200" dirty="0" smtClean="0"/>
              <a:t>прилагательных</a:t>
            </a:r>
            <a:endParaRPr lang="ru-RU" sz="3200" dirty="0"/>
          </a:p>
        </p:txBody>
      </p:sp>
      <p:pic>
        <p:nvPicPr>
          <p:cNvPr id="2050" name="Picture 2" descr="C:\Users\user\Desktop\Рамай и Я\Фото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60848"/>
            <a:ext cx="2925763" cy="3902075"/>
          </a:xfrm>
          <a:prstGeom prst="rect">
            <a:avLst/>
          </a:prstGeom>
          <a:noFill/>
        </p:spPr>
      </p:pic>
      <p:pic>
        <p:nvPicPr>
          <p:cNvPr id="2051" name="Picture 3" descr="C:\Users\user\Desktop\Рамай и Я\Фото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060848"/>
            <a:ext cx="2925763" cy="390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smtClean="0"/>
              <a:t>  Словообразование </a:t>
            </a:r>
            <a:r>
              <a:rPr lang="ru-RU" dirty="0" smtClean="0"/>
              <a:t>глаголов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3100" dirty="0" smtClean="0">
                <a:solidFill>
                  <a:schemeClr val="tx1"/>
                </a:solidFill>
              </a:rPr>
              <a:t>«Что делает </a:t>
            </a:r>
            <a:r>
              <a:rPr lang="ru-RU" sz="3100" dirty="0" err="1" smtClean="0">
                <a:solidFill>
                  <a:schemeClr val="tx1"/>
                </a:solidFill>
              </a:rPr>
              <a:t>Зифа</a:t>
            </a:r>
            <a:r>
              <a:rPr lang="ru-RU" sz="3100" dirty="0" smtClean="0">
                <a:solidFill>
                  <a:schemeClr val="tx1"/>
                </a:solidFill>
              </a:rPr>
              <a:t>             «Кто как голос»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с куклой </a:t>
            </a:r>
            <a:r>
              <a:rPr lang="ru-RU" sz="3100" dirty="0" err="1" smtClean="0">
                <a:solidFill>
                  <a:schemeClr val="tx1"/>
                </a:solidFill>
              </a:rPr>
              <a:t>Айгуль</a:t>
            </a:r>
            <a:r>
              <a:rPr lang="ru-RU" sz="3100" dirty="0" smtClean="0">
                <a:solidFill>
                  <a:schemeClr val="tx1"/>
                </a:solidFill>
              </a:rPr>
              <a:t>»                    подает?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Рамай и Я\Фото034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2926080" cy="3901440"/>
          </a:xfrm>
          <a:prstGeom prst="rect">
            <a:avLst/>
          </a:prstGeom>
          <a:noFill/>
        </p:spPr>
      </p:pic>
      <p:pic>
        <p:nvPicPr>
          <p:cNvPr id="1027" name="Picture 3" descr="C:\Users\user\Desktop\Рамай и Я\Фото0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88840"/>
            <a:ext cx="2926080" cy="3901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332038"/>
          <a:ext cx="8229600" cy="4097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6541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Показатели формирующего эксперимента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85778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	   Выбранная методика по формированию навыка словообразования предложенная </a:t>
            </a:r>
            <a:r>
              <a:rPr lang="ru-RU" sz="1800" dirty="0" err="1" smtClean="0"/>
              <a:t>Лалаевой</a:t>
            </a:r>
            <a:r>
              <a:rPr lang="ru-RU" sz="1800" dirty="0" smtClean="0"/>
              <a:t> Р.И. и Серебряковой Н.В. оказалась актуальной, результаты обследования говорят сами за себя, динамика видна.</a:t>
            </a:r>
          </a:p>
          <a:p>
            <a:pPr algn="just">
              <a:buNone/>
            </a:pPr>
            <a:r>
              <a:rPr lang="ru-RU" sz="1800" dirty="0" smtClean="0"/>
              <a:t>	   Занимаясь с детьми по обычной программе можно добиться неплохих результатов. Но для более качественного и быстрого достижения результата, необходима дополнительная работа и использование демонстрационного материала и игр регионального содержания.</a:t>
            </a:r>
          </a:p>
          <a:p>
            <a:pPr algn="just">
              <a:buNone/>
            </a:pPr>
            <a:r>
              <a:rPr lang="ru-RU" sz="1800" dirty="0" smtClean="0"/>
              <a:t>	   Таким образом, правильно подобранная методика и своевременно начатое </a:t>
            </a:r>
            <a:r>
              <a:rPr lang="ru-RU" sz="1800" dirty="0" err="1" smtClean="0"/>
              <a:t>коррекционно-образововательное</a:t>
            </a:r>
            <a:r>
              <a:rPr lang="ru-RU" sz="1800" dirty="0" smtClean="0"/>
              <a:t> воздействие по формированию навыка словообразования, помогает устранить отклонения в речевом развитии ребенка, овладеть ему таким словарем, который позволяет общаться со сверстниками и взрослыми, успешно обучаться в школе, усваивать нормы литературной речи, развивать связную речь, что является важнейшим условием успешного обучения в школе.</a:t>
            </a:r>
          </a:p>
          <a:p>
            <a:pPr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000148"/>
          </a:xfrm>
        </p:spPr>
        <p:txBody>
          <a:bodyPr>
            <a:normAutofit/>
          </a:bodyPr>
          <a:lstStyle/>
          <a:p>
            <a:r>
              <a:rPr lang="ru-RU" dirty="0" smtClean="0"/>
              <a:t>   Заключение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785927"/>
            <a:ext cx="61436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</a:t>
            </a:r>
          </a:p>
          <a:p>
            <a:pPr algn="ctr"/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 </a:t>
            </a:r>
          </a:p>
          <a:p>
            <a:pPr algn="ctr"/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внимание!</a:t>
            </a:r>
            <a:endParaRPr lang="ru-RU" sz="5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r>
              <a:rPr lang="ru-RU" sz="4000" b="1" dirty="0" err="1" smtClean="0"/>
              <a:t>Теникеева</a:t>
            </a:r>
            <a:endParaRPr lang="ru-RU" sz="4000" b="1" dirty="0"/>
          </a:p>
          <a:p>
            <a:pPr algn="ctr">
              <a:buNone/>
            </a:pPr>
            <a:r>
              <a:rPr lang="ru-RU" sz="4000" b="1" dirty="0" smtClean="0"/>
              <a:t>Розалия </a:t>
            </a:r>
          </a:p>
          <a:p>
            <a:pPr algn="ctr">
              <a:buNone/>
            </a:pPr>
            <a:r>
              <a:rPr lang="ru-RU" sz="4000" b="1" dirty="0" err="1" smtClean="0"/>
              <a:t>Расуловна</a:t>
            </a:r>
            <a:endParaRPr lang="ru-RU" sz="4000" b="1" dirty="0" smtClean="0"/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r>
              <a:rPr lang="ru-RU" sz="3200" dirty="0"/>
              <a:t>у</a:t>
            </a:r>
            <a:r>
              <a:rPr lang="ru-RU" sz="3200" dirty="0" smtClean="0"/>
              <a:t>читель - логопед</a:t>
            </a:r>
            <a:endParaRPr lang="ru-RU" sz="3200" dirty="0"/>
          </a:p>
        </p:txBody>
      </p:sp>
      <p:pic>
        <p:nvPicPr>
          <p:cNvPr id="1027" name="Picture 3" descr="C:\Users\user\Desktop\Рамай и Я\ФотоЯ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04460" y="1793399"/>
            <a:ext cx="2926080" cy="39014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познакомимся!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714776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	   </a:t>
            </a:r>
            <a:r>
              <a:rPr lang="ru-RU" sz="3200" dirty="0" smtClean="0"/>
              <a:t>«Формирование навыка словообразования у дошкольников с задержкой психического развития с использованием демонстрационного материала регионального содержания»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6715172" cy="114300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600" dirty="0" smtClean="0"/>
              <a:t>Тема:</a:t>
            </a:r>
            <a:r>
              <a:rPr lang="ru-RU" sz="4600" b="1" dirty="0" smtClean="0"/>
              <a:t/>
            </a:r>
            <a:br>
              <a:rPr lang="ru-RU" sz="4600" b="1" dirty="0" smtClean="0"/>
            </a:br>
            <a:endParaRPr lang="ru-RU" sz="4600" b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9"/>
            <a:ext cx="8429684" cy="4572031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800" dirty="0" smtClean="0"/>
              <a:t>   Данная работа посвящена одной из проблем развития речи детей с задержкой психического развития с общим недоразвитием речи </a:t>
            </a:r>
            <a:r>
              <a:rPr lang="en-US" sz="2800" dirty="0" smtClean="0"/>
              <a:t>II-III</a:t>
            </a:r>
            <a:r>
              <a:rPr lang="ru-RU" sz="2800" dirty="0" smtClean="0"/>
              <a:t> уровня – формированию навыка словообразования.</a:t>
            </a:r>
          </a:p>
          <a:p>
            <a:pPr algn="just">
              <a:buNone/>
            </a:pPr>
            <a:r>
              <a:rPr lang="ru-RU" sz="2800" dirty="0" smtClean="0"/>
              <a:t>	   Успешность овладения речевой деятельностью во многом зависит от объемного пассивного и активного словаря ребенка, от уровня </a:t>
            </a:r>
            <a:r>
              <a:rPr lang="ru-RU" sz="2800" dirty="0" err="1" smtClean="0"/>
              <a:t>сформированности</a:t>
            </a:r>
            <a:r>
              <a:rPr lang="ru-RU" sz="2800" dirty="0" smtClean="0"/>
              <a:t> навыка словообразования. Но словарь ребенка не является врожденной способностью, а формируется под влиянием речи взрослых и в огромной степени зависит от достаточной речевой практики, речевого окружения, от своевременного коррекционно-развивающего воздействия, обучения и воспитания, от социального окружения, которое стимулирует речевое развитие.</a:t>
            </a:r>
          </a:p>
          <a:p>
            <a:pPr algn="just">
              <a:buNone/>
            </a:pPr>
            <a:r>
              <a:rPr lang="ru-RU" sz="2800" dirty="0" smtClean="0"/>
              <a:t>	   Интереснее эта работа будет проходить при обучении на материале родного края. 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400" dirty="0" smtClean="0"/>
              <a:t>	   </a:t>
            </a:r>
          </a:p>
          <a:p>
            <a:pPr>
              <a:buNone/>
            </a:pPr>
            <a:r>
              <a:rPr lang="ru-RU" dirty="0" smtClean="0"/>
              <a:t>	   </a:t>
            </a:r>
            <a:r>
              <a:rPr lang="ru-RU" sz="3200" dirty="0" smtClean="0"/>
              <a:t>Изучение особенностей словообразования у детей старшего дошкольного возраста с задержкой психического развития с ОНР </a:t>
            </a:r>
            <a:r>
              <a:rPr lang="en-US" sz="3200" dirty="0" smtClean="0"/>
              <a:t>II-III </a:t>
            </a:r>
            <a:r>
              <a:rPr lang="ru-RU" sz="3200" dirty="0" smtClean="0"/>
              <a:t>уровня, определение эффективных методов и приемов их формирования.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Цель исследования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740277"/>
          </a:xfrm>
        </p:spPr>
        <p:txBody>
          <a:bodyPr>
            <a:noAutofit/>
          </a:bodyPr>
          <a:lstStyle/>
          <a:p>
            <a:pPr marL="624078" indent="-514350" algn="just">
              <a:buAutoNum type="arabicPeriod"/>
            </a:pPr>
            <a:r>
              <a:rPr lang="ru-RU" sz="2200" dirty="0" smtClean="0"/>
              <a:t>Анализ педагогической и методической литературы по проблеме исследования.</a:t>
            </a:r>
          </a:p>
          <a:p>
            <a:pPr marL="624078" indent="-514350" algn="just">
              <a:buAutoNum type="arabicPeriod"/>
            </a:pPr>
            <a:r>
              <a:rPr lang="ru-RU" sz="2200" dirty="0" smtClean="0"/>
              <a:t>Изучение психологических и речевых особенностей детей с задержкой психического развития с ОНР</a:t>
            </a:r>
            <a:r>
              <a:rPr lang="en-US" sz="2200" dirty="0" smtClean="0"/>
              <a:t> II-III</a:t>
            </a:r>
            <a:r>
              <a:rPr lang="ru-RU" sz="2200" dirty="0" smtClean="0"/>
              <a:t> уровня.</a:t>
            </a:r>
          </a:p>
          <a:p>
            <a:pPr marL="624078" indent="-514350" algn="just">
              <a:buAutoNum type="arabicPeriod"/>
            </a:pPr>
            <a:r>
              <a:rPr lang="ru-RU" sz="2200" dirty="0" smtClean="0"/>
              <a:t>Изучение особенностей формирования лексики в онтогенезе у детей с речевой патологией.</a:t>
            </a:r>
          </a:p>
          <a:p>
            <a:pPr marL="624078" indent="-514350" algn="just">
              <a:buAutoNum type="arabicPeriod"/>
            </a:pPr>
            <a:r>
              <a:rPr lang="ru-RU" sz="2200" dirty="0" smtClean="0"/>
              <a:t>Изучение особенностей формирования навыка словообразования у детей старшего дошкольного возраста с задержкой психического развития с ОНР</a:t>
            </a:r>
            <a:r>
              <a:rPr lang="en-US" sz="2200" dirty="0" smtClean="0"/>
              <a:t> II-III</a:t>
            </a:r>
            <a:r>
              <a:rPr lang="ru-RU" sz="2200" dirty="0" smtClean="0"/>
              <a:t> уровня.</a:t>
            </a:r>
          </a:p>
          <a:p>
            <a:pPr marL="624078" indent="-514350" algn="just">
              <a:buAutoNum type="arabicPeriod"/>
            </a:pPr>
            <a:r>
              <a:rPr lang="ru-RU" sz="2200" dirty="0" smtClean="0"/>
              <a:t>Подбор эффективных методов и приемов формирования навыка словообразования у детей старшего дошкольного возраста с задержкой психического развития с ОНР</a:t>
            </a:r>
            <a:r>
              <a:rPr lang="en-US" sz="2200" dirty="0" smtClean="0"/>
              <a:t> II-III</a:t>
            </a:r>
            <a:r>
              <a:rPr lang="ru-RU" sz="2200" dirty="0" smtClean="0"/>
              <a:t> уровня.        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Задачи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200" dirty="0" smtClean="0"/>
              <a:t>Формирование навыков словообразования  у детей с задержкой психического развития с общим недоразвитием возможно при условии целенаправленного воздействия, направленного на уточнение и дифференциацию грамматических значений различных частей речи.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Гипотеза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изучение медико-педагогической документации (данные анамнеза, медицинских и психологических исследований, педагогические характеристики и заключения);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изучение научной и методической литературы;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проведение констатирующего и формирующего экспериментов;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количественный и качественный анализ результатов.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Методы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ru-RU" sz="2800" dirty="0" smtClean="0"/>
              <a:t>Положение Леонтьева А.Н., Гвоздева А.Н. об онтогенетических закономерностях развития речи.</a:t>
            </a:r>
          </a:p>
          <a:p>
            <a:pPr marL="624078" indent="-514350">
              <a:buAutoNum type="arabicPeriod"/>
            </a:pPr>
            <a:r>
              <a:rPr lang="ru-RU" sz="2800" dirty="0" smtClean="0"/>
              <a:t>Учение </a:t>
            </a:r>
            <a:r>
              <a:rPr lang="ru-RU" sz="2800" dirty="0" err="1" smtClean="0"/>
              <a:t>Выготского</a:t>
            </a:r>
            <a:r>
              <a:rPr lang="ru-RU" sz="2800" dirty="0" smtClean="0"/>
              <a:t> Л.С. О ведущем виде деятельности детей дошкольного возраста.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Методологическая основа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Открытая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Открытая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689</TotalTime>
  <Words>246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Муниципальное дошкольное образовательное учреждение «Детский сад № 14 компенсирующего вида «Детство»» Ленинского района городского округа  город Уфа Республики Башкортостан</vt:lpstr>
      <vt:lpstr>Давайте познакомимся!</vt:lpstr>
      <vt:lpstr> Тема: </vt:lpstr>
      <vt:lpstr>Актуальность темы:</vt:lpstr>
      <vt:lpstr>  Цель исследования</vt:lpstr>
      <vt:lpstr>   Задачи  </vt:lpstr>
      <vt:lpstr>  Гипотеза</vt:lpstr>
      <vt:lpstr>  Методы  </vt:lpstr>
      <vt:lpstr>   Методологическая основа</vt:lpstr>
      <vt:lpstr>  Теоретическая и       практическая значимость</vt:lpstr>
      <vt:lpstr>Показатели констатирующего эксперимента</vt:lpstr>
      <vt:lpstr>  Словообразование существительных    «Назови ласково»           «Чей детеныш» </vt:lpstr>
      <vt:lpstr>   Словообразование прилагательных     «Опиши Айгуль»               «Опиши Азамата» </vt:lpstr>
      <vt:lpstr>   Словообразование прилагательных</vt:lpstr>
      <vt:lpstr>    Словообразование глаголов   «Что делает Зифа             «Кто как голос»     с куклой Айгуль»                    подает?</vt:lpstr>
      <vt:lpstr>Показатели формирующего эксперимента</vt:lpstr>
      <vt:lpstr>   Заключение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Актуальность:</dc:title>
  <dc:creator>user</dc:creator>
  <cp:lastModifiedBy>user</cp:lastModifiedBy>
  <cp:revision>63</cp:revision>
  <dcterms:created xsi:type="dcterms:W3CDTF">2011-04-09T06:07:02Z</dcterms:created>
  <dcterms:modified xsi:type="dcterms:W3CDTF">2011-05-26T14:38:21Z</dcterms:modified>
</cp:coreProperties>
</file>