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68" r:id="rId2"/>
    <p:sldId id="269" r:id="rId3"/>
    <p:sldId id="270" r:id="rId4"/>
    <p:sldId id="257" r:id="rId5"/>
    <p:sldId id="260" r:id="rId6"/>
    <p:sldId id="259" r:id="rId7"/>
    <p:sldId id="271" r:id="rId8"/>
    <p:sldId id="272" r:id="rId9"/>
    <p:sldId id="273" r:id="rId10"/>
    <p:sldId id="265" r:id="rId11"/>
    <p:sldId id="266" r:id="rId12"/>
    <p:sldId id="267" r:id="rId13"/>
    <p:sldId id="258" r:id="rId14"/>
    <p:sldId id="274" r:id="rId15"/>
    <p:sldId id="262" r:id="rId16"/>
    <p:sldId id="275" r:id="rId17"/>
    <p:sldId id="276" r:id="rId18"/>
    <p:sldId id="277" r:id="rId19"/>
    <p:sldId id="261" r:id="rId20"/>
    <p:sldId id="264" r:id="rId21"/>
    <p:sldId id="256" r:id="rId22"/>
    <p:sldId id="278" r:id="rId23"/>
    <p:sldId id="2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A4A4E-9381-4CF3-9900-6DC039D2B552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F179B-FA2E-47C3-8459-D319854E08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F179B-FA2E-47C3-8459-D319854E081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EF6C14-556B-4073-8146-84B59D89AB8B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1871A7-74D3-4289-8917-5BD8B633E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064%20Fore%20-%20Pavana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064%20Fore%20-%20Pavana.mp3" TargetMode="Externa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Яблоко – это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 весь Мир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80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err="1" smtClean="0">
                <a:solidFill>
                  <a:srgbClr val="FFFF00"/>
                </a:solidFill>
              </a:rPr>
              <a:t>Янчурина</a:t>
            </a:r>
            <a:r>
              <a:rPr lang="ru-RU" sz="6000" b="1" i="1" dirty="0" smtClean="0">
                <a:solidFill>
                  <a:srgbClr val="FFFF00"/>
                </a:solidFill>
              </a:rPr>
              <a:t> </a:t>
            </a:r>
            <a:r>
              <a:rPr lang="ru-RU" sz="6000" b="1" i="1" dirty="0" err="1" smtClean="0">
                <a:solidFill>
                  <a:srgbClr val="FFFF00"/>
                </a:solidFill>
              </a:rPr>
              <a:t>Наиля</a:t>
            </a:r>
            <a:r>
              <a:rPr lang="ru-RU" sz="6000" dirty="0" smtClean="0">
                <a:solidFill>
                  <a:srgbClr val="FFFF00"/>
                </a:solidFill>
              </a:rPr>
              <a:t>, </a:t>
            </a:r>
            <a:r>
              <a:rPr lang="ru-RU" sz="5400" dirty="0" smtClean="0">
                <a:solidFill>
                  <a:srgbClr val="00B0F0"/>
                </a:solidFill>
              </a:rPr>
              <a:t>ученица 10 класса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00B0F0"/>
                </a:solidFill>
              </a:rPr>
              <a:t>МОБУ СОШ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B0F0"/>
                </a:solidFill>
              </a:rPr>
              <a:t>д. </a:t>
            </a:r>
            <a:r>
              <a:rPr lang="ru-RU" sz="4400" dirty="0" err="1" smtClean="0">
                <a:solidFill>
                  <a:srgbClr val="00B0F0"/>
                </a:solidFill>
              </a:rPr>
              <a:t>Кужанак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4" name="064 Fore - Pav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5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Билибин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«Иван-царевич и Жар-птица»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3" y="1600200"/>
            <a:ext cx="4048004" cy="497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Палехская миниатюра 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85860"/>
            <a:ext cx="45005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Палехская миниатюра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74295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86724" cy="121444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FF00"/>
                </a:solidFill>
              </a:rPr>
              <a:t/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/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Содержание питательных веществ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в одном яблоке (150 г)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Калории 86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Белки 0,4 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Жиры 0,5 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Углеводы 20 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Кальций 8 мг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Фосфор 3 мг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Железо 0,4 мг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Витамин А 120 ME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Тиамин 0,05 мг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Рибофлавин 0,25 мг</a:t>
            </a:r>
          </a:p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Ниацин</a:t>
            </a:r>
            <a:r>
              <a:rPr lang="ru-RU" dirty="0" smtClean="0">
                <a:solidFill>
                  <a:srgbClr val="FF0000"/>
                </a:solidFill>
              </a:rPr>
              <a:t>  0,9 мг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Аскорбиновая кислота 6 мг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B0F0"/>
                </a:solidFill>
              </a:rPr>
              <a:t>Сандро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Ботичелли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«Весна»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3581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Эдвард Берн-Джонс </a:t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«Зловещая голова»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00200"/>
            <a:ext cx="4357717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Рафаэли </a:t>
            </a:r>
            <a:r>
              <a:rPr lang="ru-RU" dirty="0" err="1" smtClean="0">
                <a:solidFill>
                  <a:srgbClr val="00B0F0"/>
                </a:solidFill>
              </a:rPr>
              <a:t>Санти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«Портрет молодого человека с яблоком»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85992"/>
            <a:ext cx="542928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В.Боровиковский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«Портрет </a:t>
            </a:r>
            <a:r>
              <a:rPr lang="ru-RU" dirty="0" err="1" smtClean="0">
                <a:solidFill>
                  <a:srgbClr val="FFFF00"/>
                </a:solidFill>
              </a:rPr>
              <a:t>Скобеевой</a:t>
            </a:r>
            <a:r>
              <a:rPr lang="ru-RU" dirty="0" smtClean="0">
                <a:solidFill>
                  <a:srgbClr val="FFFF00"/>
                </a:solidFill>
              </a:rPr>
              <a:t>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00174"/>
            <a:ext cx="44291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Рафаэль </a:t>
            </a:r>
            <a:r>
              <a:rPr lang="ru-RU" dirty="0" err="1" smtClean="0">
                <a:solidFill>
                  <a:srgbClr val="00B0F0"/>
                </a:solidFill>
              </a:rPr>
              <a:t>Санти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«Три Грации»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1007" y="1600200"/>
            <a:ext cx="4541986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Микеланджело </a:t>
            </a:r>
            <a:r>
              <a:rPr lang="ru-RU" sz="3200" dirty="0" err="1" smtClean="0">
                <a:solidFill>
                  <a:srgbClr val="00B0F0"/>
                </a:solidFill>
              </a:rPr>
              <a:t>Меризи</a:t>
            </a:r>
            <a:r>
              <a:rPr lang="ru-RU" sz="3200" dirty="0" smtClean="0">
                <a:solidFill>
                  <a:srgbClr val="00B0F0"/>
                </a:solidFill>
              </a:rPr>
              <a:t> де Караваджо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</a:rPr>
              <a:t>«Корзина с фруктами»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742955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План исследования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1.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Прочитать произведения различных жанров   фольклора и выбрать материалы, связанные с образом </a:t>
            </a:r>
            <a:r>
              <a:rPr lang="ru-RU" i="1" dirty="0" smtClean="0">
                <a:solidFill>
                  <a:srgbClr val="C00000"/>
                </a:solidFill>
              </a:rPr>
              <a:t>яблоко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2.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Изучить историю вопроса для успешной аналитической работы.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3.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Исследовать отобранный материал с точки зрения смыслового содержания образа.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4.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Обобщить полученные знания, связав их с современной общественной жизнью.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00B0F0"/>
                </a:solidFill>
              </a:rPr>
              <a:t>Жилинский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«Под старой яблоней»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442915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7643866" cy="642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Яблоко в жизни человека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358246" cy="5286412"/>
          </a:xfrm>
          <a:solidFill>
            <a:srgbClr val="00B0F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fontAlgn="base"/>
            <a:endParaRPr lang="ru-RU" b="1" dirty="0" smtClean="0">
              <a:solidFill>
                <a:srgbClr val="FF000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Научная </a:t>
            </a:r>
            <a:r>
              <a:rPr lang="ru-RU" b="1" dirty="0">
                <a:solidFill>
                  <a:srgbClr val="FF0000"/>
                </a:solidFill>
              </a:rPr>
              <a:t>и политическая публицистика</a:t>
            </a:r>
            <a:r>
              <a:rPr lang="ru-RU" dirty="0">
                <a:solidFill>
                  <a:srgbClr val="FF0000"/>
                </a:solidFill>
              </a:rPr>
              <a:t>: </a:t>
            </a:r>
            <a:endParaRPr lang="ru-RU" dirty="0" smtClean="0">
              <a:solidFill>
                <a:srgbClr val="FF0000"/>
              </a:solidFill>
            </a:endParaRPr>
          </a:p>
          <a:p>
            <a:pPr fontAlgn="base"/>
            <a:r>
              <a:rPr lang="ru-RU" i="1" dirty="0" smtClean="0">
                <a:solidFill>
                  <a:srgbClr val="FFFF00"/>
                </a:solidFill>
              </a:rPr>
              <a:t>яблоко </a:t>
            </a:r>
            <a:r>
              <a:rPr lang="ru-RU" i="1" dirty="0">
                <a:solidFill>
                  <a:srgbClr val="FFFF00"/>
                </a:solidFill>
              </a:rPr>
              <a:t>Ньютона, партия «Яблоко» и т.д.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  <a:p>
            <a:r>
              <a:rPr lang="ru-RU" dirty="0"/>
              <a:t> </a:t>
            </a:r>
          </a:p>
          <a:p>
            <a:pPr fontAlgn="base"/>
            <a:r>
              <a:rPr lang="ru-RU" b="1" dirty="0">
                <a:solidFill>
                  <a:srgbClr val="FF0000"/>
                </a:solidFill>
              </a:rPr>
              <a:t>Русская классика</a:t>
            </a:r>
            <a:r>
              <a:rPr lang="ru-RU" dirty="0">
                <a:solidFill>
                  <a:srgbClr val="FF0000"/>
                </a:solidFill>
              </a:rPr>
              <a:t>:   </a:t>
            </a:r>
            <a:r>
              <a:rPr lang="ru-RU" i="1" dirty="0">
                <a:solidFill>
                  <a:srgbClr val="FFFF00"/>
                </a:solidFill>
              </a:rPr>
              <a:t>антоновские яблоки (И.Бунин), молодое, наливное, золотое (А.Пушкин)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dirty="0"/>
              <a:t> </a:t>
            </a:r>
          </a:p>
          <a:p>
            <a:pPr fontAlgn="base"/>
            <a:r>
              <a:rPr lang="ru-RU" b="1" dirty="0">
                <a:solidFill>
                  <a:srgbClr val="FF0000"/>
                </a:solidFill>
              </a:rPr>
              <a:t>Библия и народная религия</a:t>
            </a:r>
            <a:r>
              <a:rPr lang="ru-RU" dirty="0">
                <a:solidFill>
                  <a:srgbClr val="FF0000"/>
                </a:solidFill>
              </a:rPr>
              <a:t>: </a:t>
            </a:r>
            <a:r>
              <a:rPr lang="ru-RU" i="1" dirty="0">
                <a:solidFill>
                  <a:srgbClr val="FFFF00"/>
                </a:solidFill>
              </a:rPr>
              <a:t>райское яблоко, запретный плод, яблочный Спас…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dirty="0"/>
              <a:t> </a:t>
            </a:r>
          </a:p>
          <a:p>
            <a:pPr fontAlgn="base"/>
            <a:r>
              <a:rPr lang="ru-RU" b="1" dirty="0">
                <a:solidFill>
                  <a:srgbClr val="FF0000"/>
                </a:solidFill>
              </a:rPr>
              <a:t>Греческая мифология и фольклор</a:t>
            </a:r>
            <a:r>
              <a:rPr lang="ru-RU" dirty="0">
                <a:solidFill>
                  <a:srgbClr val="FF0000"/>
                </a:solidFill>
              </a:rPr>
              <a:t>: </a:t>
            </a:r>
            <a:r>
              <a:rPr lang="ru-RU" i="1" dirty="0">
                <a:solidFill>
                  <a:srgbClr val="FFFF00"/>
                </a:solidFill>
              </a:rPr>
              <a:t>яблоко раздора, </a:t>
            </a:r>
            <a:r>
              <a:rPr lang="ru-RU" i="1" dirty="0" err="1">
                <a:solidFill>
                  <a:srgbClr val="FFFF00"/>
                </a:solidFill>
              </a:rPr>
              <a:t>молодильные</a:t>
            </a:r>
            <a:r>
              <a:rPr lang="ru-RU" i="1" dirty="0">
                <a:solidFill>
                  <a:srgbClr val="FFFF00"/>
                </a:solidFill>
              </a:rPr>
              <a:t> яблоки, яблоко от яблони недалеко падает…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dirty="0">
                <a:solidFill>
                  <a:srgbClr val="FFFF00"/>
                </a:solidFill>
              </a:rPr>
              <a:t> </a:t>
            </a:r>
          </a:p>
          <a:p>
            <a:pPr fontAlgn="base"/>
            <a:r>
              <a:rPr lang="ru-RU" b="1" dirty="0">
                <a:solidFill>
                  <a:srgbClr val="FF0000"/>
                </a:solidFill>
              </a:rPr>
              <a:t>Значение слова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(плод яблони): </a:t>
            </a:r>
            <a:r>
              <a:rPr lang="ru-RU" i="1" dirty="0">
                <a:solidFill>
                  <a:srgbClr val="FFFF00"/>
                </a:solidFill>
              </a:rPr>
              <a:t>круглое, сладкое, аппетитное, красное…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Шекспир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FFFF00"/>
                </a:solidFill>
              </a:rPr>
              <a:t>«Сонет о яблоке»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          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sz="3600" i="1" dirty="0" smtClean="0"/>
              <a:t> </a:t>
            </a:r>
            <a:r>
              <a:rPr lang="ru-RU" sz="3600" i="1" dirty="0" smtClean="0">
                <a:solidFill>
                  <a:srgbClr val="002060"/>
                </a:solidFill>
              </a:rPr>
              <a:t>…по прежнему сияет чистота.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</a:rPr>
              <a:t>Прекрасно было яблоко, что с древа 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 Адаму на беду сорвала Ева.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/>
            </a:r>
            <a:br>
              <a:rPr lang="ru-RU" sz="4400" dirty="0" smtClean="0">
                <a:solidFill>
                  <a:srgbClr val="00B0F0"/>
                </a:solidFill>
              </a:rPr>
            </a:br>
            <a:r>
              <a:rPr lang="ru-RU" sz="4400" dirty="0" err="1" smtClean="0">
                <a:solidFill>
                  <a:srgbClr val="00B0F0"/>
                </a:solidFill>
              </a:rPr>
              <a:t>Лукас</a:t>
            </a:r>
            <a:r>
              <a:rPr lang="ru-RU" sz="4400" dirty="0" smtClean="0">
                <a:solidFill>
                  <a:srgbClr val="00B0F0"/>
                </a:solidFill>
              </a:rPr>
              <a:t> Кранах Старший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400" dirty="0" smtClean="0">
                <a:solidFill>
                  <a:srgbClr val="FFFF00"/>
                </a:solidFill>
              </a:rPr>
              <a:t>«Мадонна с младенцем</a:t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> под яблоней»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000240"/>
            <a:ext cx="32099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064 Fore - Pav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5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картина </a:t>
            </a:r>
            <a:r>
              <a:rPr lang="ru-RU" sz="4400" dirty="0" err="1" smtClean="0">
                <a:solidFill>
                  <a:srgbClr val="00B0F0"/>
                </a:solidFill>
              </a:rPr>
              <a:t>Лукаса</a:t>
            </a:r>
            <a:r>
              <a:rPr lang="ru-RU" sz="4400" dirty="0" smtClean="0">
                <a:solidFill>
                  <a:srgbClr val="00B0F0"/>
                </a:solidFill>
              </a:rPr>
              <a:t> </a:t>
            </a:r>
            <a:r>
              <a:rPr lang="ru-RU" sz="4400" dirty="0" err="1" smtClean="0">
                <a:solidFill>
                  <a:srgbClr val="00B0F0"/>
                </a:solidFill>
              </a:rPr>
              <a:t>Кранаха</a:t>
            </a:r>
            <a:r>
              <a:rPr lang="ru-RU" sz="4400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«Золотой век»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5462" y="1600200"/>
            <a:ext cx="6793076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Фредерик </a:t>
            </a:r>
            <a:r>
              <a:rPr lang="ru-RU" sz="3600" dirty="0" err="1" smtClean="0">
                <a:solidFill>
                  <a:srgbClr val="00B0F0"/>
                </a:solidFill>
              </a:rPr>
              <a:t>Лейтон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>
                <a:solidFill>
                  <a:srgbClr val="FFFF00"/>
                </a:solidFill>
              </a:rPr>
              <a:t>Золотые яблоки Гесперид»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7737" y="1600200"/>
            <a:ext cx="47085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Эдвард Берн-Джонс</a:t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«Сад Гесперид»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35784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«Суд Париса» — </a:t>
            </a:r>
            <a:r>
              <a:rPr lang="ru-RU" sz="3200" dirty="0" smtClean="0">
                <a:solidFill>
                  <a:srgbClr val="00B0F0"/>
                </a:solidFill>
              </a:rPr>
              <a:t>картина </a:t>
            </a:r>
            <a:r>
              <a:rPr lang="ru-RU" sz="3200" dirty="0" err="1" smtClean="0">
                <a:solidFill>
                  <a:srgbClr val="00B0F0"/>
                </a:solidFill>
              </a:rPr>
              <a:t>Лукаса</a:t>
            </a:r>
            <a:r>
              <a:rPr lang="ru-RU" sz="3200" dirty="0" smtClean="0">
                <a:solidFill>
                  <a:srgbClr val="00B0F0"/>
                </a:solidFill>
              </a:rPr>
              <a:t> </a:t>
            </a:r>
            <a:r>
              <a:rPr lang="ru-RU" sz="3200" dirty="0" err="1" smtClean="0">
                <a:solidFill>
                  <a:srgbClr val="00B0F0"/>
                </a:solidFill>
              </a:rPr>
              <a:t>Кранаха</a:t>
            </a:r>
            <a:r>
              <a:rPr lang="ru-RU" sz="3200" dirty="0" smtClean="0">
                <a:solidFill>
                  <a:srgbClr val="00B0F0"/>
                </a:solidFill>
              </a:rPr>
              <a:t>, 1529 г.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7298"/>
            <a:ext cx="457203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Выбор жениха в башкирском фольклоре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929222"/>
          </a:xfrm>
          <a:solidFill>
            <a:srgbClr val="00B0F0"/>
          </a:solidFill>
        </p:spPr>
        <p:txBody>
          <a:bodyPr>
            <a:noAutofit/>
          </a:bodyPr>
          <a:lstStyle/>
          <a:p>
            <a:pPr>
              <a:buNone/>
            </a:pPr>
            <a:endParaRPr lang="ru-RU" sz="3600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— </a:t>
            </a:r>
            <a:r>
              <a:rPr lang="ru-RU" sz="3600" i="1" dirty="0" err="1" smtClean="0">
                <a:solidFill>
                  <a:srgbClr val="002060"/>
                </a:solidFill>
              </a:rPr>
              <a:t>Егет</a:t>
            </a:r>
            <a:r>
              <a:rPr lang="ru-RU" sz="3600" i="1" dirty="0" smtClean="0">
                <a:solidFill>
                  <a:srgbClr val="002060"/>
                </a:solidFill>
              </a:rPr>
              <a:t>, я выбрала тебя,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А ты в мой дворец не пошел,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Яблоко подарив, знак тебе подала —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Меня равной [ровней] себе не признал.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 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FF00"/>
                </a:solidFill>
              </a:rPr>
              <a:t>Благодарность яблоне</a:t>
            </a:r>
            <a:br>
              <a:rPr lang="ru-RU" sz="53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00B0F0"/>
                </a:solidFill>
              </a:rPr>
              <a:t>сказка «</a:t>
            </a:r>
            <a:r>
              <a:rPr lang="ru-RU" sz="4400" dirty="0" err="1" smtClean="0">
                <a:solidFill>
                  <a:srgbClr val="00B0F0"/>
                </a:solidFill>
              </a:rPr>
              <a:t>Козуля</a:t>
            </a:r>
            <a:r>
              <a:rPr lang="ru-RU" sz="4400" dirty="0" smtClean="0">
                <a:solidFill>
                  <a:srgbClr val="00B0F0"/>
                </a:solidFill>
              </a:rPr>
              <a:t> и яблоня»</a:t>
            </a:r>
            <a:br>
              <a:rPr lang="ru-RU" sz="4400" dirty="0" smtClean="0">
                <a:solidFill>
                  <a:srgbClr val="00B0F0"/>
                </a:solidFill>
              </a:rPr>
            </a:b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094806"/>
          </a:xfrm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i="1" dirty="0" smtClean="0"/>
              <a:t>          </a:t>
            </a:r>
          </a:p>
          <a:p>
            <a:pPr>
              <a:buNone/>
            </a:pPr>
            <a:r>
              <a:rPr lang="ru-RU" i="1" dirty="0" smtClean="0"/>
              <a:t>          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          Пусть твои яблоки зреют, краснея,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          Пусть они лакомок взоры прельщают,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          Вниманье людей на себя обращают,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          Пусть радуют всех и всех восхищают.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effectLst/>
              </a:rPr>
              <a:t>В.Тициан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«Адам и Ева»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65944" y="1600200"/>
            <a:ext cx="3612111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811</TotalTime>
  <Words>298</Words>
  <Application>Microsoft Office PowerPoint</Application>
  <PresentationFormat>Экран (4:3)</PresentationFormat>
  <Paragraphs>71</Paragraphs>
  <Slides>23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Яблоко – это  весь Мир</vt:lpstr>
      <vt:lpstr>План исследования</vt:lpstr>
      <vt:lpstr>картина Лукаса Кранаха «Золотой век»</vt:lpstr>
      <vt:lpstr>Фредерик Лейтон «Золотые яблоки Гесперид» </vt:lpstr>
      <vt:lpstr>Эдвард Берн-Джонс  «Сад Гесперид»</vt:lpstr>
      <vt:lpstr>«Суд Париса» — картина Лукаса Кранаха, 1529 г.</vt:lpstr>
      <vt:lpstr>Выбор жениха в башкирском фольклоре</vt:lpstr>
      <vt:lpstr>Благодарность яблоне сказка «Козуля и яблоня» </vt:lpstr>
      <vt:lpstr>В.Тициан «Адам и Ева»</vt:lpstr>
      <vt:lpstr>Билибин  «Иван-царевич и Жар-птица»</vt:lpstr>
      <vt:lpstr>Палехская миниатюра </vt:lpstr>
      <vt:lpstr>Палехская миниатюра</vt:lpstr>
      <vt:lpstr>  Содержание питательных веществ  в одном яблоке (150 г)   </vt:lpstr>
      <vt:lpstr>Сандро Ботичелли «Весна»</vt:lpstr>
      <vt:lpstr>Эдвард Берн-Джонс  «Зловещая голова»</vt:lpstr>
      <vt:lpstr>Рафаэли Санти «Портрет молодого человека с яблоком»</vt:lpstr>
      <vt:lpstr>В.Боровиковский «Портрет Скобеевой»</vt:lpstr>
      <vt:lpstr>Рафаэль Санти «Три Грации»</vt:lpstr>
      <vt:lpstr>Микеланджело Меризи де Караваджо «Корзина с фруктами»</vt:lpstr>
      <vt:lpstr>Жилинский «Под старой яблоней»</vt:lpstr>
      <vt:lpstr>Яблоко в жизни человека</vt:lpstr>
      <vt:lpstr>Шекспир «Сонет о яблоке»</vt:lpstr>
      <vt:lpstr> Лукас Кранах Старший «Мадонна с младенцем  под яблоней»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Яблоко в жизни человека</dc:title>
  <dc:creator>XP GAME 2007</dc:creator>
  <cp:lastModifiedBy>XP GAME 2007</cp:lastModifiedBy>
  <cp:revision>82</cp:revision>
  <dcterms:created xsi:type="dcterms:W3CDTF">2009-12-10T14:37:16Z</dcterms:created>
  <dcterms:modified xsi:type="dcterms:W3CDTF">2010-02-05T19:06:14Z</dcterms:modified>
</cp:coreProperties>
</file>