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84" r:id="rId4"/>
    <p:sldId id="258" r:id="rId5"/>
    <p:sldId id="280" r:id="rId6"/>
    <p:sldId id="260" r:id="rId7"/>
    <p:sldId id="261" r:id="rId8"/>
    <p:sldId id="257" r:id="rId9"/>
    <p:sldId id="262" r:id="rId10"/>
    <p:sldId id="281" r:id="rId11"/>
    <p:sldId id="263" r:id="rId12"/>
    <p:sldId id="278" r:id="rId13"/>
    <p:sldId id="266" r:id="rId14"/>
    <p:sldId id="264" r:id="rId15"/>
    <p:sldId id="267" r:id="rId16"/>
    <p:sldId id="265" r:id="rId17"/>
    <p:sldId id="259" r:id="rId18"/>
    <p:sldId id="268" r:id="rId19"/>
    <p:sldId id="277" r:id="rId20"/>
    <p:sldId id="275" r:id="rId21"/>
    <p:sldId id="269" r:id="rId22"/>
    <p:sldId id="270" r:id="rId23"/>
    <p:sldId id="276" r:id="rId24"/>
    <p:sldId id="274" r:id="rId25"/>
    <p:sldId id="271" r:id="rId26"/>
    <p:sldId id="272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0DB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9C08-AAE1-4B28-9D64-B61B842C34DC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547E-6F39-492B-8EC6-0CB956184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9C08-AAE1-4B28-9D64-B61B842C34DC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547E-6F39-492B-8EC6-0CB956184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9C08-AAE1-4B28-9D64-B61B842C34DC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547E-6F39-492B-8EC6-0CB956184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9C08-AAE1-4B28-9D64-B61B842C34DC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547E-6F39-492B-8EC6-0CB956184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9C08-AAE1-4B28-9D64-B61B842C34DC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547E-6F39-492B-8EC6-0CB956184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9C08-AAE1-4B28-9D64-B61B842C34DC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547E-6F39-492B-8EC6-0CB956184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9C08-AAE1-4B28-9D64-B61B842C34DC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547E-6F39-492B-8EC6-0CB956184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9C08-AAE1-4B28-9D64-B61B842C34DC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547E-6F39-492B-8EC6-0CB956184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9C08-AAE1-4B28-9D64-B61B842C34DC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547E-6F39-492B-8EC6-0CB956184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9C08-AAE1-4B28-9D64-B61B842C34DC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547E-6F39-492B-8EC6-0CB956184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9C08-AAE1-4B28-9D64-B61B842C34DC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547E-6F39-492B-8EC6-0CB956184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19C08-AAE1-4B28-9D64-B61B842C34DC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9547E-6F39-492B-8EC6-0CB956184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1%80%D0%B3%D1%83%D0%BD%D1%8C" TargetMode="External"/><Relationship Id="rId2" Type="http://schemas.openxmlformats.org/officeDocument/2006/relationships/hyperlink" Target="http://ru.wikipedia.org/wiki/%D0%90%D0%BC%D1%83%D1%80_(%D1%80%D0%B5%D0%BA%D0%B0)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ru.wikipedia.org/wiki/%D0%A1%D1%83%D0%BD%D0%B3%D0%B0%D1%80%D0%B8" TargetMode="External"/><Relationship Id="rId4" Type="http://schemas.openxmlformats.org/officeDocument/2006/relationships/hyperlink" Target="http://ru.wikipedia.org/wiki/%D0%A3%D1%81%D1%81%D1%83%D1%80%D0%B8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5%D0%BA%D0%B8%D0%BD%D1%81%D0%BA%D0%B8%D0%B9_%D1%82%D1%80%D0%B0%D0%BA%D1%82%D0%B0%D1%82_(1860)" TargetMode="External"/><Relationship Id="rId2" Type="http://schemas.openxmlformats.org/officeDocument/2006/relationships/hyperlink" Target="http://ru.wikipedia.org/wiki/1860_%D0%B3%D0%BE%D0%B4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ru.wikipedia.org/wiki/%D0%9D%D0%B5%D1%80%D1%87%D0%B8%D0%BD%D1%81%D0%BA%D0%B8%D0%B9_%D0%B4%D0%BE%D0%B3%D0%BE%D0%B2%D0%BE%D1%80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://ru.wikipedia.org/wiki/%D0%90%D0%BC%D1%83%D1%80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1%80%D1%8B%D0%BC%D1%81%D0%BA%D0%B0%D1%8F_%D0%B2%D0%BE%D0%B9%D0%BD%D0%B0" TargetMode="External"/><Relationship Id="rId3" Type="http://schemas.openxmlformats.org/officeDocument/2006/relationships/hyperlink" Target="http://ru.wikipedia.org/wiki/%D0%90%D0%BB%D0%B5%D0%BA%D1%81%D0%B0%D0%BD%D0%B4%D1%80_II" TargetMode="External"/><Relationship Id="rId7" Type="http://schemas.openxmlformats.org/officeDocument/2006/relationships/hyperlink" Target="http://ru.wikipedia.org/wiki/%D0%9F%D0%B5%D1%82%D1%80%D0%BE%D0%BF%D0%B0%D0%B2%D0%BB%D0%BE%D0%B2%D1%81%D0%BA%D0%B0%D1%8F_%D0%BE%D0%B1%D0%BE%D1%80%D0%BE%D0%BD%D0%B0" TargetMode="External"/><Relationship Id="rId2" Type="http://schemas.openxmlformats.org/officeDocument/2006/relationships/hyperlink" Target="http://ru.wikipedia.org/wiki/%D0%A0%D1%83%D1%81%D1%81%D0%BA%D0%BE-%D0%B0%D0%BC%D0%B5%D1%80%D0%B8%D0%BA%D0%B0%D0%BD%D1%81%D0%BA%D0%B0%D1%8F_%D0%BA%D0%BE%D0%BC%D0%BF%D0%B0%D0%BD%D0%B8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A%D0%BE%D0%BD%D1%81%D1%82%D0%B0%D0%BD%D1%82%D0%B8%D0%BD_%D0%9D%D0%B8%D0%BA%D0%BE%D0%BB%D0%B0%D0%B5%D0%B2%D0%B8%D1%87" TargetMode="External"/><Relationship Id="rId5" Type="http://schemas.openxmlformats.org/officeDocument/2006/relationships/hyperlink" Target="http://ru.wikipedia.org/wiki/%D0%92%D0%B5%D0%BB%D0%B8%D0%BA%D0%B8%D0%B9_%D0%9A%D0%BD%D1%8F%D0%B7%D1%8C" TargetMode="External"/><Relationship Id="rId4" Type="http://schemas.openxmlformats.org/officeDocument/2006/relationships/hyperlink" Target="http://ru.wikipedia.org/wiki/%D0%A0%D0%BE%D1%82%D1%88%D0%B8%D0%BB%D1%8C%D0%B4%D1%8B" TargetMode="External"/><Relationship Id="rId9" Type="http://schemas.openxmlformats.org/officeDocument/2006/relationships/hyperlink" Target="http://ru.wikipedia.org/wiki/%D0%A0%D0%BE%D1%81%D1%81%D0%B8%D0%B9%D1%81%D0%BA%D0%B0%D1%8F_%D0%B8%D0%BC%D0%BF%D0%B5%D1%80%D0%B8%D1%8F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5%D0%BB%D0%B8%D0%BA%D0%B8%D0%B9_%D0%BA%D0%BD%D1%8F%D0%B7%D1%8C" TargetMode="External"/><Relationship Id="rId7" Type="http://schemas.openxmlformats.org/officeDocument/2006/relationships/image" Target="../media/image13.png"/><Relationship Id="rId2" Type="http://schemas.openxmlformats.org/officeDocument/2006/relationships/hyperlink" Target="http://ru.wikipedia.org/wiki/%D0%90%D0%BB%D0%B5%D0%BA%D1%81%D0%B0%D0%BD%D0%B4%D1%80_II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1%D1%82%D0%B5%D0%BA%D0%BB%D1%8C" TargetMode="External"/><Relationship Id="rId5" Type="http://schemas.openxmlformats.org/officeDocument/2006/relationships/hyperlink" Target="http://ru.wikipedia.org/wiki/%D0%AD%D0%B4%D1%83%D0%B0%D1%80%D0%B4_%D0%90%D0%BD%D0%B4%D1%80%D0%B5%D0%B5%D0%B2%D0%B8%D1%87_%D0%A1%D1%82%D0%B5%D0%BA%D0%BB%D1%8C" TargetMode="External"/><Relationship Id="rId4" Type="http://schemas.openxmlformats.org/officeDocument/2006/relationships/hyperlink" Target="http://ru.wikipedia.org/wiki/%D0%9A%D0%BE%D0%BD%D1%81%D1%82%D0%B0%D0%BD%D1%82%D0%B8%D0%BD_%D0%9D%D0%B8%D0%BA%D0%BE%D0%BB%D0%B0%D0%B5%D0%B2%D0%B8%D1%87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B%D0%BE%D0%BD%D0%B4%D0%B0%D0%B9%D0%BA_(%D1%80%D0%B5%D0%BA%D0%B0)" TargetMode="External"/><Relationship Id="rId13" Type="http://schemas.openxmlformats.org/officeDocument/2006/relationships/image" Target="../media/image16.png"/><Relationship Id="rId3" Type="http://schemas.openxmlformats.org/officeDocument/2006/relationships/hyperlink" Target="http://ru.wikipedia.org/wiki/1912" TargetMode="External"/><Relationship Id="rId7" Type="http://schemas.openxmlformats.org/officeDocument/2006/relationships/hyperlink" Target="http://ru.wikipedia.org/wiki/%D0%97%D0%BE%D0%BB%D0%BE%D1%82%D0%B0%D1%8F_%D0%BB%D0%B8%D1%85%D0%BE%D1%80%D0%B0%D0%B4%D0%BA%D0%B0_%D0%BD%D0%B0_%D0%90%D0%BB%D1%8F%D1%81%D0%BA%D0%B5" TargetMode="External"/><Relationship Id="rId12" Type="http://schemas.openxmlformats.org/officeDocument/2006/relationships/hyperlink" Target="http://ru.wikipedia.org/wiki/1959" TargetMode="External"/><Relationship Id="rId2" Type="http://schemas.openxmlformats.org/officeDocument/2006/relationships/hyperlink" Target="http://ru.wikipedia.org/wiki/188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7%D0%BE%D0%BB%D0%BE%D1%82%D0%BE" TargetMode="External"/><Relationship Id="rId11" Type="http://schemas.openxmlformats.org/officeDocument/2006/relationships/hyperlink" Target="http://ru.wikipedia.org/wiki/%D0%94%D0%BE%D0%BB%D0%BB%D0%B0%D1%80_%D0%A1%D0%A8%D0%90" TargetMode="External"/><Relationship Id="rId5" Type="http://schemas.openxmlformats.org/officeDocument/2006/relationships/hyperlink" Target="http://ru.wikipedia.org/wiki/%D0%A8%D1%82%D0%B0%D1%82_%D0%A1%D0%A8%D0%90" TargetMode="External"/><Relationship Id="rId10" Type="http://schemas.openxmlformats.org/officeDocument/2006/relationships/hyperlink" Target="http://ru.wikipedia.org/wiki/%D0%90%D0%BB%D1%8F%D1%81%D0%BA%D0%B0" TargetMode="External"/><Relationship Id="rId4" Type="http://schemas.openxmlformats.org/officeDocument/2006/relationships/hyperlink" Target="http://ru.wikipedia.org/wiki/1959_%D0%B3%D0%BE%D0%B4" TargetMode="External"/><Relationship Id="rId9" Type="http://schemas.openxmlformats.org/officeDocument/2006/relationships/hyperlink" Target="http://ru.wikipedia.org/wiki/1896" TargetMode="External"/><Relationship Id="rId1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E%D1%81%D1%82%D0%BE%D1%87%D0%BD%D0%BE-%D0%A1%D0%B8%D0%B1%D0%B8%D1%80%D1%81%D0%BA%D0%BE%D0%B5_%D0%B3%D0%B5%D0%BD%D0%B5%D1%80%D0%B0%D0%BB-%D0%B3%D1%83%D0%B1%D0%B5%D1%80%D0%BD%D0%B0%D1%82%D0%BE%D1%80%D1%81%D1%82%D0%B2%D0%BE" TargetMode="External"/><Relationship Id="rId2" Type="http://schemas.openxmlformats.org/officeDocument/2006/relationships/hyperlink" Target="http://ru.wikipedia.org/wiki/%D0%A0%D0%BE%D1%81%D1%81%D0%B8%D0%B9%D1%81%D0%BA%D0%B0%D1%8F_%D0%B8%D0%BC%D0%BF%D0%B5%D1%80%D0%B8%D1%8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/index.php?title=%D0%98-%D1%88%D0%B0%D0%BD&amp;action=edit&amp;redlink=1" TargetMode="External"/><Relationship Id="rId5" Type="http://schemas.openxmlformats.org/officeDocument/2006/relationships/hyperlink" Target="http://ru.wikipedia.org/wiki/%D0%9A%D0%B8%D1%82%D0%B0%D0%B9" TargetMode="External"/><Relationship Id="rId4" Type="http://schemas.openxmlformats.org/officeDocument/2006/relationships/hyperlink" Target="http://ru.wikipedia.org/wiki/%D0%9C%D1%83%D1%80%D0%B0%D0%B2%D1%8C%D1%91%D0%B2-%D0%90%D0%BC%D1%83%D1%80%D1%81%D0%BA%D0%B8%D0%B9,_%D0%9D%D0%B8%D0%BA%D0%BE%D0%BB%D0%B0%D0%B9_%D0%9D%D0%B8%D0%BA%D0%BE%D0%BB%D0%B0%D0%B5%D0%B2%D0%B8%D1%8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5"/>
            <a:ext cx="6929486" cy="2000263"/>
          </a:xfrm>
          <a:solidFill>
            <a:srgbClr val="FFFF00"/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perspectiveContrastingLeftFacing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dirty="0" smtClean="0"/>
              <a:t>Дальний Восток и Аляска.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143248"/>
            <a:ext cx="3500462" cy="1752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Россия во второй   половине 19 века.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2530" name="Picture 2" descr="F:\анимашки\a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1500198" cy="15001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4572008"/>
            <a:ext cx="6858048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Подготовила: Сидоренко Наталья Витальевна. 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Учитель истории и обществознания: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МКОУ «</a:t>
            </a:r>
            <a:r>
              <a:rPr lang="ru-RU" sz="2400" b="1" dirty="0" err="1" smtClean="0">
                <a:solidFill>
                  <a:schemeClr val="tx2"/>
                </a:solidFill>
              </a:rPr>
              <a:t>Волчихинская</a:t>
            </a:r>
            <a:r>
              <a:rPr lang="ru-RU" sz="2400" b="1" smtClean="0">
                <a:solidFill>
                  <a:schemeClr val="tx2"/>
                </a:solidFill>
              </a:rPr>
              <a:t> СШ. </a:t>
            </a:r>
            <a:r>
              <a:rPr lang="ru-RU" sz="2400" b="1" dirty="0" smtClean="0">
                <a:solidFill>
                  <a:schemeClr val="tx2"/>
                </a:solidFill>
              </a:rPr>
              <a:t>№ 2»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Documents and Settings\ваня\Мои документы\mogi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2762243" cy="207168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44" y="142852"/>
            <a:ext cx="6327886" cy="52322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Сегодня на месте подписания договора.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7415242" cy="621510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dirty="0">
                <a:solidFill>
                  <a:srgbClr val="380DB3"/>
                </a:solidFill>
              </a:rPr>
              <a:t>Предметом договора было прохождение российско-китайской границы. Стороны соглашались на то, что левый берег </a:t>
            </a:r>
            <a:r>
              <a:rPr lang="ru-RU" dirty="0">
                <a:solidFill>
                  <a:srgbClr val="380DB3"/>
                </a:solidFill>
                <a:hlinkClick r:id="rId2" tooltip="Амур (река)"/>
              </a:rPr>
              <a:t>Амура</a:t>
            </a:r>
            <a:r>
              <a:rPr lang="ru-RU" dirty="0">
                <a:solidFill>
                  <a:srgbClr val="380DB3"/>
                </a:solidFill>
              </a:rPr>
              <a:t> от реки </a:t>
            </a:r>
            <a:r>
              <a:rPr lang="ru-RU" dirty="0" err="1">
                <a:solidFill>
                  <a:srgbClr val="380DB3"/>
                </a:solidFill>
                <a:hlinkClick r:id="rId3" tooltip="Аргунь"/>
              </a:rPr>
              <a:t>Аргуни</a:t>
            </a:r>
            <a:r>
              <a:rPr lang="ru-RU" dirty="0">
                <a:solidFill>
                  <a:srgbClr val="380DB3"/>
                </a:solidFill>
              </a:rPr>
              <a:t> до устья признавался собственностью России, а Уссурийский край от впадения </a:t>
            </a:r>
            <a:r>
              <a:rPr lang="ru-RU" dirty="0">
                <a:solidFill>
                  <a:srgbClr val="380DB3"/>
                </a:solidFill>
                <a:hlinkClick r:id="rId4" tooltip="Уссури"/>
              </a:rPr>
              <a:t>Уссури</a:t>
            </a:r>
            <a:r>
              <a:rPr lang="ru-RU" dirty="0">
                <a:solidFill>
                  <a:srgbClr val="380DB3"/>
                </a:solidFill>
              </a:rPr>
              <a:t> в Амур до моря оставался в общем владении впредь до определения границы. Плавание по </a:t>
            </a:r>
            <a:r>
              <a:rPr lang="ru-RU" dirty="0">
                <a:solidFill>
                  <a:srgbClr val="380DB3"/>
                </a:solidFill>
                <a:hlinkClick r:id="rId2" tooltip="Амур (река)"/>
              </a:rPr>
              <a:t>Амуру</a:t>
            </a:r>
            <a:r>
              <a:rPr lang="ru-RU" dirty="0">
                <a:solidFill>
                  <a:srgbClr val="380DB3"/>
                </a:solidFill>
              </a:rPr>
              <a:t>, </a:t>
            </a:r>
            <a:r>
              <a:rPr lang="ru-RU" dirty="0" err="1">
                <a:solidFill>
                  <a:srgbClr val="380DB3"/>
                </a:solidFill>
                <a:hlinkClick r:id="rId5" tooltip="Сунгари"/>
              </a:rPr>
              <a:t>Сунгари</a:t>
            </a:r>
            <a:r>
              <a:rPr lang="ru-RU" dirty="0">
                <a:solidFill>
                  <a:srgbClr val="380DB3"/>
                </a:solidFill>
              </a:rPr>
              <a:t> и </a:t>
            </a:r>
            <a:r>
              <a:rPr lang="ru-RU" dirty="0">
                <a:solidFill>
                  <a:srgbClr val="380DB3"/>
                </a:solidFill>
                <a:hlinkClick r:id="rId4" tooltip="Уссури"/>
              </a:rPr>
              <a:t>Уссури</a:t>
            </a:r>
            <a:r>
              <a:rPr lang="ru-RU" dirty="0">
                <a:solidFill>
                  <a:srgbClr val="380DB3"/>
                </a:solidFill>
              </a:rPr>
              <a:t> было разрешено только российским и китайским судам и запрещено всем остальным.</a:t>
            </a:r>
          </a:p>
          <a:p>
            <a:pPr algn="l"/>
            <a:endParaRPr lang="ru-RU" dirty="0">
              <a:solidFill>
                <a:srgbClr val="380DB3"/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ваня\Мои документы\232-13-1a.jpg"/>
          <p:cNvPicPr>
            <a:picLocks noChangeAspect="1" noChangeArrowheads="1"/>
          </p:cNvPicPr>
          <p:nvPr/>
        </p:nvPicPr>
        <p:blipFill>
          <a:blip r:embed="rId2" cstate="print"/>
          <a:srcRect l="3879"/>
          <a:stretch>
            <a:fillRect/>
          </a:stretch>
        </p:blipFill>
        <p:spPr bwMode="auto">
          <a:xfrm>
            <a:off x="33385" y="285728"/>
            <a:ext cx="9173555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/>
              <a:t>Айгунский</a:t>
            </a:r>
            <a:r>
              <a:rPr lang="ru-RU" sz="2400" b="1" dirty="0"/>
              <a:t> договор между Россией и </a:t>
            </a:r>
            <a:r>
              <a:rPr lang="ru-RU" sz="2400" b="1" dirty="0" err="1"/>
              <a:t>Дайцинским</a:t>
            </a:r>
            <a:r>
              <a:rPr lang="ru-RU" sz="2400" b="1" dirty="0"/>
              <a:t> государством о границах и взаимной торговле </a:t>
            </a:r>
            <a:r>
              <a:rPr lang="ru-RU" sz="2400" b="1" dirty="0" err="1"/>
              <a:t>Айхунь</a:t>
            </a:r>
            <a:r>
              <a:rPr lang="ru-RU" sz="2400" b="1" dirty="0"/>
              <a:t> [</a:t>
            </a:r>
            <a:r>
              <a:rPr lang="ru-RU" sz="2400" b="1" dirty="0" err="1"/>
              <a:t>Айгун</a:t>
            </a:r>
            <a:r>
              <a:rPr lang="ru-RU" sz="2400" b="1" dirty="0"/>
              <a:t>], 16/28 мая 1858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1643050"/>
            <a:ext cx="5715024" cy="44012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/>
              <a:t>Статья 2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Для взаимной дружбы подданных двух государств дозволяется взаимная торговля проживающим по рекам </a:t>
            </a:r>
            <a:r>
              <a:rPr lang="ru-RU" sz="2800" dirty="0" err="1"/>
              <a:t>Усури</a:t>
            </a:r>
            <a:r>
              <a:rPr lang="ru-RU" sz="2800" dirty="0"/>
              <a:t>, Амуру и </a:t>
            </a:r>
            <a:r>
              <a:rPr lang="ru-RU" sz="2800" dirty="0" err="1"/>
              <a:t>Сунгари</a:t>
            </a:r>
            <a:r>
              <a:rPr lang="ru-RU" sz="2800" dirty="0"/>
              <a:t> подданным обоих государств, а начальствующие должны взаимно покровительствовать на обоих берегах торгующим людям двух государств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00042"/>
            <a:ext cx="7772400" cy="1470025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14290"/>
            <a:ext cx="8358246" cy="642942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l"/>
            <a:r>
              <a:rPr lang="ru-RU" b="1" dirty="0">
                <a:solidFill>
                  <a:schemeClr val="bg1"/>
                </a:solidFill>
              </a:rPr>
              <a:t>В </a:t>
            </a:r>
            <a:r>
              <a:rPr lang="ru-RU" b="1" dirty="0">
                <a:solidFill>
                  <a:schemeClr val="bg1"/>
                </a:solidFill>
                <a:hlinkClick r:id="rId2" tooltip="1860 год"/>
              </a:rPr>
              <a:t>1860 году</a:t>
            </a:r>
            <a:r>
              <a:rPr lang="ru-RU" b="1" dirty="0">
                <a:solidFill>
                  <a:schemeClr val="bg1"/>
                </a:solidFill>
              </a:rPr>
              <a:t> договор был подтверждён и существенно расширен </a:t>
            </a:r>
            <a:r>
              <a:rPr lang="ru-RU" b="1" dirty="0">
                <a:solidFill>
                  <a:schemeClr val="bg1"/>
                </a:solidFill>
                <a:hlinkClick r:id="rId3" tooltip="Пекинский трактат (1860)"/>
              </a:rPr>
              <a:t>Пекинским договором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en-US" b="1" dirty="0" smtClean="0">
              <a:solidFill>
                <a:schemeClr val="bg1"/>
              </a:solidFill>
            </a:endParaRPr>
          </a:p>
          <a:p>
            <a:pPr algn="l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Согласно следующего договора, заключенного в Пекине 2 (14) ноября I860 года, Россия также получала от Китая  </a:t>
            </a:r>
            <a:r>
              <a:rPr lang="ru-RU" b="1" dirty="0">
                <a:solidFill>
                  <a:srgbClr val="FF0000"/>
                </a:solidFill>
              </a:rPr>
              <a:t>Приморский край </a:t>
            </a:r>
            <a:r>
              <a:rPr lang="ru-RU" b="1" dirty="0">
                <a:solidFill>
                  <a:schemeClr val="bg1"/>
                </a:solidFill>
              </a:rPr>
              <a:t>с богатейшими ископаемыми, равный по площади Европе.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По </a:t>
            </a:r>
            <a:r>
              <a:rPr lang="ru-RU" b="1" dirty="0">
                <a:solidFill>
                  <a:schemeClr val="tx1"/>
                </a:solidFill>
              </a:rPr>
              <a:t>китайской версии этот договор был неравным. </a:t>
            </a:r>
            <a:endParaRPr lang="ru-RU" b="1" dirty="0" smtClean="0">
              <a:solidFill>
                <a:schemeClr val="tx1"/>
              </a:solidFill>
            </a:endParaRPr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По </a:t>
            </a:r>
            <a:r>
              <a:rPr lang="ru-RU" b="1" dirty="0">
                <a:solidFill>
                  <a:srgbClr val="FF0000"/>
                </a:solidFill>
              </a:rPr>
              <a:t>российской</a:t>
            </a:r>
            <a:r>
              <a:rPr lang="ru-RU" b="1" dirty="0">
                <a:solidFill>
                  <a:schemeClr val="bg1"/>
                </a:solidFill>
              </a:rPr>
              <a:t> — восстановил нейтральное положение нарушенное насильно навязанным Российской Империи </a:t>
            </a:r>
            <a:r>
              <a:rPr lang="ru-RU" b="1" dirty="0">
                <a:solidFill>
                  <a:schemeClr val="bg1"/>
                </a:solidFill>
                <a:hlinkClick r:id="rId4" tooltip="Нерчинский договор"/>
              </a:rPr>
              <a:t>Нерчинским договором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42852"/>
            <a:ext cx="7429520" cy="2021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1269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Дополнительный договор между Россией и Китаем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Пекин, 2/14 ноября 1860 г.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071538" y="1990357"/>
            <a:ext cx="7500958" cy="440120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внимательном рассмотрении и обсуждении существующих между Россией и Китаем договоров,  для вящего скрепления взаимной дружбы между двумя империями, для развития торговых сношений и предупреждения недоразумений, положили составить несколько добавочных статей, и для сей цели назначили уполномоченными: российского государства, свиты  Николая Игнатьева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принца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Гун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по имени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Исин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142984"/>
            <a:ext cx="8643998" cy="542451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rgbClr val="002060"/>
                </a:solidFill>
              </a:rPr>
              <a:t>С </a:t>
            </a:r>
            <a:r>
              <a:rPr lang="ru-RU" sz="2000" dirty="0">
                <a:solidFill>
                  <a:srgbClr val="002060"/>
                </a:solidFill>
              </a:rPr>
              <a:t>сих пор восточная граница между двумя государствами, начиная от слияния рек Шилки и </a:t>
            </a:r>
            <a:r>
              <a:rPr lang="ru-RU" sz="2000" dirty="0" err="1">
                <a:solidFill>
                  <a:srgbClr val="002060"/>
                </a:solidFill>
              </a:rPr>
              <a:t>Аргуни</a:t>
            </a:r>
            <a:r>
              <a:rPr lang="ru-RU" sz="2000" dirty="0">
                <a:solidFill>
                  <a:srgbClr val="002060"/>
                </a:solidFill>
              </a:rPr>
              <a:t>, пойдет вниз по течению реки Амура до места слияния сей последней реки с рекой </a:t>
            </a:r>
            <a:r>
              <a:rPr lang="ru-RU" sz="2000" dirty="0" err="1">
                <a:solidFill>
                  <a:srgbClr val="002060"/>
                </a:solidFill>
              </a:rPr>
              <a:t>Усури</a:t>
            </a:r>
            <a:r>
              <a:rPr lang="ru-RU" sz="2000" dirty="0">
                <a:solidFill>
                  <a:srgbClr val="002060"/>
                </a:solidFill>
              </a:rPr>
              <a:t>. Земли, лежащие по левому берегу (на север) реки Амура, принадлежат российскому государству, 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l"/>
            <a:r>
              <a:rPr lang="ru-RU" sz="2000" dirty="0" smtClean="0">
                <a:solidFill>
                  <a:srgbClr val="002060"/>
                </a:solidFill>
              </a:rPr>
              <a:t>а </a:t>
            </a:r>
            <a:r>
              <a:rPr lang="ru-RU" sz="2000" dirty="0">
                <a:solidFill>
                  <a:srgbClr val="002060"/>
                </a:solidFill>
              </a:rPr>
              <a:t>земли, лежащие на правом берегу (на юг), до устья реки </a:t>
            </a:r>
            <a:r>
              <a:rPr lang="ru-RU" sz="2000" dirty="0" err="1">
                <a:solidFill>
                  <a:srgbClr val="002060"/>
                </a:solidFill>
              </a:rPr>
              <a:t>Усури</a:t>
            </a:r>
            <a:r>
              <a:rPr lang="ru-RU" sz="2000" dirty="0">
                <a:solidFill>
                  <a:srgbClr val="002060"/>
                </a:solidFill>
              </a:rPr>
              <a:t>, принадлежат китайскому государству. Далее от устья реки </a:t>
            </a:r>
            <a:r>
              <a:rPr lang="ru-RU" sz="2000" dirty="0" err="1">
                <a:solidFill>
                  <a:srgbClr val="002060"/>
                </a:solidFill>
              </a:rPr>
              <a:t>Усури</a:t>
            </a:r>
            <a:r>
              <a:rPr lang="ru-RU" sz="2000" dirty="0">
                <a:solidFill>
                  <a:srgbClr val="002060"/>
                </a:solidFill>
              </a:rPr>
              <a:t> до озера </a:t>
            </a:r>
            <a:r>
              <a:rPr lang="ru-RU" sz="2000" dirty="0" err="1">
                <a:solidFill>
                  <a:srgbClr val="002060"/>
                </a:solidFill>
              </a:rPr>
              <a:t>Хинкай</a:t>
            </a:r>
            <a:r>
              <a:rPr lang="ru-RU" sz="2000" dirty="0">
                <a:solidFill>
                  <a:srgbClr val="002060"/>
                </a:solidFill>
              </a:rPr>
              <a:t> граничная линия идет по рекам </a:t>
            </a:r>
            <a:r>
              <a:rPr lang="ru-RU" sz="2000" dirty="0" err="1">
                <a:solidFill>
                  <a:srgbClr val="002060"/>
                </a:solidFill>
              </a:rPr>
              <a:t>Усури</a:t>
            </a:r>
            <a:r>
              <a:rPr lang="ru-RU" sz="2000" dirty="0">
                <a:solidFill>
                  <a:srgbClr val="002060"/>
                </a:solidFill>
              </a:rPr>
              <a:t> и </a:t>
            </a:r>
            <a:r>
              <a:rPr lang="ru-RU" sz="2000" dirty="0" err="1">
                <a:solidFill>
                  <a:srgbClr val="002060"/>
                </a:solidFill>
              </a:rPr>
              <a:t>Сун'гача</a:t>
            </a:r>
            <a:r>
              <a:rPr lang="ru-RU" sz="2000" dirty="0">
                <a:solidFill>
                  <a:srgbClr val="002060"/>
                </a:solidFill>
              </a:rPr>
              <a:t>. Земли, лежащие по восточному (правому) берегу сих рек, принадлежат российскому государству, а по западному (левому), - китайскому государству. Затем граничная между двумя государствами линия, от истока реки </a:t>
            </a:r>
            <a:r>
              <a:rPr lang="ru-RU" sz="2000" dirty="0" err="1">
                <a:solidFill>
                  <a:srgbClr val="002060"/>
                </a:solidFill>
              </a:rPr>
              <a:t>Сун'гача</a:t>
            </a:r>
            <a:r>
              <a:rPr lang="ru-RU" sz="2000" dirty="0">
                <a:solidFill>
                  <a:srgbClr val="002060"/>
                </a:solidFill>
              </a:rPr>
              <a:t>, пересекает озеро </a:t>
            </a:r>
            <a:r>
              <a:rPr lang="ru-RU" sz="2000" dirty="0" err="1">
                <a:solidFill>
                  <a:srgbClr val="002060"/>
                </a:solidFill>
              </a:rPr>
              <a:t>Хинкай</a:t>
            </a:r>
            <a:r>
              <a:rPr lang="ru-RU" sz="2000" dirty="0">
                <a:solidFill>
                  <a:srgbClr val="002060"/>
                </a:solidFill>
              </a:rPr>
              <a:t> и идет к реке </a:t>
            </a:r>
            <a:r>
              <a:rPr lang="ru-RU" sz="2000" dirty="0" err="1">
                <a:solidFill>
                  <a:srgbClr val="002060"/>
                </a:solidFill>
              </a:rPr>
              <a:t>Бэлэн-хэ</a:t>
            </a:r>
            <a:r>
              <a:rPr lang="ru-RU" sz="2000" dirty="0">
                <a:solidFill>
                  <a:srgbClr val="002060"/>
                </a:solidFill>
              </a:rPr>
              <a:t> (Тур), от устья же сей последней, по горному хребту, к устью реки </a:t>
            </a:r>
            <a:r>
              <a:rPr lang="ru-RU" sz="2000" dirty="0" err="1">
                <a:solidFill>
                  <a:srgbClr val="002060"/>
                </a:solidFill>
              </a:rPr>
              <a:t>Хубиту</a:t>
            </a:r>
            <a:r>
              <a:rPr lang="ru-RU" sz="2000" dirty="0">
                <a:solidFill>
                  <a:srgbClr val="002060"/>
                </a:solidFill>
              </a:rPr>
              <a:t> (</a:t>
            </a:r>
            <a:r>
              <a:rPr lang="ru-RU" sz="2000" dirty="0" err="1">
                <a:solidFill>
                  <a:srgbClr val="002060"/>
                </a:solidFill>
              </a:rPr>
              <a:t>Хубту</a:t>
            </a:r>
            <a:r>
              <a:rPr lang="ru-RU" sz="2000" dirty="0">
                <a:solidFill>
                  <a:srgbClr val="002060"/>
                </a:solidFill>
              </a:rPr>
              <a:t>), а отсюда по горам, лежащим между рекой </a:t>
            </a:r>
            <a:r>
              <a:rPr lang="ru-RU" sz="2000" dirty="0" err="1">
                <a:solidFill>
                  <a:srgbClr val="002060"/>
                </a:solidFill>
              </a:rPr>
              <a:t>Хуньчунь</a:t>
            </a:r>
            <a:r>
              <a:rPr lang="ru-RU" sz="2000" dirty="0">
                <a:solidFill>
                  <a:srgbClr val="002060"/>
                </a:solidFill>
              </a:rPr>
              <a:t> и морем, до реки </a:t>
            </a:r>
            <a:r>
              <a:rPr lang="ru-RU" sz="2000" dirty="0" err="1">
                <a:solidFill>
                  <a:srgbClr val="002060"/>
                </a:solidFill>
              </a:rPr>
              <a:t>Ту-мынь-дзян</a:t>
            </a:r>
            <a:r>
              <a:rPr lang="ru-RU" sz="2000" dirty="0">
                <a:solidFill>
                  <a:srgbClr val="002060"/>
                </a:solidFill>
              </a:rPr>
              <a:t>. Здесь также земли, лежащие на востоке, принадлежат российскому государству, а на запад - китайскому. Граничная линия упирается в реку </a:t>
            </a:r>
            <a:r>
              <a:rPr lang="ru-RU" sz="2000" dirty="0" err="1">
                <a:solidFill>
                  <a:srgbClr val="002060"/>
                </a:solidFill>
              </a:rPr>
              <a:t>Ту-мынь-дзян</a:t>
            </a:r>
            <a:r>
              <a:rPr lang="ru-RU" sz="2000" dirty="0">
                <a:solidFill>
                  <a:srgbClr val="002060"/>
                </a:solidFill>
              </a:rPr>
              <a:t> на двадцать китайских верст (ли), выше впадения ее в море.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428604"/>
            <a:ext cx="361637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ИЗ СТАТЬИ ДОГОВОРА.</a:t>
            </a:r>
            <a:endParaRPr lang="ru-RU" sz="2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at8.blog.ru/lr/092ef8df48fa0885eeb31fec2a62d52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596" y="214290"/>
            <a:ext cx="4198842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По </a:t>
            </a:r>
            <a:r>
              <a:rPr lang="ru-RU" sz="2800" dirty="0" err="1"/>
              <a:t>Н</a:t>
            </a:r>
            <a:r>
              <a:rPr lang="ru-RU" sz="2800" dirty="0" err="1" smtClean="0"/>
              <a:t>ерченскому</a:t>
            </a:r>
            <a:r>
              <a:rPr lang="ru-RU" sz="2800" dirty="0" smtClean="0"/>
              <a:t> договору</a:t>
            </a:r>
            <a:endParaRPr lang="ru-RU" sz="2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71480"/>
            <a:ext cx="8501122" cy="48320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В 1861 г. к </a:t>
            </a:r>
            <a:r>
              <a:rPr lang="ru-RU" sz="2800" dirty="0" err="1">
                <a:solidFill>
                  <a:srgbClr val="FF0000"/>
                </a:solidFill>
              </a:rPr>
              <a:t>Тяньцзиньскому</a:t>
            </a:r>
            <a:r>
              <a:rPr lang="ru-RU" sz="2800" dirty="0">
                <a:solidFill>
                  <a:srgbClr val="FF0000"/>
                </a:solidFill>
              </a:rPr>
              <a:t> договору </a:t>
            </a:r>
            <a:r>
              <a:rPr lang="ru-RU" sz="2800" dirty="0"/>
              <a:t>в качестве составной его части был приложен протокол об обмене картами и описаниями разграничений. С российской стороны протокол был </a:t>
            </a:r>
            <a:r>
              <a:rPr lang="ru-RU" sz="2800" dirty="0" smtClean="0"/>
              <a:t>подписан и   скрепили </a:t>
            </a:r>
            <a:r>
              <a:rPr lang="ru-RU" sz="2800" dirty="0"/>
              <a:t>официальными печатями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/>
              <a:t>Граница была проведена линией красного цвета (в литературе ее называют «красной чертой») по китайскому берегу </a:t>
            </a:r>
            <a:r>
              <a:rPr lang="ru-RU" sz="2800" u="sng" dirty="0">
                <a:hlinkClick r:id="rId2" tooltip="Амур"/>
              </a:rPr>
              <a:t>Амура</a:t>
            </a:r>
            <a:r>
              <a:rPr lang="ru-RU" sz="2800" dirty="0"/>
              <a:t>, Уссури, а также протоке Казакевича. Таким образом, упомянутые реки полностью принадлежали России.</a:t>
            </a:r>
          </a:p>
        </p:txBody>
      </p:sp>
      <p:pic>
        <p:nvPicPr>
          <p:cNvPr id="38914" name="Picture 2" descr="F:\анимашки\02м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5572140"/>
            <a:ext cx="1266825" cy="85725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r="213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642918"/>
            <a:ext cx="6500858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Аляска</a:t>
            </a:r>
            <a:endParaRPr lang="ru-RU" sz="1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План урока: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История  </a:t>
            </a:r>
            <a:r>
              <a:rPr lang="ru-RU" smtClean="0"/>
              <a:t>появления Дальневосточного </a:t>
            </a:r>
            <a:r>
              <a:rPr lang="ru-RU" dirty="0" smtClean="0"/>
              <a:t>вопроса.</a:t>
            </a:r>
            <a:br>
              <a:rPr lang="ru-RU" dirty="0" smtClean="0"/>
            </a:br>
            <a:r>
              <a:rPr lang="ru-RU" dirty="0" smtClean="0"/>
              <a:t>2. Урегулирование границ на Дальнем Востоке..</a:t>
            </a:r>
            <a:br>
              <a:rPr lang="ru-RU" dirty="0" smtClean="0"/>
            </a:br>
            <a:r>
              <a:rPr lang="ru-RU" dirty="0" smtClean="0"/>
              <a:t>3. Аляска.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7143800" cy="495520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Аляска, </a:t>
            </a:r>
            <a:r>
              <a:rPr lang="ru-RU" sz="2400" b="1" dirty="0" smtClean="0"/>
              <a:t>открытая в 1732 русской </a:t>
            </a:r>
            <a:r>
              <a:rPr lang="ru-RU" sz="2400" dirty="0" smtClean="0"/>
              <a:t>экспедицией под руководством </a:t>
            </a:r>
            <a:r>
              <a:rPr lang="ru-RU" sz="2400" b="1" dirty="0" smtClean="0"/>
              <a:t>М. С. Гвоздева и И. Фёдорова</a:t>
            </a:r>
            <a:r>
              <a:rPr lang="ru-RU" sz="2400" dirty="0" smtClean="0"/>
              <a:t>, была единственным владением России в Северной Америке. Она осваивалась не государством, а частными лицами, а с 1799 специально учреждённой монополией — Русско-американской компанией (РАК).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Площадь</a:t>
            </a:r>
            <a:r>
              <a:rPr lang="ru-RU" sz="2400" dirty="0" smtClean="0"/>
              <a:t> проданной территории составляла 586412 квадратных миль </a:t>
            </a:r>
            <a:r>
              <a:rPr lang="ru-RU" sz="2800" b="1" dirty="0" smtClean="0"/>
              <a:t>(1518800 км²) </a:t>
            </a:r>
            <a:r>
              <a:rPr lang="ru-RU" sz="2400" dirty="0" smtClean="0"/>
              <a:t>и она была практически </a:t>
            </a:r>
            <a:r>
              <a:rPr lang="ru-RU" sz="2400" dirty="0" err="1" smtClean="0"/>
              <a:t>необжита</a:t>
            </a:r>
            <a:r>
              <a:rPr lang="ru-RU" sz="2400" dirty="0" smtClean="0"/>
              <a:t> — по оценке самой РАК на момент продажи население всей русской Аляски и Алеутских островов, составляло около </a:t>
            </a:r>
            <a:r>
              <a:rPr lang="ru-RU" sz="2400" b="1" dirty="0" smtClean="0"/>
              <a:t>2500 русских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785918" y="5000636"/>
            <a:ext cx="7162495" cy="17543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Защищать и содержать эту территорию становилось дороже, чем доходы от неё.</a:t>
            </a:r>
            <a:endParaRPr lang="ru-RU" sz="36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407" y="285728"/>
            <a:ext cx="9038593" cy="63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47531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643306" y="142852"/>
            <a:ext cx="2259529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Чек на уплату</a:t>
            </a:r>
            <a:endParaRPr lang="ru-RU" sz="2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74345"/>
            <a:ext cx="8215370" cy="60016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C 9 июля 1799 по 18 октября 1867 года Аляска с прилегающими к ней островами находилась под управлением </a:t>
            </a:r>
            <a:r>
              <a:rPr lang="ru-RU" sz="2400" dirty="0" smtClean="0">
                <a:hlinkClick r:id="rId2" tooltip="Русско-американская компания"/>
              </a:rPr>
              <a:t>Русско-американской компании</a:t>
            </a:r>
            <a:r>
              <a:rPr lang="ru-RU" sz="2400" dirty="0" smtClean="0"/>
              <a:t>. Однако после того, как в России было отменено крепостное право, чтобы выплатить компенсацию помещикам, </a:t>
            </a:r>
            <a:r>
              <a:rPr lang="ru-RU" sz="2400" dirty="0" smtClean="0">
                <a:hlinkClick r:id="rId3" tooltip="Александр II"/>
              </a:rPr>
              <a:t>Александр II</a:t>
            </a:r>
            <a:r>
              <a:rPr lang="ru-RU" sz="2400" dirty="0" smtClean="0"/>
              <a:t> был вынужден в 1862 году занять у </a:t>
            </a:r>
            <a:r>
              <a:rPr lang="ru-RU" sz="2400" dirty="0" smtClean="0">
                <a:hlinkClick r:id="rId4" tooltip="Ротшильды"/>
              </a:rPr>
              <a:t>Ротшильдов</a:t>
            </a:r>
            <a:r>
              <a:rPr lang="ru-RU" sz="2400" dirty="0" smtClean="0"/>
              <a:t> 15 миллионов фунтов стерлингов под 5 % годовых. Однако Ротшильдам надо было что-то возвращать, и тогда </a:t>
            </a:r>
            <a:r>
              <a:rPr lang="ru-RU" sz="2400" dirty="0" smtClean="0">
                <a:hlinkClick r:id="rId5" tooltip="Великий Князь"/>
              </a:rPr>
              <a:t>Великий Князь</a:t>
            </a:r>
            <a:r>
              <a:rPr lang="ru-RU" sz="2400" dirty="0" smtClean="0"/>
              <a:t> </a:t>
            </a:r>
            <a:r>
              <a:rPr lang="ru-RU" sz="2400" dirty="0" smtClean="0">
                <a:hlinkClick r:id="rId6" tooltip="Константин Николаевич"/>
              </a:rPr>
              <a:t>Константин Николаевич</a:t>
            </a:r>
            <a:r>
              <a:rPr lang="ru-RU" sz="2400" dirty="0" smtClean="0"/>
              <a:t> — младший брат Государя — предложил продать Аляску.</a:t>
            </a:r>
          </a:p>
          <a:p>
            <a:r>
              <a:rPr lang="ru-RU" sz="2400" dirty="0" smtClean="0"/>
              <a:t>Кроме того </a:t>
            </a:r>
            <a:r>
              <a:rPr lang="ru-RU" sz="2400" dirty="0" smtClean="0">
                <a:hlinkClick r:id="rId7" tooltip="Петропавловская оборона"/>
              </a:rPr>
              <a:t>боевые действия на Дальнем Востоке</a:t>
            </a:r>
            <a:r>
              <a:rPr lang="ru-RU" sz="2400" dirty="0" smtClean="0"/>
              <a:t> в период </a:t>
            </a:r>
            <a:r>
              <a:rPr lang="ru-RU" sz="2400" dirty="0" smtClean="0">
                <a:hlinkClick r:id="rId8" tooltip="Крымская война"/>
              </a:rPr>
              <a:t>Крымской войны</a:t>
            </a:r>
            <a:r>
              <a:rPr lang="ru-RU" sz="2400" dirty="0" smtClean="0"/>
              <a:t> показали абсолютную незащищённость восточных земель </a:t>
            </a:r>
            <a:r>
              <a:rPr lang="ru-RU" sz="2400" dirty="0" smtClean="0">
                <a:hlinkClick r:id="rId9" tooltip="Российская империя"/>
              </a:rPr>
              <a:t>Империи</a:t>
            </a:r>
            <a:r>
              <a:rPr lang="ru-RU" sz="2400" dirty="0" smtClean="0"/>
              <a:t> и в особенности Аляски. Дабы не потерять даром было принято решение продать территорию, которую невозможно было защитить и освоить в обозримом будущем.</a:t>
            </a:r>
            <a:endParaRPr lang="ru-RU" sz="2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786842" cy="65556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/>
              <a:t>Подписание договора состоялось 30 марта 1867 года в Вашингтоне.  </a:t>
            </a:r>
          </a:p>
          <a:p>
            <a:r>
              <a:rPr lang="ru-RU" sz="2800" dirty="0" smtClean="0"/>
              <a:t>Стоимость сделки составила 7,2 миллионов долларов золотом (по курсу 2007 года — примерно 104 млн. долларов).  </a:t>
            </a:r>
          </a:p>
          <a:p>
            <a:endParaRPr lang="ru-RU" sz="2800" dirty="0"/>
          </a:p>
          <a:p>
            <a:r>
              <a:rPr lang="ru-RU" sz="2800" dirty="0" smtClean="0"/>
              <a:t> За квадратный километр было уплачено по 4 доллара 73 цента, т.е. — по 1,9 цента за 1 акр.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Целесообразность приобретения Аляски стала очевидна только тридцать лет спустя, когда на Клондайке было открыто золото и началась знаменитая «золотая лихорадка». В ХХ веке были открыты и крупные месторождения нефти и газа с общими запасами на сумму в 100-180 </a:t>
            </a:r>
            <a:r>
              <a:rPr lang="ru-RU" sz="2800" dirty="0" err="1" smtClean="0"/>
              <a:t>млрд</a:t>
            </a:r>
            <a:r>
              <a:rPr lang="ru-RU" sz="2800" dirty="0" smtClean="0"/>
              <a:t> долл.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4714884"/>
            <a:ext cx="2643174" cy="1628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86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7929618" cy="60016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380DB3"/>
                </a:solidFill>
              </a:rPr>
              <a:t>16 декабря 1866 года в Санкт-Петербурге состоялось специальное совещание, на котором присутствовали </a:t>
            </a:r>
            <a:r>
              <a:rPr lang="ru-RU" sz="2400" b="1" dirty="0" smtClean="0">
                <a:solidFill>
                  <a:srgbClr val="380DB3"/>
                </a:solidFill>
                <a:hlinkClick r:id="rId2" tooltip="Александр II"/>
              </a:rPr>
              <a:t>Александр II</a:t>
            </a:r>
            <a:r>
              <a:rPr lang="ru-RU" sz="2400" b="1" dirty="0" smtClean="0">
                <a:solidFill>
                  <a:srgbClr val="380DB3"/>
                </a:solidFill>
              </a:rPr>
              <a:t>, </a:t>
            </a:r>
            <a:r>
              <a:rPr lang="ru-RU" sz="2400" b="1" dirty="0" smtClean="0">
                <a:solidFill>
                  <a:srgbClr val="380DB3"/>
                </a:solidFill>
                <a:hlinkClick r:id="rId3" tooltip="Великий князь"/>
              </a:rPr>
              <a:t>великий князь</a:t>
            </a:r>
            <a:r>
              <a:rPr lang="ru-RU" sz="2400" b="1" dirty="0" smtClean="0">
                <a:solidFill>
                  <a:srgbClr val="380DB3"/>
                </a:solidFill>
              </a:rPr>
              <a:t> </a:t>
            </a:r>
            <a:r>
              <a:rPr lang="ru-RU" sz="2400" b="1" dirty="0" smtClean="0">
                <a:solidFill>
                  <a:srgbClr val="380DB3"/>
                </a:solidFill>
                <a:hlinkClick r:id="rId4" tooltip="Константин Николаевич"/>
              </a:rPr>
              <a:t>Константин Николаевич</a:t>
            </a:r>
            <a:r>
              <a:rPr lang="ru-RU" sz="2400" b="1" dirty="0" smtClean="0">
                <a:solidFill>
                  <a:srgbClr val="380DB3"/>
                </a:solidFill>
              </a:rPr>
              <a:t>, министры финансов и морского министерства, а также российский посланник в Вашингтоне барон </a:t>
            </a:r>
            <a:r>
              <a:rPr lang="ru-RU" sz="2400" b="1" dirty="0" smtClean="0">
                <a:solidFill>
                  <a:srgbClr val="380DB3"/>
                </a:solidFill>
                <a:hlinkClick r:id="rId5" tooltip="Эдуард Андреевич Стекль"/>
              </a:rPr>
              <a:t>Эдуард Андреевич </a:t>
            </a:r>
            <a:r>
              <a:rPr lang="ru-RU" sz="2400" b="1" dirty="0" err="1" smtClean="0">
                <a:solidFill>
                  <a:srgbClr val="380DB3"/>
                </a:solidFill>
                <a:hlinkClick r:id="rId5" tooltip="Эдуард Андреевич Стекль"/>
              </a:rPr>
              <a:t>Стекль</a:t>
            </a:r>
            <a:r>
              <a:rPr lang="ru-RU" sz="2400" b="1" dirty="0" smtClean="0">
                <a:solidFill>
                  <a:srgbClr val="380DB3"/>
                </a:solidFill>
              </a:rPr>
              <a:t>. Все участники одобрили идею продажи.  </a:t>
            </a:r>
          </a:p>
          <a:p>
            <a:r>
              <a:rPr lang="ru-RU" sz="2400" b="1" dirty="0" smtClean="0">
                <a:solidFill>
                  <a:srgbClr val="380DB3"/>
                </a:solidFill>
              </a:rPr>
              <a:t> 22 декабря 1866 г. </a:t>
            </a:r>
            <a:r>
              <a:rPr lang="ru-RU" sz="2400" b="1" dirty="0" smtClean="0">
                <a:solidFill>
                  <a:srgbClr val="380DB3"/>
                </a:solidFill>
                <a:hlinkClick r:id="rId2" tooltip="Александр II"/>
              </a:rPr>
              <a:t>Александр II</a:t>
            </a:r>
            <a:r>
              <a:rPr lang="ru-RU" sz="2400" b="1" dirty="0" smtClean="0">
                <a:solidFill>
                  <a:srgbClr val="380DB3"/>
                </a:solidFill>
              </a:rPr>
              <a:t> утвердил границу территории. В марте 1867 года </a:t>
            </a:r>
            <a:r>
              <a:rPr lang="ru-RU" sz="2400" b="1" dirty="0" err="1" smtClean="0">
                <a:solidFill>
                  <a:srgbClr val="380DB3"/>
                </a:solidFill>
                <a:hlinkClick r:id="rId6" tooltip="Стекль"/>
              </a:rPr>
              <a:t>Стекль</a:t>
            </a:r>
            <a:r>
              <a:rPr lang="ru-RU" sz="2400" b="1" dirty="0" smtClean="0">
                <a:solidFill>
                  <a:srgbClr val="380DB3"/>
                </a:solidFill>
              </a:rPr>
              <a:t> прибыл в Вашингтон и официально обратился к госсекретарю Уильяму </a:t>
            </a:r>
            <a:r>
              <a:rPr lang="ru-RU" sz="2400" b="1" dirty="0" err="1" smtClean="0">
                <a:solidFill>
                  <a:srgbClr val="380DB3"/>
                </a:solidFill>
              </a:rPr>
              <a:t>Сьюарду</a:t>
            </a:r>
            <a:r>
              <a:rPr lang="ru-RU" sz="2400" b="1" dirty="0" smtClean="0">
                <a:solidFill>
                  <a:srgbClr val="380DB3"/>
                </a:solidFill>
              </a:rPr>
              <a:t>.  </a:t>
            </a:r>
          </a:p>
          <a:p>
            <a:endParaRPr lang="ru-RU" sz="2400" b="1" dirty="0">
              <a:solidFill>
                <a:srgbClr val="380DB3"/>
              </a:solidFill>
            </a:endParaRPr>
          </a:p>
          <a:p>
            <a:r>
              <a:rPr lang="ru-RU" sz="2400" b="1" dirty="0" smtClean="0">
                <a:solidFill>
                  <a:srgbClr val="380DB3"/>
                </a:solidFill>
              </a:rPr>
              <a:t>До царской казны эти деньги так и не дошли. Существует чек, по которому деньги, якобы были перечислены, но бенефициаром по нему является некое лицо в Англии, не имеющее отношения к Российской казне.</a:t>
            </a:r>
            <a:endParaRPr lang="ru-RU" sz="2400" b="1" dirty="0">
              <a:solidFill>
                <a:srgbClr val="380DB3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16754" y="5857892"/>
            <a:ext cx="2027246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142852"/>
            <a:ext cx="642942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 1867 года Аляска находится в ведении военного министерства США и назывался Округ Аляска, в </a:t>
            </a:r>
            <a:r>
              <a:rPr lang="ru-RU" sz="2800" dirty="0" smtClean="0">
                <a:hlinkClick r:id="rId2" tooltip="1884"/>
              </a:rPr>
              <a:t>1884</a:t>
            </a:r>
            <a:r>
              <a:rPr lang="ru-RU" sz="2800" dirty="0" smtClean="0"/>
              <a:t>—</a:t>
            </a:r>
            <a:r>
              <a:rPr lang="ru-RU" sz="2800" dirty="0" smtClean="0">
                <a:hlinkClick r:id="rId3" tooltip="1912"/>
              </a:rPr>
              <a:t>1912</a:t>
            </a:r>
            <a:r>
              <a:rPr lang="ru-RU" sz="2800" dirty="0" smtClean="0"/>
              <a:t> округ, затем территория (1912—1959), с </a:t>
            </a:r>
            <a:r>
              <a:rPr lang="ru-RU" sz="2800" dirty="0" smtClean="0">
                <a:hlinkClick r:id="rId4" tooltip="1959 &#10;год"/>
              </a:rPr>
              <a:t>1959 года</a:t>
            </a:r>
            <a:r>
              <a:rPr lang="ru-RU" sz="2800" dirty="0" smtClean="0"/>
              <a:t> — </a:t>
            </a:r>
            <a:r>
              <a:rPr lang="ru-RU" sz="2800" dirty="0" smtClean="0">
                <a:hlinkClick r:id="rId5" tooltip="Штат США"/>
              </a:rPr>
              <a:t>штат США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Пять лет спустя было обнаружено </a:t>
            </a:r>
            <a:r>
              <a:rPr lang="ru-RU" sz="2800" dirty="0" smtClean="0">
                <a:hlinkClick r:id="rId6" tooltip="Золото"/>
              </a:rPr>
              <a:t>золото</a:t>
            </a:r>
            <a:r>
              <a:rPr lang="ru-RU" sz="2800" dirty="0" smtClean="0"/>
              <a:t>. Регион развивался медленно вплоть до начала </a:t>
            </a:r>
            <a:r>
              <a:rPr lang="ru-RU" sz="2800" dirty="0" smtClean="0">
                <a:hlinkClick r:id="rId7" tooltip="Золотая лихорадка на Аляске"/>
              </a:rPr>
              <a:t>золотой лихорадки</a:t>
            </a:r>
            <a:r>
              <a:rPr lang="ru-RU" sz="2800" dirty="0" smtClean="0"/>
              <a:t> на </a:t>
            </a:r>
            <a:r>
              <a:rPr lang="ru-RU" sz="2800" dirty="0" smtClean="0">
                <a:hlinkClick r:id="rId8" tooltip="Клондайк (река)"/>
              </a:rPr>
              <a:t>Клондайке</a:t>
            </a:r>
            <a:r>
              <a:rPr lang="ru-RU" sz="2800" dirty="0" smtClean="0"/>
              <a:t> в </a:t>
            </a:r>
            <a:r>
              <a:rPr lang="ru-RU" sz="2800" dirty="0" smtClean="0">
                <a:hlinkClick r:id="rId9" tooltip="1896"/>
              </a:rPr>
              <a:t>1896</a:t>
            </a:r>
            <a:r>
              <a:rPr lang="ru-RU" sz="2800" dirty="0" smtClean="0"/>
              <a:t>. За годы золотой лихорадки на Аляске было добыто около одной тысячи тонн золота,</a:t>
            </a:r>
            <a:r>
              <a:rPr lang="ru-RU" sz="2800" baseline="30000" dirty="0" smtClean="0">
                <a:hlinkClick r:id="rId10"/>
              </a:rPr>
              <a:t>[5]</a:t>
            </a:r>
            <a:r>
              <a:rPr lang="ru-RU" sz="2800" dirty="0" smtClean="0"/>
              <a:t> что в ценах на апрель 2005 года соответствовало 13-14 миллиардам </a:t>
            </a:r>
            <a:r>
              <a:rPr lang="ru-RU" sz="2800" dirty="0" smtClean="0">
                <a:hlinkClick r:id="rId11" tooltip="Доллар США"/>
              </a:rPr>
              <a:t>долларов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Аляска объявлена штатом в </a:t>
            </a:r>
            <a:r>
              <a:rPr lang="ru-RU" sz="2800" dirty="0" smtClean="0">
                <a:hlinkClick r:id="rId12" tooltip="1959"/>
              </a:rPr>
              <a:t>1959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5720" y="214290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42844" y="3714752"/>
            <a:ext cx="224519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652" y="0"/>
            <a:ext cx="91616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7890" name="Picture 2" descr="F:\анимашки\ptici0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500042"/>
            <a:ext cx="1285875" cy="168592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Documents and Settings\ваня\Мои документы\XV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8822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42852"/>
            <a:ext cx="8358246" cy="28575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Это - официальная точка зрения китайских историков. В этом духе воспитывается каждый школьник с первого класса.</a:t>
            </a:r>
          </a:p>
          <a:p>
            <a:r>
              <a:rPr lang="ru-RU" sz="3800" dirty="0" smtClean="0">
                <a:solidFill>
                  <a:schemeClr val="tx1"/>
                </a:solidFill>
              </a:rPr>
              <a:t> На </a:t>
            </a:r>
            <a:r>
              <a:rPr lang="ru-RU" sz="3800" dirty="0">
                <a:solidFill>
                  <a:schemeClr val="tx1"/>
                </a:solidFill>
              </a:rPr>
              <a:t>китайском сайте в открытую говорится, что территория Российского Дальнего Востока всегда была подконтрольна Великой Китайской Империи  и в 19 веке Царская Россия силой и обманом отвергла у Китая почти 1/9 части его территории. </a:t>
            </a:r>
          </a:p>
        </p:txBody>
      </p:sp>
      <p:pic>
        <p:nvPicPr>
          <p:cNvPr id="4" name="Рисунок 3" descr="http://stat8.blog.ru/lr/092e27ee2f24ac28d812c6ffe5f5a5bc"/>
          <p:cNvPicPr/>
          <p:nvPr/>
        </p:nvPicPr>
        <p:blipFill>
          <a:blip r:embed="rId2" cstate="print"/>
          <a:srcRect t="8333"/>
          <a:stretch>
            <a:fillRect/>
          </a:stretch>
        </p:blipFill>
        <p:spPr bwMode="auto">
          <a:xfrm>
            <a:off x="3000364" y="3143248"/>
            <a:ext cx="5715040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ваня\Мои документы\b58_809-0.jpg"/>
          <p:cNvPicPr>
            <a:picLocks noChangeAspect="1" noChangeArrowheads="1"/>
          </p:cNvPicPr>
          <p:nvPr/>
        </p:nvPicPr>
        <p:blipFill>
          <a:blip r:embed="rId2" cstate="print"/>
          <a:srcRect l="26830" t="4705" r="2150"/>
          <a:stretch>
            <a:fillRect/>
          </a:stretch>
        </p:blipFill>
        <p:spPr bwMode="auto">
          <a:xfrm>
            <a:off x="0" y="-1"/>
            <a:ext cx="9144000" cy="687945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7772400" cy="1470025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00042"/>
            <a:ext cx="8215370" cy="513875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dirty="0" smtClean="0"/>
              <a:t> </a:t>
            </a:r>
            <a:r>
              <a:rPr lang="ru-RU" sz="3600" b="1" dirty="0">
                <a:solidFill>
                  <a:schemeClr val="tx1"/>
                </a:solidFill>
              </a:rPr>
              <a:t>Проникновение китайцев на российскую территорию, ассимиляция с местным населением, фактическое слияние китайского малого и среднего бизнеса с российским в угрожаемых регионах в перспективе представляет угрозу потери контроля над этими регионами. 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7772400" cy="1470025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85728"/>
            <a:ext cx="8501122" cy="635798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Территориальные претензии Пекина к Москве впервые были предъявлены в начале 60-х годов ХХ века. 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Китай </a:t>
            </a:r>
            <a:r>
              <a:rPr lang="ru-RU" sz="2400" dirty="0">
                <a:solidFill>
                  <a:schemeClr val="tx1"/>
                </a:solidFill>
              </a:rPr>
              <a:t>имеет претензии на территории по всему периметру своей границы и ведет, мудрую экспансионистскую политику. 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Несмотря </a:t>
            </a:r>
            <a:r>
              <a:rPr lang="ru-RU" sz="2400" dirty="0">
                <a:solidFill>
                  <a:schemeClr val="tx1"/>
                </a:solidFill>
              </a:rPr>
              <a:t>на официальные заявления китайских властей о том, что ныне никаких подобных проблем между РФ и КНР сегодня нет, содержание пропаганды не меняется, что означает возможность в любой момент вновь выступить с притязаниями на российские земли и моральную подготовку собственного населения к этому моменту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В Китае принята программа ползучей экспансии на российской территории - по Конфуцию: если не силой, то умом и хитростью. Это мы и наблюдаем на российском Дальнем Востоке, где угрожающе растет число китайских мигрантов.</a:t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7169" name="Picture 1" descr="F:\анимашки\001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357694"/>
            <a:ext cx="1071570" cy="71438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85794"/>
            <a:ext cx="4572000" cy="526297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800" b="1" dirty="0"/>
              <a:t>Деревообрабатывающая промышленность Дальнего Востока так же ориентирована в основном на Китай. А китайское правительство субсидирует отъезд своих граждан на ПМЖ в Россию, выделяя средства тем, кто женится на чужбине на гражданках России.</a:t>
            </a:r>
            <a:br>
              <a:rPr lang="ru-RU" sz="2800" b="1" dirty="0"/>
            </a:br>
            <a:endParaRPr lang="ru-RU" sz="2800" b="1" dirty="0"/>
          </a:p>
        </p:txBody>
      </p:sp>
      <p:pic>
        <p:nvPicPr>
          <p:cNvPr id="4" name="Picture 4" descr="C:\Documents and Settings\ваня\Мои документы\14478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661" y="1785926"/>
            <a:ext cx="3802063" cy="2857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14290"/>
            <a:ext cx="5757890" cy="621510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800" dirty="0">
                <a:solidFill>
                  <a:srgbClr val="380DB3"/>
                </a:solidFill>
              </a:rPr>
              <a:t>Договор заключили:</a:t>
            </a:r>
          </a:p>
          <a:p>
            <a:pPr lvl="0" algn="l"/>
            <a:r>
              <a:rPr lang="ru-RU" sz="2800" dirty="0">
                <a:solidFill>
                  <a:srgbClr val="380DB3"/>
                </a:solidFill>
              </a:rPr>
              <a:t>со стороны </a:t>
            </a:r>
            <a:r>
              <a:rPr lang="ru-RU" sz="2800" dirty="0">
                <a:solidFill>
                  <a:srgbClr val="380DB3"/>
                </a:solidFill>
                <a:hlinkClick r:id="rId2" tooltip="Российская империя"/>
              </a:rPr>
              <a:t>Российской империи</a:t>
            </a:r>
            <a:r>
              <a:rPr lang="ru-RU" sz="2800" dirty="0">
                <a:solidFill>
                  <a:srgbClr val="380DB3"/>
                </a:solidFill>
              </a:rPr>
              <a:t>: </a:t>
            </a:r>
            <a:r>
              <a:rPr lang="ru-RU" sz="2800" dirty="0">
                <a:solidFill>
                  <a:srgbClr val="380DB3"/>
                </a:solidFill>
                <a:hlinkClick r:id="rId3" tooltip="Восточно-Сибирское генерал-губернаторство"/>
              </a:rPr>
              <a:t>генерал-губернатор Восточной Сибири</a:t>
            </a:r>
            <a:r>
              <a:rPr lang="ru-RU" sz="2800" dirty="0">
                <a:solidFill>
                  <a:srgbClr val="380DB3"/>
                </a:solidFill>
              </a:rPr>
              <a:t>, его императорского величества государя императора Александра Николаевича генерал-адъютант, генерал-лейтенант, граф </a:t>
            </a:r>
            <a:r>
              <a:rPr lang="ru-RU" sz="2800" dirty="0">
                <a:solidFill>
                  <a:srgbClr val="380DB3"/>
                </a:solidFill>
                <a:hlinkClick r:id="rId4" tooltip="Муравьёв-Амурский, Николай Николаевич"/>
              </a:rPr>
              <a:t>Н. Н. Муравьев-Амурский</a:t>
            </a:r>
            <a:r>
              <a:rPr lang="ru-RU" sz="2800" dirty="0">
                <a:solidFill>
                  <a:srgbClr val="380DB3"/>
                </a:solidFill>
              </a:rPr>
              <a:t>,</a:t>
            </a:r>
          </a:p>
          <a:p>
            <a:pPr lvl="0" algn="l"/>
            <a:r>
              <a:rPr lang="ru-RU" sz="2800" dirty="0">
                <a:solidFill>
                  <a:srgbClr val="380DB3"/>
                </a:solidFill>
              </a:rPr>
              <a:t>со стороны </a:t>
            </a:r>
            <a:r>
              <a:rPr lang="ru-RU" sz="2800" dirty="0">
                <a:solidFill>
                  <a:srgbClr val="380DB3"/>
                </a:solidFill>
                <a:hlinkClick r:id="rId5" tooltip="Китай"/>
              </a:rPr>
              <a:t>Китая</a:t>
            </a:r>
            <a:r>
              <a:rPr lang="ru-RU" sz="2800" dirty="0">
                <a:solidFill>
                  <a:srgbClr val="380DB3"/>
                </a:solidFill>
              </a:rPr>
              <a:t>: </a:t>
            </a:r>
            <a:r>
              <a:rPr lang="ru-RU" sz="2800" dirty="0" err="1">
                <a:solidFill>
                  <a:srgbClr val="380DB3"/>
                </a:solidFill>
              </a:rPr>
              <a:t>айгунский</a:t>
            </a:r>
            <a:r>
              <a:rPr lang="ru-RU" sz="2800" dirty="0">
                <a:solidFill>
                  <a:srgbClr val="380DB3"/>
                </a:solidFill>
              </a:rPr>
              <a:t> </a:t>
            </a:r>
            <a:r>
              <a:rPr lang="ru-RU" sz="2800" dirty="0" err="1">
                <a:solidFill>
                  <a:srgbClr val="380DB3"/>
                </a:solidFill>
              </a:rPr>
              <a:t>амбань</a:t>
            </a:r>
            <a:r>
              <a:rPr lang="ru-RU" sz="2800" dirty="0">
                <a:solidFill>
                  <a:srgbClr val="380DB3"/>
                </a:solidFill>
              </a:rPr>
              <a:t>, генерал-адъютант, придворный вельможа, амурский главнокомандующий князь </a:t>
            </a:r>
            <a:r>
              <a:rPr lang="ru-RU" sz="2800" dirty="0" err="1">
                <a:solidFill>
                  <a:srgbClr val="380DB3"/>
                </a:solidFill>
                <a:hlinkClick r:id="rId6" tooltip="И-шан (страница отсутствует)"/>
              </a:rPr>
              <a:t>И-шан</a:t>
            </a:r>
            <a:r>
              <a:rPr lang="ru-RU" sz="2800" dirty="0">
                <a:solidFill>
                  <a:srgbClr val="380DB3"/>
                </a:solidFill>
              </a:rPr>
              <a:t>.</a:t>
            </a:r>
          </a:p>
          <a:p>
            <a:pPr algn="l"/>
            <a:endParaRPr lang="ru-RU" dirty="0">
              <a:solidFill>
                <a:srgbClr val="380DB3"/>
              </a:solidFill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961</Words>
  <Application>Microsoft Office PowerPoint</Application>
  <PresentationFormat>Экран (4:3)</PresentationFormat>
  <Paragraphs>65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Дальний Восток и Аляска.</vt:lpstr>
      <vt:lpstr>План урока: 1. История  появления Дальневосточного вопроса. 2. Урегулирование границ на Дальнем Востоке.. 3. Аляска.  </vt:lpstr>
      <vt:lpstr>Слайд 3</vt:lpstr>
      <vt:lpstr>.</vt:lpstr>
      <vt:lpstr>Слайд 5</vt:lpstr>
      <vt:lpstr>.</vt:lpstr>
      <vt:lpstr>.</vt:lpstr>
      <vt:lpstr>Слайд 8</vt:lpstr>
      <vt:lpstr>.</vt:lpstr>
      <vt:lpstr>Слайд 10</vt:lpstr>
      <vt:lpstr>.</vt:lpstr>
      <vt:lpstr>Слайд 12</vt:lpstr>
      <vt:lpstr>Слайд 13</vt:lpstr>
      <vt:lpstr>.</vt:lpstr>
      <vt:lpstr>Слайд 15</vt:lpstr>
      <vt:lpstr>.</vt:lpstr>
      <vt:lpstr>Слайд 17</vt:lpstr>
      <vt:lpstr>Слайд 18</vt:lpstr>
      <vt:lpstr> 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ваня</dc:creator>
  <cp:lastModifiedBy>Admin</cp:lastModifiedBy>
  <cp:revision>28</cp:revision>
  <dcterms:created xsi:type="dcterms:W3CDTF">2010-04-04T09:47:42Z</dcterms:created>
  <dcterms:modified xsi:type="dcterms:W3CDTF">2012-03-04T17:04:52Z</dcterms:modified>
</cp:coreProperties>
</file>