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7" r:id="rId2"/>
    <p:sldId id="260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705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F3E7D0-F929-4F0F-9FEE-B7171D280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C44BD1-4739-4A30-B1C3-06EB393D1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BC76E-05D3-4434-B0F7-7F453C1D0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25F74-DA62-4A11-903C-94E14878C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D3BD5-ED7B-46EF-9176-B9B18A30B1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D2B00-A1BF-4C95-A276-2B370B946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9BF49-1F6F-4CBB-A206-2D757FD99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523CF-D643-4F0A-BA0D-B51DE66239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FFCBB6-18A4-47EE-9903-5B1510074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EB199-1DC5-473D-BD01-8B99F76D9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14091F-C8C9-4F5B-A761-C2A16940D0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1850C92-31B3-45A6-A8CA-F61C1D3F1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csys.ru/upload_cat/normal/42.jpg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pload.wikimedia.org/wikipedia/commons/thumb/9/98/RamseyTheory_K5_no_mono_K3.svg/210px-RamseyTheory_K5_no_mono_K3.svg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solidFill>
            <a:srgbClr val="800080"/>
          </a:solidFill>
        </p:spPr>
        <p:txBody>
          <a:bodyPr/>
          <a:lstStyle/>
          <a:p>
            <a:pPr algn="ctr"/>
            <a:r>
              <a:rPr lang="ru-RU" dirty="0" smtClean="0"/>
              <a:t>Математическая викторина.</a:t>
            </a:r>
            <a:endParaRPr lang="ru-RU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7584" y="3717032"/>
            <a:ext cx="6840760" cy="201622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800" dirty="0" smtClean="0"/>
              <a:t>Сурина Ольга Павловна</a:t>
            </a:r>
          </a:p>
          <a:p>
            <a:pPr algn="ctr">
              <a:lnSpc>
                <a:spcPct val="90000"/>
              </a:lnSpc>
            </a:pPr>
            <a:r>
              <a:rPr lang="ru-RU" sz="1800" dirty="0" smtClean="0"/>
              <a:t>учитель математики.</a:t>
            </a:r>
            <a:r>
              <a:rPr lang="ru-RU" sz="2800" dirty="0" smtClean="0"/>
              <a:t> </a:t>
            </a:r>
          </a:p>
          <a:p>
            <a:pPr algn="ctr">
              <a:lnSpc>
                <a:spcPct val="90000"/>
              </a:lnSpc>
            </a:pPr>
            <a:r>
              <a:rPr lang="ru-RU" sz="1800" dirty="0" smtClean="0"/>
              <a:t>МКСКОУ Белоомутская общеобразовательная </a:t>
            </a:r>
          </a:p>
          <a:p>
            <a:pPr algn="ctr">
              <a:lnSpc>
                <a:spcPct val="90000"/>
              </a:lnSpc>
            </a:pPr>
            <a:r>
              <a:rPr lang="ru-RU" sz="1800" dirty="0" smtClean="0"/>
              <a:t>школа-интернат </a:t>
            </a:r>
            <a:r>
              <a:rPr lang="en-US" sz="1800" dirty="0" smtClean="0"/>
              <a:t>VIII </a:t>
            </a:r>
            <a:r>
              <a:rPr lang="ru-RU" sz="1800" dirty="0" smtClean="0"/>
              <a:t>вида.</a:t>
            </a:r>
            <a:endParaRPr lang="ru-RU" sz="1800" dirty="0"/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683568" y="1772816"/>
            <a:ext cx="7776865" cy="1800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dist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8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28775"/>
            <a:ext cx="7416824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800" dirty="0">
                <a:latin typeface="Cambria Math" pitchFamily="18" charset="0"/>
                <a:ea typeface="Cambria Math" pitchFamily="18" charset="0"/>
              </a:rPr>
              <a:t>Радиус окружности 6м.</a:t>
            </a:r>
            <a:endParaRPr lang="en-US" sz="4800" dirty="0">
              <a:latin typeface="Cambria Math" pitchFamily="18" charset="0"/>
              <a:ea typeface="Cambria Math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800" dirty="0">
                <a:latin typeface="Cambria Math" pitchFamily="18" charset="0"/>
                <a:ea typeface="Cambria Math" pitchFamily="18" charset="0"/>
              </a:rPr>
              <a:t>Диаметр?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4800" dirty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/>
              <a:t>6,5           6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36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/>
              <a:t>12          18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8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4716463" y="364490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2771775" y="4868863"/>
            <a:ext cx="4176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dirty="0">
                <a:latin typeface="Cambria Math" pitchFamily="18" charset="0"/>
                <a:ea typeface="Cambria Math" pitchFamily="18" charset="0"/>
              </a:rPr>
              <a:t>Какую часть часа составляет 20 мин?</a:t>
            </a:r>
          </a:p>
          <a:p>
            <a:pPr algn="ctr">
              <a:buFontTx/>
              <a:buNone/>
            </a:pPr>
            <a:endParaRPr lang="ru-RU" sz="4800" dirty="0">
              <a:latin typeface="Monotype Corsiva" pitchFamily="66" charset="0"/>
            </a:endParaRPr>
          </a:p>
          <a:p>
            <a:pPr algn="ctr">
              <a:buFontTx/>
              <a:buNone/>
            </a:pPr>
            <a:r>
              <a:rPr lang="ru-RU" sz="2800" b="1" dirty="0" smtClean="0"/>
              <a:t>1                  3</a:t>
            </a:r>
          </a:p>
          <a:p>
            <a:pPr algn="ctr">
              <a:buFontTx/>
              <a:buNone/>
            </a:pPr>
            <a:r>
              <a:rPr lang="ru-RU" sz="2800" b="1" dirty="0" smtClean="0"/>
              <a:t>3                  </a:t>
            </a:r>
            <a:r>
              <a:rPr lang="ru-RU" sz="2800" b="1" dirty="0"/>
              <a:t>5</a:t>
            </a:r>
          </a:p>
          <a:p>
            <a:pPr algn="ctr">
              <a:buFontTx/>
              <a:buNone/>
            </a:pPr>
            <a:endParaRPr lang="ru-RU" sz="2800" b="1" dirty="0"/>
          </a:p>
          <a:p>
            <a:pPr algn="ctr">
              <a:buFontTx/>
              <a:buNone/>
            </a:pPr>
            <a:r>
              <a:rPr lang="ru-RU" sz="2800" b="1" dirty="0"/>
              <a:t>1                10</a:t>
            </a:r>
          </a:p>
          <a:p>
            <a:pPr algn="ctr">
              <a:buFontTx/>
              <a:buNone/>
            </a:pPr>
            <a:r>
              <a:rPr lang="ru-RU" sz="2800" b="1" dirty="0"/>
              <a:t>20                20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9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4572000" y="2708275"/>
            <a:ext cx="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1692275" y="4365625"/>
            <a:ext cx="6192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3419475" y="37893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5364163" y="378936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3419475" y="53006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5364163" y="5373688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7416055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        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Я,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Серёжа,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Коля,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Ванда-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волейбольная команда,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Женя с Игорем </a:t>
            </a:r>
            <a:r>
              <a:rPr lang="ru-RU" sz="3200" dirty="0" smtClean="0">
                <a:latin typeface="Microsoft Sans Serif" pitchFamily="34" charset="0"/>
                <a:cs typeface="Microsoft Sans Serif" pitchFamily="34" charset="0"/>
              </a:rPr>
              <a:t>пока запасных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два игрока.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А когда подучатся,</a:t>
            </a:r>
            <a:r>
              <a:rPr lang="en-US" sz="32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200" dirty="0">
                <a:latin typeface="Microsoft Sans Serif" pitchFamily="34" charset="0"/>
                <a:cs typeface="Microsoft Sans Serif" pitchFamily="34" charset="0"/>
              </a:rPr>
              <a:t>сколько нас получится?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               </a:t>
            </a:r>
            <a:r>
              <a:rPr lang="ru-RU" sz="3600" b="1" dirty="0"/>
              <a:t>5                   7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36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3600" b="1" dirty="0"/>
              <a:t>                   8                   6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10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4356100" y="4005263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1619250" y="5013325"/>
            <a:ext cx="568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4400" dirty="0">
                <a:latin typeface="Monotype Corsiva" pitchFamily="66" charset="0"/>
              </a:rPr>
              <a:t>       </a:t>
            </a:r>
            <a:r>
              <a:rPr lang="ru-RU" sz="3600" dirty="0">
                <a:latin typeface="Cambria Math" pitchFamily="18" charset="0"/>
                <a:ea typeface="Cambria Math" pitchFamily="18" charset="0"/>
              </a:rPr>
              <a:t>У Марины было целое яблоко,</a:t>
            </a:r>
            <a:r>
              <a:rPr lang="en-US" sz="3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dirty="0">
                <a:latin typeface="Cambria Math" pitchFamily="18" charset="0"/>
                <a:ea typeface="Cambria Math" pitchFamily="18" charset="0"/>
              </a:rPr>
              <a:t>две половины и четыре четвертинки.</a:t>
            </a:r>
            <a:r>
              <a:rPr lang="en-US" sz="3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dirty="0">
                <a:latin typeface="Cambria Math" pitchFamily="18" charset="0"/>
                <a:ea typeface="Cambria Math" pitchFamily="18" charset="0"/>
              </a:rPr>
              <a:t>Сколько яблок у неё было?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400" dirty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                         </a:t>
            </a:r>
            <a:r>
              <a:rPr lang="ru-RU" sz="2800" b="1" dirty="0"/>
              <a:t>3                         4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/>
              <a:t>                     2                         5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11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4356100" y="3860800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2124075" y="4868863"/>
            <a:ext cx="4895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 dirty="0">
                <a:latin typeface="Cambria" pitchFamily="18" charset="0"/>
              </a:rPr>
              <a:t>     Батон разделили на три части.</a:t>
            </a:r>
            <a:r>
              <a:rPr lang="en-US" sz="4000" dirty="0">
                <a:latin typeface="Cambria" pitchFamily="18" charset="0"/>
              </a:rPr>
              <a:t> </a:t>
            </a:r>
            <a:r>
              <a:rPr lang="ru-RU" sz="4000" dirty="0">
                <a:latin typeface="Cambria" pitchFamily="18" charset="0"/>
              </a:rPr>
              <a:t>Сколько сделали разрезов?</a:t>
            </a:r>
          </a:p>
          <a:p>
            <a:pPr>
              <a:buFontTx/>
              <a:buNone/>
            </a:pPr>
            <a:endParaRPr lang="ru-RU" sz="4800" dirty="0">
              <a:latin typeface="Monotype Corsiva" pitchFamily="66" charset="0"/>
            </a:endParaRPr>
          </a:p>
          <a:p>
            <a:pPr algn="ctr">
              <a:buFontTx/>
              <a:buNone/>
            </a:pPr>
            <a:r>
              <a:rPr lang="ru-RU" b="1" dirty="0"/>
              <a:t>1                2</a:t>
            </a:r>
          </a:p>
          <a:p>
            <a:pPr algn="ctr">
              <a:buFontTx/>
              <a:buNone/>
            </a:pPr>
            <a:endParaRPr lang="ru-RU" b="1" dirty="0"/>
          </a:p>
          <a:p>
            <a:pPr algn="ctr">
              <a:buFontTx/>
              <a:buNone/>
            </a:pPr>
            <a:r>
              <a:rPr lang="ru-RU" b="1" dirty="0"/>
              <a:t> 3                 4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12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4572000" y="3573463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2699792" y="4437112"/>
            <a:ext cx="3743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4400" dirty="0">
                <a:latin typeface="Monotype Corsiva" pitchFamily="66" charset="0"/>
              </a:rPr>
              <a:t>        </a:t>
            </a:r>
            <a:r>
              <a:rPr lang="ru-RU" sz="4000" dirty="0">
                <a:latin typeface="Candara" pitchFamily="34" charset="0"/>
              </a:rPr>
              <a:t>На столе стояли три стакана с ягодами.</a:t>
            </a:r>
            <a:r>
              <a:rPr lang="en-US" sz="4000" dirty="0">
                <a:latin typeface="Candara" pitchFamily="34" charset="0"/>
              </a:rPr>
              <a:t> </a:t>
            </a:r>
            <a:r>
              <a:rPr lang="ru-RU" sz="4000" dirty="0">
                <a:latin typeface="Candara" pitchFamily="34" charset="0"/>
              </a:rPr>
              <a:t>Вова съел один стакан и поставил его на стол.</a:t>
            </a:r>
            <a:r>
              <a:rPr lang="en-US" sz="4000" dirty="0">
                <a:latin typeface="Candara" pitchFamily="34" charset="0"/>
              </a:rPr>
              <a:t> </a:t>
            </a:r>
            <a:r>
              <a:rPr lang="ru-RU" sz="4000" dirty="0">
                <a:latin typeface="Candara" pitchFamily="34" charset="0"/>
              </a:rPr>
              <a:t>Сколько стаканов на столе?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4400" dirty="0"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2                  0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3                  1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13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4572000" y="4149725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2627784" y="4653136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dirty="0">
                <a:latin typeface="Monotype Corsiva" pitchFamily="66" charset="0"/>
              </a:rPr>
              <a:t>       Шёл муж с женой,</a:t>
            </a:r>
            <a:r>
              <a:rPr lang="en-US" sz="3200" dirty="0">
                <a:latin typeface="Monotype Corsiva" pitchFamily="66" charset="0"/>
              </a:rPr>
              <a:t> </a:t>
            </a:r>
            <a:r>
              <a:rPr lang="ru-RU" sz="3200" dirty="0">
                <a:latin typeface="Monotype Corsiva" pitchFamily="66" charset="0"/>
              </a:rPr>
              <a:t>да брат с сестрой.</a:t>
            </a:r>
            <a:r>
              <a:rPr lang="en-US" sz="3200" dirty="0">
                <a:latin typeface="Monotype Corsiva" pitchFamily="66" charset="0"/>
              </a:rPr>
              <a:t> </a:t>
            </a:r>
            <a:r>
              <a:rPr lang="ru-RU" sz="3200" dirty="0">
                <a:latin typeface="Monotype Corsiva" pitchFamily="66" charset="0"/>
              </a:rPr>
              <a:t>Несли 3 яблока и разделили поровну.</a:t>
            </a:r>
            <a:r>
              <a:rPr lang="en-US" sz="3200" dirty="0">
                <a:latin typeface="Monotype Corsiva" pitchFamily="66" charset="0"/>
              </a:rPr>
              <a:t> </a:t>
            </a:r>
            <a:r>
              <a:rPr lang="ru-RU" sz="3200" dirty="0">
                <a:latin typeface="Monotype Corsiva" pitchFamily="66" charset="0"/>
              </a:rPr>
              <a:t>Сколько было людей?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4800" dirty="0"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4               2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5               3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14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4499992" y="2492896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3131840" y="3501008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4400" dirty="0">
                <a:latin typeface="Monotype Corsiva" pitchFamily="66" charset="0"/>
              </a:rPr>
              <a:t>        </a:t>
            </a:r>
            <a:r>
              <a:rPr lang="ru-RU" sz="3600" dirty="0">
                <a:latin typeface="Cambria" pitchFamily="18" charset="0"/>
              </a:rPr>
              <a:t>Индийцы называли его «</a:t>
            </a:r>
            <a:r>
              <a:rPr lang="ru-RU" sz="3600" dirty="0" err="1">
                <a:latin typeface="Cambria" pitchFamily="18" charset="0"/>
              </a:rPr>
              <a:t>сунья</a:t>
            </a:r>
            <a:r>
              <a:rPr lang="ru-RU" sz="3600" dirty="0">
                <a:latin typeface="Cambria" pitchFamily="18" charset="0"/>
              </a:rPr>
              <a:t>»,арабские математики «</a:t>
            </a:r>
            <a:r>
              <a:rPr lang="ru-RU" sz="3600" dirty="0" err="1">
                <a:latin typeface="Cambria" pitchFamily="18" charset="0"/>
              </a:rPr>
              <a:t>сифр</a:t>
            </a:r>
            <a:r>
              <a:rPr lang="ru-RU" sz="3600" dirty="0">
                <a:latin typeface="Cambria" pitchFamily="18" charset="0"/>
              </a:rPr>
              <a:t>».Как мы называем его сейчас?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4400" dirty="0"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/>
              <a:t> </a:t>
            </a:r>
            <a:r>
              <a:rPr lang="ru-RU" sz="2800" b="1" dirty="0"/>
              <a:t>Нуль                     Единица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 Сто                         Сорок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15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4355976" y="2924944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1547664" y="4077072"/>
            <a:ext cx="6480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9600" dirty="0" smtClean="0">
                <a:latin typeface="Monotype Corsiva" pitchFamily="66" charset="0"/>
              </a:rPr>
              <a:t>Молодцы!</a:t>
            </a:r>
          </a:p>
          <a:p>
            <a:pPr algn="ctr">
              <a:buFontTx/>
              <a:buNone/>
            </a:pP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Использована литература:</a:t>
            </a:r>
          </a:p>
          <a:p>
            <a:pPr algn="ctr">
              <a:buFontTx/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859340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dirty="0" smtClean="0"/>
              <a:t> </a:t>
            </a:r>
            <a:r>
              <a:rPr lang="en-US" dirty="0" smtClean="0">
                <a:hlinkClick r:id="rId3"/>
              </a:rPr>
              <a:t>http://www.necsys.ru/upload_cat/normal/42.jpg</a:t>
            </a:r>
            <a:endParaRPr lang="ru-RU" dirty="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>
                <a:hlinkClick r:id="rId4"/>
              </a:rPr>
              <a:t>http</a:t>
            </a:r>
            <a:r>
              <a:rPr lang="en-US" smtClean="0">
                <a:hlinkClick r:id="rId4"/>
              </a:rPr>
              <a:t>://</a:t>
            </a:r>
            <a:r>
              <a:rPr lang="en-US" smtClean="0">
                <a:hlinkClick r:id="rId4"/>
              </a:rPr>
              <a:t>upload.wikimedia.org/wikipedia/commons/thumb/9/98/RamseyTheory_K5_no_mono_K3.svg/210px-RamseyTheory_K5_no_mono_K3.svg.png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20688"/>
            <a:ext cx="7344494" cy="4176464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000" dirty="0"/>
              <a:t>   </a:t>
            </a:r>
            <a:r>
              <a:rPr lang="ru-RU" sz="4000" dirty="0" smtClean="0">
                <a:solidFill>
                  <a:srgbClr val="660066"/>
                </a:solidFill>
              </a:rPr>
              <a:t>ВОПРОС 1.</a:t>
            </a:r>
            <a:r>
              <a:rPr lang="en-US" sz="4000" dirty="0" smtClean="0"/>
              <a:t> </a:t>
            </a:r>
            <a:endParaRPr lang="en-US" sz="4000" dirty="0"/>
          </a:p>
          <a:p>
            <a:pPr>
              <a:buFontTx/>
              <a:buNone/>
            </a:pPr>
            <a:r>
              <a:rPr lang="en-US" sz="2800" dirty="0"/>
              <a:t>                                                    </a:t>
            </a:r>
          </a:p>
          <a:p>
            <a:pPr>
              <a:buFontTx/>
              <a:buNone/>
            </a:pPr>
            <a:r>
              <a:rPr lang="en-US" sz="2800" dirty="0"/>
              <a:t>         </a:t>
            </a:r>
            <a:r>
              <a:rPr lang="ru-RU" dirty="0"/>
              <a:t>В доме 100 квартир. </a:t>
            </a: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Сколько </a:t>
            </a:r>
            <a:r>
              <a:rPr lang="ru-RU" dirty="0"/>
              <a:t>раз на табличке написана цифра 9?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5400" dirty="0">
                <a:latin typeface="Cambria Math" pitchFamily="18" charset="0"/>
                <a:ea typeface="Cambria Math" pitchFamily="18" charset="0"/>
              </a:rPr>
              <a:t>Результат сложения?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Microsoft Sans Serif" pitchFamily="34" charset="0"/>
                <a:cs typeface="Microsoft Sans Serif" pitchFamily="34" charset="0"/>
              </a:rPr>
              <a:t>2</a:t>
            </a:r>
            <a:r>
              <a:rPr lang="ru-RU" sz="4000" dirty="0" smtClean="0">
                <a:latin typeface="Microsoft Sans Serif" pitchFamily="34" charset="0"/>
                <a:cs typeface="Microsoft Sans Serif" pitchFamily="34" charset="0"/>
              </a:rPr>
              <a:t> вопрос</a:t>
            </a:r>
            <a:endParaRPr lang="ru-RU" sz="40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827089" y="3141663"/>
            <a:ext cx="6625232" cy="181588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</a:t>
            </a:r>
            <a:r>
              <a:rPr lang="en-US" sz="2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РАЗНОСТЬ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/>
              </a:rPr>
              <a:t>СУММА</a:t>
            </a:r>
            <a:endParaRPr lang="ru-RU" sz="2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ПРОИЗВЕДЕНИЕ 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</a:t>
            </a: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ЧАСТНОЕ</a:t>
            </a:r>
            <a:endParaRPr lang="ru-RU" sz="2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4643438" y="33575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1547813" y="4005263"/>
            <a:ext cx="5543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4800" dirty="0">
                <a:latin typeface="Cambria" pitchFamily="18" charset="0"/>
              </a:rPr>
              <a:t>Сколько цифр вы знаете?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endParaRPr lang="ru-RU" sz="5400" dirty="0">
              <a:latin typeface="Monotype Corsiva" pitchFamily="66" charset="0"/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4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9  </a:t>
            </a:r>
            <a:r>
              <a:rPr lang="ru-RU" sz="4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</a:t>
            </a:r>
            <a:r>
              <a:rPr lang="ru-RU" sz="4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99</a:t>
            </a:r>
            <a:endParaRPr lang="ru-RU" sz="4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4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/>
              </a:rPr>
              <a:t>10   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</a:t>
            </a:r>
            <a:r>
              <a:rPr lang="ru-RU" sz="4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100</a:t>
            </a:r>
            <a:endParaRPr lang="ru-RU" sz="4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4800" dirty="0"/>
              <a:t>                   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endParaRPr lang="ru-RU" sz="4800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3</a:t>
            </a:r>
            <a:r>
              <a:rPr lang="ru-RU" sz="4000" dirty="0" smtClean="0">
                <a:latin typeface="Verdana" pitchFamily="34" charset="0"/>
              </a:rPr>
              <a:t> вопрос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4500563" y="2997200"/>
            <a:ext cx="0" cy="251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1403648" y="3717032"/>
            <a:ext cx="6408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sz="4800" dirty="0">
                <a:latin typeface="Cambria" pitchFamily="18" charset="0"/>
              </a:rPr>
              <a:t>Прибор для измерения углов.</a:t>
            </a:r>
          </a:p>
          <a:p>
            <a:pPr algn="ctr">
              <a:buFontTx/>
              <a:buNone/>
            </a:pPr>
            <a:endParaRPr lang="ru-RU" sz="5400" dirty="0">
              <a:latin typeface="Monotype Corsiva" pitchFamily="66" charset="0"/>
            </a:endParaRPr>
          </a:p>
          <a:p>
            <a:pPr algn="ctr">
              <a:buFontTx/>
              <a:buNone/>
            </a:pPr>
            <a:r>
              <a:rPr lang="ru-RU" sz="4000" dirty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Линейка </a:t>
            </a:r>
            <a:r>
              <a:rPr lang="ru-RU" sz="400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4000" dirty="0"/>
              <a:t>       </a:t>
            </a:r>
            <a:r>
              <a:rPr lang="ru-RU" sz="4000" dirty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Циркуль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  <a:p>
            <a:pPr algn="ctr">
              <a:buFontTx/>
              <a:buNone/>
            </a:pPr>
            <a:endParaRPr lang="ru-RU" sz="4000" dirty="0"/>
          </a:p>
          <a:p>
            <a:pPr algn="ctr">
              <a:buFontTx/>
              <a:buNone/>
            </a:pPr>
            <a:r>
              <a:rPr lang="ru-RU" sz="4000" dirty="0"/>
              <a:t>    </a:t>
            </a:r>
            <a:r>
              <a:rPr lang="ru-RU" sz="400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4000" dirty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Карандаш</a:t>
            </a:r>
            <a:r>
              <a:rPr lang="ru-RU" sz="4000" dirty="0">
                <a:ln>
                  <a:solidFill>
                    <a:schemeClr val="tx1"/>
                  </a:solidFill>
                </a:ln>
              </a:rPr>
              <a:t>            </a:t>
            </a:r>
            <a:r>
              <a:rPr lang="ru-RU" sz="4000" dirty="0">
                <a:ln>
                  <a:solidFill>
                    <a:schemeClr val="tx1"/>
                  </a:solidFill>
                </a:ln>
                <a:hlinkClick r:id="" action="ppaction://noaction"/>
              </a:rPr>
              <a:t>Транспортир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  <a:p>
            <a:pPr algn="ctr">
              <a:buFontTx/>
              <a:buNone/>
            </a:pPr>
            <a:endParaRPr lang="ru-RU" sz="4000" dirty="0"/>
          </a:p>
          <a:p>
            <a:pPr algn="ctr">
              <a:buFontTx/>
              <a:buNone/>
            </a:pPr>
            <a:endParaRPr lang="ru-RU" sz="4000" dirty="0"/>
          </a:p>
          <a:p>
            <a:pPr algn="ctr">
              <a:buFontTx/>
              <a:buNone/>
            </a:pPr>
            <a:endParaRPr lang="ru-RU" sz="4000" dirty="0"/>
          </a:p>
          <a:p>
            <a:pPr algn="ctr">
              <a:buFontTx/>
              <a:buNone/>
            </a:pPr>
            <a:endParaRPr lang="ru-RU" sz="40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3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572000" y="3284538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1259632" y="4149080"/>
            <a:ext cx="7056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5400" dirty="0">
                <a:latin typeface="Monotype Corsiva" pitchFamily="66" charset="0"/>
              </a:rPr>
              <a:t>Величина прямого угла.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5400" dirty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800" dirty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45</a:t>
            </a:r>
            <a:r>
              <a:rPr lang="ru-RU" sz="4800" dirty="0">
                <a:ln>
                  <a:solidFill>
                    <a:schemeClr val="tx1"/>
                  </a:solidFill>
                </a:ln>
                <a:cs typeface="Arial" charset="0"/>
              </a:rPr>
              <a:t>˚</a:t>
            </a:r>
            <a:r>
              <a:rPr lang="ru-RU" sz="4800" dirty="0">
                <a:cs typeface="Arial" charset="0"/>
              </a:rPr>
              <a:t>         </a:t>
            </a:r>
            <a:r>
              <a:rPr lang="ru-RU" sz="4800" dirty="0">
                <a:ln>
                  <a:solidFill>
                    <a:schemeClr val="tx1"/>
                  </a:solidFill>
                </a:ln>
                <a:cs typeface="Arial" charset="0"/>
                <a:hlinkClick r:id="rId3" action="ppaction://hlinksldjump"/>
              </a:rPr>
              <a:t>100</a:t>
            </a:r>
            <a:r>
              <a:rPr lang="ru-RU" sz="4800" dirty="0">
                <a:cs typeface="Arial" charset="0"/>
              </a:rPr>
              <a:t>˚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4800" dirty="0"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800" dirty="0">
                <a:ln>
                  <a:solidFill>
                    <a:schemeClr val="tx1"/>
                  </a:solidFill>
                </a:ln>
                <a:cs typeface="Arial" charset="0"/>
                <a:hlinkClick r:id="" action="ppaction://noaction"/>
              </a:rPr>
              <a:t>90</a:t>
            </a:r>
            <a:r>
              <a:rPr lang="ru-RU" sz="4800" dirty="0">
                <a:cs typeface="Arial" charset="0"/>
              </a:rPr>
              <a:t>˚          </a:t>
            </a:r>
            <a:r>
              <a:rPr lang="ru-RU" sz="4800" dirty="0">
                <a:ln>
                  <a:solidFill>
                    <a:schemeClr val="tx1"/>
                  </a:solidFill>
                </a:ln>
                <a:cs typeface="Arial" charset="0"/>
                <a:hlinkClick r:id="rId3" action="ppaction://hlinksldjump"/>
              </a:rPr>
              <a:t>180</a:t>
            </a:r>
            <a:r>
              <a:rPr lang="ru-RU" sz="4800" dirty="0">
                <a:cs typeface="Arial" charset="0"/>
              </a:rPr>
              <a:t>˚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4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4572000" y="2708275"/>
            <a:ext cx="0" cy="3529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1763688" y="4221088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800" dirty="0">
                <a:latin typeface="Cambria" pitchFamily="18" charset="0"/>
              </a:rPr>
              <a:t>Двое играли в шахматы 4 часа.</a:t>
            </a:r>
            <a:r>
              <a:rPr lang="en-US" sz="4800" dirty="0">
                <a:latin typeface="Cambria" pitchFamily="18" charset="0"/>
              </a:rPr>
              <a:t> </a:t>
            </a:r>
            <a:r>
              <a:rPr lang="ru-RU" sz="4800" dirty="0">
                <a:latin typeface="Cambria" pitchFamily="18" charset="0"/>
              </a:rPr>
              <a:t>Сколько времени играл каждый?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 smtClean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2</a:t>
            </a:r>
            <a:r>
              <a:rPr lang="ru-RU" sz="4000" b="1" dirty="0" smtClean="0"/>
              <a:t>             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hlinkClick r:id="rId4" action="ppaction://hlinksldjump"/>
              </a:rPr>
              <a:t>4</a:t>
            </a:r>
            <a:endParaRPr lang="ru-RU" sz="4000" b="1" dirty="0">
              <a:ln>
                <a:solidFill>
                  <a:schemeClr val="tx1"/>
                </a:solidFill>
              </a:ln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40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1</a:t>
            </a:r>
            <a:r>
              <a:rPr lang="ru-RU" sz="4000" b="1" dirty="0"/>
              <a:t>             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hlinkClick r:id="rId3" action="ppaction://hlinksldjump"/>
              </a:rPr>
              <a:t>3</a:t>
            </a:r>
            <a:endParaRPr lang="ru-RU" sz="40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5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4572000" y="3356992"/>
            <a:ext cx="0" cy="2303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2411760" y="4365104"/>
            <a:ext cx="4465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5400" dirty="0">
                <a:latin typeface="Cambria" pitchFamily="18" charset="0"/>
              </a:rPr>
              <a:t>Сумма длин всех сторон треугольника</a:t>
            </a:r>
          </a:p>
          <a:p>
            <a:pPr algn="ctr">
              <a:buFontTx/>
              <a:buNone/>
            </a:pPr>
            <a:endParaRPr lang="ru-RU" dirty="0"/>
          </a:p>
          <a:p>
            <a:pPr algn="ctr">
              <a:buFontTx/>
              <a:buNone/>
            </a:pPr>
            <a:r>
              <a:rPr lang="ru-RU" dirty="0"/>
              <a:t> </a:t>
            </a:r>
            <a:r>
              <a:rPr lang="ru-RU" b="1" dirty="0"/>
              <a:t>Периметр           Объём</a:t>
            </a:r>
          </a:p>
          <a:p>
            <a:pPr algn="ctr">
              <a:buFontTx/>
              <a:buNone/>
            </a:pPr>
            <a:endParaRPr lang="ru-RU" b="1" dirty="0"/>
          </a:p>
          <a:p>
            <a:pPr algn="ctr">
              <a:buFontTx/>
              <a:buNone/>
            </a:pPr>
            <a:r>
              <a:rPr lang="ru-RU" b="1" dirty="0"/>
              <a:t>   Площадь               Процент</a:t>
            </a:r>
          </a:p>
          <a:p>
            <a:pPr algn="ctr">
              <a:buFontTx/>
              <a:buNone/>
            </a:pPr>
            <a:endParaRPr lang="ru-RU" b="1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6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4932040" y="3212976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1835696" y="4365104"/>
            <a:ext cx="65532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4800" dirty="0">
                <a:latin typeface="Monotype Corsiva" pitchFamily="66" charset="0"/>
              </a:rPr>
              <a:t>       </a:t>
            </a:r>
            <a:r>
              <a:rPr lang="ru-RU" sz="4800" dirty="0">
                <a:latin typeface="Cambria" pitchFamily="18" charset="0"/>
              </a:rPr>
              <a:t>На руках 10 пальцев.</a:t>
            </a:r>
            <a:r>
              <a:rPr lang="en-US" sz="4800" dirty="0">
                <a:latin typeface="Cambria" pitchFamily="18" charset="0"/>
              </a:rPr>
              <a:t> </a:t>
            </a:r>
            <a:r>
              <a:rPr lang="ru-RU" sz="4800" dirty="0">
                <a:latin typeface="Cambria" pitchFamily="18" charset="0"/>
              </a:rPr>
              <a:t>Сколько пальцев на 10 руках?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endParaRPr lang="ru-RU" sz="4800" dirty="0">
              <a:latin typeface="Monotype Corsiva" pitchFamily="66" charset="0"/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4000" b="1" dirty="0"/>
              <a:t>10           100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endParaRPr lang="ru-RU" sz="4000" b="1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4000" b="1" dirty="0"/>
              <a:t>50           110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Verdana" pitchFamily="34" charset="0"/>
              </a:rPr>
              <a:t>7 </a:t>
            </a:r>
            <a:r>
              <a:rPr lang="ru-RU" sz="4000" dirty="0" smtClean="0">
                <a:latin typeface="Verdana" pitchFamily="34" charset="0"/>
              </a:rPr>
              <a:t>вопрос.</a:t>
            </a:r>
            <a:endParaRPr lang="ru-RU" sz="4000" dirty="0">
              <a:latin typeface="Verdana" pitchFamily="34" charset="0"/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4500563" y="3716338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2339975" y="4868863"/>
            <a:ext cx="4537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</TotalTime>
  <Words>351</Words>
  <Application>Microsoft Office PowerPoint</Application>
  <PresentationFormat>Экран (4:3)</PresentationFormat>
  <Paragraphs>105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Математическая викторина.</vt:lpstr>
      <vt:lpstr>Слайд 2</vt:lpstr>
      <vt:lpstr>2 вопрос</vt:lpstr>
      <vt:lpstr>3 вопрос</vt:lpstr>
      <vt:lpstr>3 вопрос.</vt:lpstr>
      <vt:lpstr>4 вопрос.</vt:lpstr>
      <vt:lpstr>5 вопрос.</vt:lpstr>
      <vt:lpstr>6 вопрос.</vt:lpstr>
      <vt:lpstr>7 вопрос.</vt:lpstr>
      <vt:lpstr>8 вопрос.</vt:lpstr>
      <vt:lpstr>9 вопрос.</vt:lpstr>
      <vt:lpstr>10 вопрос.</vt:lpstr>
      <vt:lpstr>11 вопрос.</vt:lpstr>
      <vt:lpstr>12 вопрос.</vt:lpstr>
      <vt:lpstr>13 вопрос.</vt:lpstr>
      <vt:lpstr>14 вопрос.</vt:lpstr>
      <vt:lpstr>15 вопрос.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ната</dc:creator>
  <cp:lastModifiedBy>администратор</cp:lastModifiedBy>
  <cp:revision>5</cp:revision>
  <dcterms:created xsi:type="dcterms:W3CDTF">2011-12-12T21:08:08Z</dcterms:created>
  <dcterms:modified xsi:type="dcterms:W3CDTF">2012-03-04T18:06:05Z</dcterms:modified>
</cp:coreProperties>
</file>