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63" r:id="rId7"/>
    <p:sldId id="258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00"/>
    <a:srgbClr val="FBFBB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s.kubannet.ru/" TargetMode="External"/><Relationship Id="rId2" Type="http://schemas.openxmlformats.org/officeDocument/2006/relationships/hyperlink" Target="http://www.edukuban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ipi.ru/" TargetMode="External"/><Relationship Id="rId4" Type="http://schemas.openxmlformats.org/officeDocument/2006/relationships/hyperlink" Target="http://www.ege.edu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kuban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ipi.ru/" TargetMode="External"/><Relationship Id="rId4" Type="http://schemas.openxmlformats.org/officeDocument/2006/relationships/hyperlink" Target="http://www.gas.kubannet.ru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23850" y="836613"/>
            <a:ext cx="7772400" cy="1470025"/>
          </a:xfrm>
        </p:spPr>
        <p:txBody>
          <a:bodyPr/>
          <a:lstStyle/>
          <a:p>
            <a:r>
              <a:rPr lang="ru-RU" sz="2800" dirty="0" smtClean="0"/>
              <a:t>Муниципальное казённое общеобразовательное учреждение вечерняя (сменная) общеобразовательная школа № 5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2708275"/>
            <a:ext cx="6400800" cy="1752600"/>
          </a:xfrm>
        </p:spPr>
        <p:txBody>
          <a:bodyPr/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ЕДИНЫЙ ГОСУДАРСТВЕННЫЙ ЭКЗАМЕН – 2012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cap="all" dirty="0"/>
              <a:t> </a:t>
            </a:r>
            <a:r>
              <a:rPr lang="ru-RU" sz="2800" b="1" i="1" dirty="0" smtClean="0"/>
              <a:t> </a:t>
            </a:r>
            <a:r>
              <a:rPr lang="ru-RU" sz="2800" b="1" i="1" dirty="0"/>
              <a:t>ЕГЭ </a:t>
            </a:r>
            <a:r>
              <a:rPr lang="ru-RU" sz="2800" b="1" i="1" dirty="0" smtClean="0"/>
              <a:t>-2012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400" i="1" dirty="0" smtClean="0"/>
              <a:t>для </a:t>
            </a:r>
            <a:r>
              <a:rPr lang="ru-RU" sz="1400" i="1" dirty="0"/>
              <a:t>выпускников 12 </a:t>
            </a:r>
            <a:r>
              <a:rPr lang="ru-RU" sz="1400" i="1" dirty="0" smtClean="0"/>
              <a:t>классов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 </a:t>
            </a:r>
            <a:br>
              <a:rPr lang="ru-RU" sz="1400" dirty="0"/>
            </a:br>
            <a:r>
              <a:rPr lang="ru-RU" sz="1400" dirty="0"/>
              <a:t>В период государственной (итоговой) аттестации </a:t>
            </a:r>
            <a:r>
              <a:rPr lang="ru-RU" sz="1400" b="1" u="sng" dirty="0"/>
              <a:t>для получения аттестата</a:t>
            </a:r>
            <a:r>
              <a:rPr lang="ru-RU" sz="1400" dirty="0"/>
              <a:t> необходимо сдать </a:t>
            </a:r>
            <a:r>
              <a:rPr lang="ru-RU" sz="1400" b="1" u="sng" dirty="0"/>
              <a:t>2 обязательных экзамена</a:t>
            </a:r>
            <a:r>
              <a:rPr lang="ru-RU" sz="1400" dirty="0"/>
              <a:t> в форме ГВЭ (или ЕГЭ) по русскому языку и математике.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454496"/>
              </p:ext>
            </p:extLst>
          </p:nvPr>
        </p:nvGraphicFramePr>
        <p:xfrm>
          <a:off x="1331640" y="1484784"/>
          <a:ext cx="6240780" cy="9448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954780"/>
                <a:gridCol w="2286000"/>
              </a:tblGrid>
              <a:tr h="0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Установлено минимальное количество баллов (порог успешности) по обязательным предметам ЕГЭ на 2012 год: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effectLst/>
                        </a:rPr>
                        <a:t>по русскому языку – 36 тестовых баллов,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effectLst/>
                        </a:rPr>
                        <a:t>по математике – 24 тестовых </a:t>
                      </a:r>
                      <a:r>
                        <a:rPr lang="ru-RU" sz="1200" dirty="0" smtClean="0">
                          <a:effectLst/>
                        </a:rPr>
                        <a:t>балла</a:t>
                      </a:r>
                      <a:r>
                        <a:rPr lang="ru-RU" sz="1400" dirty="0" smtClean="0">
                          <a:effectLst/>
                        </a:rPr>
                        <a:t>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indent="27432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Выпускник, получивший по этим предметам </a:t>
                      </a:r>
                      <a:r>
                        <a:rPr lang="ru-RU" sz="1200" u="sng" dirty="0">
                          <a:effectLst/>
                        </a:rPr>
                        <a:t>меньше </a:t>
                      </a:r>
                      <a:r>
                        <a:rPr lang="ru-RU" sz="1200" u="sng" dirty="0" smtClean="0">
                          <a:effectLst/>
                        </a:rPr>
                        <a:t>баллов,</a:t>
                      </a:r>
                      <a:r>
                        <a:rPr lang="ru-RU" sz="1200" dirty="0" smtClean="0">
                          <a:effectLst/>
                        </a:rPr>
                        <a:t>   </a:t>
                      </a:r>
                      <a:r>
                        <a:rPr lang="ru-RU" sz="1200" u="sng" dirty="0">
                          <a:effectLst/>
                        </a:rPr>
                        <a:t>не  получает аттестат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51520" y="2426017"/>
            <a:ext cx="864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</a:rPr>
              <a:t>Если </a:t>
            </a:r>
            <a:r>
              <a:rPr lang="ru-RU" sz="1200" b="1" dirty="0">
                <a:solidFill>
                  <a:schemeClr val="bg1"/>
                </a:solidFill>
              </a:rPr>
              <a:t>не преодолен</a:t>
            </a:r>
            <a:r>
              <a:rPr lang="ru-RU" sz="1200" dirty="0">
                <a:solidFill>
                  <a:schemeClr val="bg1"/>
                </a:solidFill>
              </a:rPr>
              <a:t> порог успешности </a:t>
            </a:r>
            <a:r>
              <a:rPr lang="ru-RU" sz="1200" b="1" dirty="0">
                <a:solidFill>
                  <a:schemeClr val="bg1"/>
                </a:solidFill>
              </a:rPr>
              <a:t>по одному из обязательных предметов</a:t>
            </a:r>
            <a:r>
              <a:rPr lang="ru-RU" sz="1200" dirty="0">
                <a:solidFill>
                  <a:schemeClr val="bg1"/>
                </a:solidFill>
              </a:rPr>
              <a:t>, выпускник вправе </a:t>
            </a:r>
            <a:r>
              <a:rPr lang="ru-RU" sz="1200" b="1" dirty="0">
                <a:solidFill>
                  <a:schemeClr val="bg1"/>
                </a:solidFill>
              </a:rPr>
              <a:t>пересдать</a:t>
            </a:r>
            <a:r>
              <a:rPr lang="ru-RU" sz="1200" dirty="0">
                <a:solidFill>
                  <a:schemeClr val="bg1"/>
                </a:solidFill>
              </a:rPr>
              <a:t> его в текущем году </a:t>
            </a:r>
            <a:r>
              <a:rPr lang="ru-RU" sz="1200" b="1" dirty="0">
                <a:solidFill>
                  <a:schemeClr val="bg1"/>
                </a:solidFill>
              </a:rPr>
              <a:t>в дополнительные дни</a:t>
            </a:r>
            <a:r>
              <a:rPr lang="ru-RU" sz="1200" dirty="0">
                <a:solidFill>
                  <a:schemeClr val="bg1"/>
                </a:solidFill>
              </a:rPr>
              <a:t>. Если выпускник не преодолел порог успешности </a:t>
            </a:r>
            <a:r>
              <a:rPr lang="ru-RU" sz="1200" b="1" dirty="0">
                <a:solidFill>
                  <a:schemeClr val="bg1"/>
                </a:solidFill>
              </a:rPr>
              <a:t>по двум обязательным предметам</a:t>
            </a:r>
            <a:r>
              <a:rPr lang="ru-RU" sz="1200" dirty="0">
                <a:solidFill>
                  <a:schemeClr val="bg1"/>
                </a:solidFill>
              </a:rPr>
              <a:t>, то </a:t>
            </a:r>
            <a:r>
              <a:rPr lang="ru-RU" sz="1200" b="1" dirty="0">
                <a:solidFill>
                  <a:schemeClr val="bg1"/>
                </a:solidFill>
              </a:rPr>
              <a:t>выдается справка</a:t>
            </a:r>
            <a:r>
              <a:rPr lang="ru-RU" sz="1200" dirty="0">
                <a:solidFill>
                  <a:schemeClr val="bg1"/>
                </a:solidFill>
              </a:rPr>
              <a:t> об обучении, а право сдать ЕГЭ предоставляется на следующий год.  </a:t>
            </a:r>
          </a:p>
          <a:p>
            <a:r>
              <a:rPr lang="ru-RU" sz="1200" dirty="0">
                <a:solidFill>
                  <a:schemeClr val="bg1"/>
                </a:solidFill>
              </a:rPr>
              <a:t>В крае ЕГЭ можно сдать по </a:t>
            </a:r>
            <a:r>
              <a:rPr lang="ru-RU" sz="1200" b="1" u="sng" dirty="0">
                <a:solidFill>
                  <a:schemeClr val="bg1"/>
                </a:solidFill>
              </a:rPr>
              <a:t>11 предметам</a:t>
            </a:r>
            <a:r>
              <a:rPr lang="ru-RU" sz="1200" dirty="0">
                <a:solidFill>
                  <a:schemeClr val="bg1"/>
                </a:solidFill>
              </a:rPr>
              <a:t>: русскому языку, математике, литературе, физике, химии, биологии, географии, обществознанию, истории,  иностранным языкам (английскому, немецкому, французскому, испанскому), информатике. </a:t>
            </a:r>
          </a:p>
          <a:p>
            <a:r>
              <a:rPr lang="ru-RU" sz="1200" dirty="0">
                <a:solidFill>
                  <a:schemeClr val="bg1"/>
                </a:solidFill>
              </a:rPr>
              <a:t>Выпускник может выбрать </a:t>
            </a:r>
            <a:r>
              <a:rPr lang="ru-RU" sz="1200" b="1" dirty="0">
                <a:solidFill>
                  <a:schemeClr val="bg1"/>
                </a:solidFill>
              </a:rPr>
              <a:t>любые предметы для сдачи</a:t>
            </a:r>
            <a:r>
              <a:rPr lang="ru-RU" sz="1200" dirty="0">
                <a:solidFill>
                  <a:schemeClr val="bg1"/>
                </a:solidFill>
              </a:rPr>
              <a:t>.  Выбор  зависит  от   специальности, на которую собирается поступать. </a:t>
            </a:r>
          </a:p>
          <a:p>
            <a:r>
              <a:rPr lang="ru-RU" sz="1200" dirty="0">
                <a:solidFill>
                  <a:schemeClr val="bg1"/>
                </a:solidFill>
              </a:rPr>
              <a:t>После </a:t>
            </a:r>
            <a:r>
              <a:rPr lang="ru-RU" sz="1200" b="1" dirty="0">
                <a:solidFill>
                  <a:schemeClr val="bg1"/>
                </a:solidFill>
              </a:rPr>
              <a:t>01 февраля </a:t>
            </a:r>
            <a:r>
              <a:rPr lang="ru-RU" sz="1200" dirty="0">
                <a:solidFill>
                  <a:schemeClr val="bg1"/>
                </a:solidFill>
              </a:rPr>
              <a:t>ВУЗы на своих сайтах публикуют перечень вступительных испытаний по предметам, результаты ЕГЭ, которых признаются как вступительные. В ВУЗ для участия в конкурсе необходимо  представить результаты ЕГЭ не менее чем по </a:t>
            </a:r>
            <a:r>
              <a:rPr lang="ru-RU" sz="1200" b="1" u="sng" dirty="0">
                <a:solidFill>
                  <a:schemeClr val="bg1"/>
                </a:solidFill>
              </a:rPr>
              <a:t>3 предметам</a:t>
            </a:r>
            <a:r>
              <a:rPr lang="ru-RU" sz="1200" dirty="0">
                <a:solidFill>
                  <a:schemeClr val="bg1"/>
                </a:solidFill>
              </a:rPr>
              <a:t>. Выпускник   имеет    право   представить   документы   для   поступления  в </a:t>
            </a:r>
            <a:r>
              <a:rPr lang="ru-RU" sz="1200" b="1" dirty="0">
                <a:solidFill>
                  <a:schemeClr val="bg1"/>
                </a:solidFill>
              </a:rPr>
              <a:t>5 ВУЗов</a:t>
            </a:r>
            <a:r>
              <a:rPr lang="ru-RU" sz="1200" dirty="0">
                <a:solidFill>
                  <a:schemeClr val="bg1"/>
                </a:solidFill>
              </a:rPr>
              <a:t>. </a:t>
            </a:r>
          </a:p>
          <a:p>
            <a:r>
              <a:rPr lang="ru-RU" sz="1200" dirty="0">
                <a:solidFill>
                  <a:schemeClr val="bg1"/>
                </a:solidFill>
              </a:rPr>
              <a:t>Напоминаем Вам, что для   участия   в   ЕГЭ   выпускнику   необходимо подать   заявление   в школу </a:t>
            </a:r>
            <a:r>
              <a:rPr lang="ru-RU" sz="1200" b="1" u="sng" dirty="0">
                <a:solidFill>
                  <a:schemeClr val="bg1"/>
                </a:solidFill>
              </a:rPr>
              <a:t> не позднее 1 марта </a:t>
            </a:r>
            <a:r>
              <a:rPr lang="ru-RU" sz="1200" dirty="0">
                <a:solidFill>
                  <a:schemeClr val="bg1"/>
                </a:solidFill>
              </a:rPr>
              <a:t>с указанием перечня предметов, по которым планирует сдавать ЕГЭ. После </a:t>
            </a:r>
            <a:r>
              <a:rPr lang="ru-RU" sz="1200" b="1" u="sng" dirty="0">
                <a:solidFill>
                  <a:schemeClr val="bg1"/>
                </a:solidFill>
              </a:rPr>
              <a:t>1 марта </a:t>
            </a:r>
            <a:r>
              <a:rPr lang="ru-RU" sz="1200" dirty="0">
                <a:solidFill>
                  <a:schemeClr val="bg1"/>
                </a:solidFill>
              </a:rPr>
              <a:t>добавлять или менять выбранные предметы </a:t>
            </a:r>
            <a:r>
              <a:rPr lang="ru-RU" sz="1200" b="1" u="sng" dirty="0">
                <a:solidFill>
                  <a:schemeClr val="bg1"/>
                </a:solidFill>
              </a:rPr>
              <a:t>нельзя</a:t>
            </a:r>
            <a:r>
              <a:rPr lang="ru-RU" sz="1200" u="sng" dirty="0">
                <a:solidFill>
                  <a:schemeClr val="bg1"/>
                </a:solidFill>
              </a:rPr>
              <a:t>.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	В день экзамена выпускник должен </a:t>
            </a:r>
            <a:r>
              <a:rPr lang="ru-RU" sz="1200" b="1" u="sng" dirty="0">
                <a:solidFill>
                  <a:schemeClr val="bg1"/>
                </a:solidFill>
              </a:rPr>
              <a:t>иметь при себе</a:t>
            </a:r>
            <a:r>
              <a:rPr lang="ru-RU" sz="1200" dirty="0">
                <a:solidFill>
                  <a:schemeClr val="bg1"/>
                </a:solidFill>
              </a:rPr>
              <a:t>: паспорт, черную </a:t>
            </a:r>
            <a:r>
              <a:rPr lang="ru-RU" sz="1200" dirty="0" err="1">
                <a:solidFill>
                  <a:schemeClr val="bg1"/>
                </a:solidFill>
              </a:rPr>
              <a:t>гелевую</a:t>
            </a:r>
            <a:r>
              <a:rPr lang="ru-RU" sz="1200" dirty="0">
                <a:solidFill>
                  <a:schemeClr val="bg1"/>
                </a:solidFill>
              </a:rPr>
              <a:t> или капиллярную ручку. </a:t>
            </a:r>
          </a:p>
          <a:p>
            <a:r>
              <a:rPr lang="ru-RU" sz="1200" dirty="0">
                <a:solidFill>
                  <a:schemeClr val="bg1"/>
                </a:solidFill>
              </a:rPr>
              <a:t>На экзамене </a:t>
            </a:r>
            <a:r>
              <a:rPr lang="ru-RU" sz="1200" b="1" dirty="0">
                <a:solidFill>
                  <a:schemeClr val="bg1"/>
                </a:solidFill>
              </a:rPr>
              <a:t>запрещено </a:t>
            </a:r>
            <a:r>
              <a:rPr lang="ru-RU" sz="1200" dirty="0">
                <a:solidFill>
                  <a:schemeClr val="bg1"/>
                </a:solidFill>
              </a:rPr>
              <a:t>пользоваться </a:t>
            </a:r>
            <a:r>
              <a:rPr lang="ru-RU" sz="1200" b="1" dirty="0">
                <a:solidFill>
                  <a:schemeClr val="bg1"/>
                </a:solidFill>
              </a:rPr>
              <a:t>мобильными телефонами</a:t>
            </a:r>
            <a:r>
              <a:rPr lang="ru-RU" sz="1200" dirty="0">
                <a:solidFill>
                  <a:schemeClr val="bg1"/>
                </a:solidFill>
              </a:rPr>
              <a:t> и иными средствами связи.</a:t>
            </a:r>
          </a:p>
          <a:p>
            <a:r>
              <a:rPr lang="ru-RU" sz="1200" dirty="0">
                <a:solidFill>
                  <a:schemeClr val="bg1"/>
                </a:solidFill>
              </a:rPr>
              <a:t>	</a:t>
            </a:r>
            <a:r>
              <a:rPr lang="ru-RU" sz="1200" b="1" u="sng" dirty="0">
                <a:solidFill>
                  <a:schemeClr val="bg1"/>
                </a:solidFill>
              </a:rPr>
              <a:t>Информацию о ЕГЭ</a:t>
            </a:r>
            <a:r>
              <a:rPr lang="ru-RU" sz="1200" dirty="0">
                <a:solidFill>
                  <a:schemeClr val="bg1"/>
                </a:solidFill>
              </a:rPr>
              <a:t> можно узнать: по телефонам </a:t>
            </a:r>
            <a:r>
              <a:rPr lang="ru-RU" sz="1200" b="1" dirty="0">
                <a:solidFill>
                  <a:schemeClr val="bg1"/>
                </a:solidFill>
              </a:rPr>
              <a:t>«горячей линии»:</a:t>
            </a:r>
            <a:r>
              <a:rPr lang="ru-RU" sz="1200" dirty="0">
                <a:solidFill>
                  <a:schemeClr val="bg1"/>
                </a:solidFill>
              </a:rPr>
              <a:t>  </a:t>
            </a:r>
            <a:r>
              <a:rPr lang="ru-RU" sz="1200" dirty="0">
                <a:solidFill>
                  <a:srgbClr val="FF0000"/>
                </a:solidFill>
              </a:rPr>
              <a:t>88615228035</a:t>
            </a:r>
            <a:r>
              <a:rPr lang="ru-RU" sz="1200" dirty="0" smtClean="0">
                <a:solidFill>
                  <a:schemeClr val="bg1"/>
                </a:solidFill>
              </a:rPr>
              <a:t>    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 smtClean="0">
                <a:solidFill>
                  <a:schemeClr val="bg1"/>
                </a:solidFill>
              </a:rPr>
              <a:t> 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-   найти в </a:t>
            </a:r>
            <a:r>
              <a:rPr lang="ru-RU" sz="1200" b="1" dirty="0">
                <a:solidFill>
                  <a:schemeClr val="bg1"/>
                </a:solidFill>
              </a:rPr>
              <a:t>сети Интернет</a:t>
            </a:r>
            <a:r>
              <a:rPr lang="ru-RU" sz="1200" dirty="0">
                <a:solidFill>
                  <a:schemeClr val="bg1"/>
                </a:solidFill>
              </a:rPr>
              <a:t> на сайтах  </a:t>
            </a:r>
          </a:p>
          <a:p>
            <a:r>
              <a:rPr lang="ru-RU" sz="1200" dirty="0">
                <a:solidFill>
                  <a:schemeClr val="bg1"/>
                </a:solidFill>
              </a:rPr>
              <a:t>региональных</a:t>
            </a:r>
            <a:r>
              <a:rPr lang="ru-RU" sz="1200" dirty="0">
                <a:solidFill>
                  <a:srgbClr val="FF0000"/>
                </a:solidFill>
              </a:rPr>
              <a:t>: </a:t>
            </a:r>
            <a:r>
              <a:rPr lang="ru-RU" sz="1200" b="1" u="sng" dirty="0">
                <a:solidFill>
                  <a:srgbClr val="FF0000"/>
                </a:solidFill>
                <a:hlinkClick r:id="rId2"/>
              </a:rPr>
              <a:t>www.edukuban.ru</a:t>
            </a:r>
            <a:r>
              <a:rPr lang="ru-RU" sz="1200" b="1" dirty="0">
                <a:solidFill>
                  <a:srgbClr val="FF0000"/>
                </a:solidFill>
              </a:rPr>
              <a:t>,  </a:t>
            </a:r>
            <a:r>
              <a:rPr lang="ru-RU" sz="1200" b="1" u="sng" dirty="0">
                <a:solidFill>
                  <a:srgbClr val="FF0000"/>
                </a:solidFill>
                <a:hlinkClick r:id="rId3"/>
              </a:rPr>
              <a:t>www.gas.kubannet.ru</a:t>
            </a:r>
            <a:r>
              <a:rPr lang="ru-RU" sz="1200" b="1" u="sng" dirty="0">
                <a:solidFill>
                  <a:srgbClr val="FF0000"/>
                </a:solidFill>
              </a:rPr>
              <a:t>,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</a:p>
          <a:p>
            <a:r>
              <a:rPr lang="ru-RU" sz="1200" dirty="0">
                <a:solidFill>
                  <a:schemeClr val="bg1"/>
                </a:solidFill>
              </a:rPr>
              <a:t>федеральных: </a:t>
            </a:r>
            <a:r>
              <a:rPr lang="en-US" sz="1200" b="1" u="sng" dirty="0">
                <a:solidFill>
                  <a:schemeClr val="bg1"/>
                </a:solidFill>
                <a:hlinkClick r:id="rId4"/>
              </a:rPr>
              <a:t>http</a:t>
            </a:r>
            <a:r>
              <a:rPr lang="ru-RU" sz="1200" b="1" u="sng" dirty="0">
                <a:solidFill>
                  <a:schemeClr val="bg1"/>
                </a:solidFill>
                <a:hlinkClick r:id="rId4"/>
              </a:rPr>
              <a:t>://</a:t>
            </a:r>
            <a:r>
              <a:rPr lang="en-US" sz="1200" b="1" u="sng" dirty="0">
                <a:solidFill>
                  <a:schemeClr val="bg1"/>
                </a:solidFill>
                <a:hlinkClick r:id="rId4"/>
              </a:rPr>
              <a:t>www</a:t>
            </a:r>
            <a:r>
              <a:rPr lang="ru-RU" sz="1200" b="1" u="sng" dirty="0">
                <a:solidFill>
                  <a:schemeClr val="bg1"/>
                </a:solidFill>
                <a:hlinkClick r:id="rId4"/>
              </a:rPr>
              <a:t>.</a:t>
            </a:r>
            <a:r>
              <a:rPr lang="en-US" sz="1200" b="1" u="sng" dirty="0" err="1">
                <a:solidFill>
                  <a:schemeClr val="bg1"/>
                </a:solidFill>
                <a:hlinkClick r:id="rId4"/>
              </a:rPr>
              <a:t>ege</a:t>
            </a:r>
            <a:r>
              <a:rPr lang="ru-RU" sz="1200" b="1" u="sng" dirty="0">
                <a:solidFill>
                  <a:schemeClr val="bg1"/>
                </a:solidFill>
                <a:hlinkClick r:id="rId4"/>
              </a:rPr>
              <a:t>.</a:t>
            </a:r>
            <a:r>
              <a:rPr lang="en-US" sz="1200" b="1" u="sng" dirty="0" err="1">
                <a:solidFill>
                  <a:schemeClr val="bg1"/>
                </a:solidFill>
                <a:hlinkClick r:id="rId4"/>
              </a:rPr>
              <a:t>edu</a:t>
            </a:r>
            <a:r>
              <a:rPr lang="ru-RU" sz="1200" b="1" u="sng" dirty="0">
                <a:solidFill>
                  <a:schemeClr val="bg1"/>
                </a:solidFill>
                <a:hlinkClick r:id="rId4"/>
              </a:rPr>
              <a:t>.</a:t>
            </a:r>
            <a:r>
              <a:rPr lang="en-US" sz="1200" b="1" u="sng" dirty="0" err="1">
                <a:solidFill>
                  <a:schemeClr val="bg1"/>
                </a:solidFill>
                <a:hlinkClick r:id="rId4"/>
              </a:rPr>
              <a:t>ru</a:t>
            </a:r>
            <a:r>
              <a:rPr lang="ru-RU" sz="1200" b="1" u="sng" dirty="0">
                <a:solidFill>
                  <a:schemeClr val="bg1"/>
                </a:solidFill>
                <a:hlinkClick r:id="rId4"/>
              </a:rPr>
              <a:t>/</a:t>
            </a:r>
            <a:r>
              <a:rPr lang="ru-RU" sz="1200" b="1" dirty="0">
                <a:solidFill>
                  <a:schemeClr val="bg1"/>
                </a:solidFill>
              </a:rPr>
              <a:t>, </a:t>
            </a:r>
            <a:r>
              <a:rPr lang="en-US" sz="1200" b="1" u="sng" dirty="0">
                <a:solidFill>
                  <a:schemeClr val="bg1"/>
                </a:solidFill>
                <a:hlinkClick r:id="rId5"/>
              </a:rPr>
              <a:t>http</a:t>
            </a:r>
            <a:r>
              <a:rPr lang="ru-RU" sz="1200" b="1" u="sng" dirty="0">
                <a:solidFill>
                  <a:schemeClr val="bg1"/>
                </a:solidFill>
                <a:hlinkClick r:id="rId5"/>
              </a:rPr>
              <a:t>://</a:t>
            </a:r>
            <a:r>
              <a:rPr lang="en-US" sz="1200" b="1" u="sng" dirty="0">
                <a:solidFill>
                  <a:schemeClr val="bg1"/>
                </a:solidFill>
                <a:hlinkClick r:id="rId5"/>
              </a:rPr>
              <a:t>www</a:t>
            </a:r>
            <a:r>
              <a:rPr lang="ru-RU" sz="1200" b="1" u="sng" dirty="0">
                <a:solidFill>
                  <a:schemeClr val="bg1"/>
                </a:solidFill>
                <a:hlinkClick r:id="rId5"/>
              </a:rPr>
              <a:t>.</a:t>
            </a:r>
            <a:r>
              <a:rPr lang="en-US" sz="1200" b="1" u="sng" dirty="0" err="1">
                <a:solidFill>
                  <a:schemeClr val="bg1"/>
                </a:solidFill>
                <a:hlinkClick r:id="rId5"/>
              </a:rPr>
              <a:t>fipi</a:t>
            </a:r>
            <a:r>
              <a:rPr lang="ru-RU" sz="1200" b="1" u="sng" dirty="0">
                <a:solidFill>
                  <a:schemeClr val="bg1"/>
                </a:solidFill>
                <a:hlinkClick r:id="rId5"/>
              </a:rPr>
              <a:t>.</a:t>
            </a:r>
            <a:r>
              <a:rPr lang="en-US" sz="1200" b="1" u="sng" dirty="0" err="1">
                <a:solidFill>
                  <a:schemeClr val="bg1"/>
                </a:solidFill>
                <a:hlinkClick r:id="rId5"/>
              </a:rPr>
              <a:t>ru</a:t>
            </a:r>
            <a:r>
              <a:rPr lang="ru-RU" sz="1200" b="1" dirty="0">
                <a:solidFill>
                  <a:schemeClr val="bg1"/>
                </a:solidFill>
              </a:rPr>
              <a:t>,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</a:p>
          <a:p>
            <a:r>
              <a:rPr lang="ru-RU" dirty="0">
                <a:solidFill>
                  <a:schemeClr val="bg1"/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Photoshop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600" b="1" dirty="0" smtClean="0">
                <a:solidFill>
                  <a:srgbClr val="FF0000"/>
                </a:solidFill>
              </a:rPr>
              <a:t>Форма</a:t>
            </a:r>
            <a:r>
              <a:rPr lang="ru-RU" sz="1600" b="1" dirty="0">
                <a:solidFill>
                  <a:srgbClr val="FF0000"/>
                </a:solidFill>
              </a:rPr>
              <a:t>, продолжительность и сроки </a:t>
            </a:r>
            <a:r>
              <a:rPr lang="ru-RU" sz="1600" b="1" dirty="0" smtClean="0">
                <a:solidFill>
                  <a:srgbClr val="FF0000"/>
                </a:solidFill>
              </a:rPr>
              <a:t>ЕГЭ-2012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 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(Приказ Федеральной службы по надзору в сфере образования и науки </a:t>
            </a:r>
            <a:br>
              <a:rPr lang="ru-RU" sz="1600" dirty="0"/>
            </a:br>
            <a:r>
              <a:rPr lang="ru-RU" sz="1600" dirty="0"/>
              <a:t>«О форме, продолжительности и сроках  ЕГЭ в  2012году»)</a:t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r>
              <a:rPr lang="ru-RU" sz="1600" dirty="0"/>
              <a:t>Экзамены начинаются в  </a:t>
            </a:r>
            <a:r>
              <a:rPr lang="ru-RU" sz="1600" b="1" dirty="0"/>
              <a:t>10 часов;</a:t>
            </a:r>
            <a:r>
              <a:rPr lang="ru-RU" sz="1600" dirty="0"/>
              <a:t> </a:t>
            </a:r>
            <a:br>
              <a:rPr lang="ru-RU" sz="1600" dirty="0"/>
            </a:br>
            <a:r>
              <a:rPr lang="ru-RU" sz="1600" dirty="0"/>
              <a:t>Продолжительность экзаменов:		</a:t>
            </a:r>
            <a:br>
              <a:rPr lang="ru-RU" sz="1600" dirty="0"/>
            </a:br>
            <a:r>
              <a:rPr lang="ru-RU" sz="1600" dirty="0"/>
              <a:t>- по математике, физике, литературе, информатике – </a:t>
            </a:r>
            <a:r>
              <a:rPr lang="ru-RU" sz="1600" b="1" dirty="0"/>
              <a:t>4 </a:t>
            </a:r>
            <a:r>
              <a:rPr lang="ru-RU" sz="1600" dirty="0"/>
              <a:t>часа (240 минут), </a:t>
            </a:r>
            <a:br>
              <a:rPr lang="ru-RU" sz="1600" dirty="0"/>
            </a:br>
            <a:r>
              <a:rPr lang="ru-RU" sz="1600" dirty="0"/>
              <a:t>- по истории и обществознанию – </a:t>
            </a:r>
            <a:r>
              <a:rPr lang="ru-RU" sz="1600" b="1" dirty="0"/>
              <a:t>3,5</a:t>
            </a:r>
            <a:r>
              <a:rPr lang="ru-RU" sz="1600" dirty="0"/>
              <a:t> часа (210 минут),</a:t>
            </a:r>
            <a:br>
              <a:rPr lang="ru-RU" sz="1600" dirty="0"/>
            </a:br>
            <a:r>
              <a:rPr lang="ru-RU" sz="1600" dirty="0"/>
              <a:t>- по русскому языку, биологии, географии, химии – </a:t>
            </a:r>
            <a:r>
              <a:rPr lang="ru-RU" sz="1600" b="1" dirty="0"/>
              <a:t>3 </a:t>
            </a:r>
            <a:r>
              <a:rPr lang="ru-RU" sz="1600" dirty="0"/>
              <a:t>часа (180 минут);</a:t>
            </a:r>
            <a:br>
              <a:rPr lang="ru-RU" sz="1600" dirty="0"/>
            </a:br>
            <a:r>
              <a:rPr lang="ru-RU" sz="1600" dirty="0"/>
              <a:t>- по иностранным языкам – 160 минут.</a:t>
            </a:r>
            <a:br>
              <a:rPr lang="ru-RU" sz="1600" dirty="0"/>
            </a:br>
            <a:r>
              <a:rPr lang="ru-RU" sz="1600" dirty="0"/>
              <a:t>	На проведение инструктажа выделяется время до </a:t>
            </a:r>
            <a:r>
              <a:rPr lang="ru-RU" sz="1600" b="1" dirty="0"/>
              <a:t>30 минут</a:t>
            </a:r>
            <a:r>
              <a:rPr lang="ru-RU" sz="1600" dirty="0"/>
              <a:t>, которое не включается в продолжительность выполнения экзаменационной работы.</a:t>
            </a:r>
            <a:br>
              <a:rPr lang="ru-RU" sz="1600" dirty="0"/>
            </a:br>
            <a:r>
              <a:rPr lang="ru-RU" sz="1600" dirty="0"/>
              <a:t>Установлены следующие сроки сдачи экзаменов</a:t>
            </a:r>
            <a:br>
              <a:rPr lang="ru-RU" sz="1600" dirty="0"/>
            </a:br>
            <a:r>
              <a:rPr lang="ru-RU" sz="1600" u="sng" dirty="0" smtClean="0">
                <a:solidFill>
                  <a:srgbClr val="FF0000"/>
                </a:solidFill>
              </a:rPr>
              <a:t>(28.05)   </a:t>
            </a:r>
            <a:r>
              <a:rPr lang="ru-RU" sz="1600" dirty="0">
                <a:solidFill>
                  <a:srgbClr val="FF0000"/>
                </a:solidFill>
              </a:rPr>
              <a:t>- </a:t>
            </a:r>
            <a:r>
              <a:rPr lang="ru-RU" sz="1600" dirty="0" smtClean="0">
                <a:solidFill>
                  <a:srgbClr val="FF0000"/>
                </a:solidFill>
              </a:rPr>
              <a:t>информатика, биология, литература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u="sng" dirty="0" smtClean="0">
                <a:solidFill>
                  <a:srgbClr val="FF0000"/>
                </a:solidFill>
              </a:rPr>
              <a:t>(31.05)   </a:t>
            </a:r>
            <a:r>
              <a:rPr lang="ru-RU" sz="1600" dirty="0">
                <a:solidFill>
                  <a:srgbClr val="FF0000"/>
                </a:solidFill>
              </a:rPr>
              <a:t>- </a:t>
            </a:r>
            <a:r>
              <a:rPr lang="ru-RU" sz="1600" dirty="0" smtClean="0">
                <a:solidFill>
                  <a:srgbClr val="FF0000"/>
                </a:solidFill>
              </a:rPr>
              <a:t>математика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 </a:t>
            </a:r>
            <a:r>
              <a:rPr lang="ru-RU" sz="1600" u="sng" dirty="0" smtClean="0">
                <a:solidFill>
                  <a:srgbClr val="FF0000"/>
                </a:solidFill>
              </a:rPr>
              <a:t>(04.06)   </a:t>
            </a:r>
            <a:r>
              <a:rPr lang="ru-RU" sz="1600" dirty="0">
                <a:solidFill>
                  <a:srgbClr val="FF0000"/>
                </a:solidFill>
              </a:rPr>
              <a:t>- </a:t>
            </a:r>
            <a:r>
              <a:rPr lang="ru-RU" sz="1600" dirty="0" smtClean="0">
                <a:solidFill>
                  <a:srgbClr val="FF0000"/>
                </a:solidFill>
              </a:rPr>
              <a:t>английский язык, химия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u="sng" dirty="0" smtClean="0">
                <a:solidFill>
                  <a:srgbClr val="FF0000"/>
                </a:solidFill>
              </a:rPr>
              <a:t>(08.06)   </a:t>
            </a:r>
            <a:r>
              <a:rPr lang="ru-RU" sz="1600" dirty="0" smtClean="0">
                <a:solidFill>
                  <a:srgbClr val="FF0000"/>
                </a:solidFill>
              </a:rPr>
              <a:t>- русский язык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u="sng" dirty="0" smtClean="0">
                <a:solidFill>
                  <a:srgbClr val="FF0000"/>
                </a:solidFill>
              </a:rPr>
              <a:t>(13.06)   </a:t>
            </a:r>
            <a:r>
              <a:rPr lang="ru-RU" sz="1600" dirty="0">
                <a:solidFill>
                  <a:srgbClr val="FF0000"/>
                </a:solidFill>
              </a:rPr>
              <a:t>- </a:t>
            </a:r>
            <a:r>
              <a:rPr lang="ru-RU" sz="1600" dirty="0" smtClean="0">
                <a:solidFill>
                  <a:srgbClr val="FF0000"/>
                </a:solidFill>
              </a:rPr>
              <a:t>география, обществознание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u="sng" dirty="0" smtClean="0">
                <a:solidFill>
                  <a:srgbClr val="FF0000"/>
                </a:solidFill>
              </a:rPr>
              <a:t>(16.06)   </a:t>
            </a:r>
            <a:r>
              <a:rPr lang="ru-RU" sz="1600" dirty="0">
                <a:solidFill>
                  <a:srgbClr val="FF0000"/>
                </a:solidFill>
              </a:rPr>
              <a:t>- </a:t>
            </a:r>
            <a:r>
              <a:rPr lang="ru-RU" sz="1600" dirty="0" smtClean="0">
                <a:solidFill>
                  <a:srgbClr val="FF0000"/>
                </a:solidFill>
              </a:rPr>
              <a:t>история, физика</a:t>
            </a:r>
            <a:r>
              <a:rPr lang="ru-RU" sz="1600" b="1" dirty="0"/>
              <a:t> 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В расписании проведения экзаменов предусматриваются </a:t>
            </a:r>
            <a:r>
              <a:rPr lang="ru-RU" sz="1600" b="1" dirty="0"/>
              <a:t>резервные дни</a:t>
            </a:r>
            <a:r>
              <a:rPr lang="ru-RU" sz="1600" dirty="0"/>
              <a:t> для сдачи экзаменов выпускниками, пропустившими их по уважительным причинам </a:t>
            </a:r>
            <a:br>
              <a:rPr lang="ru-RU" sz="1600" dirty="0"/>
            </a:br>
            <a:r>
              <a:rPr lang="ru-RU" sz="1600" u="sng" dirty="0" smtClean="0">
                <a:solidFill>
                  <a:srgbClr val="FF0000"/>
                </a:solidFill>
              </a:rPr>
              <a:t>(18.06)   </a:t>
            </a:r>
            <a:r>
              <a:rPr lang="ru-RU" sz="1600" dirty="0" smtClean="0">
                <a:solidFill>
                  <a:srgbClr val="FF0000"/>
                </a:solidFill>
              </a:rPr>
              <a:t>- </a:t>
            </a:r>
            <a:r>
              <a:rPr lang="ru-RU" sz="1600" u="sng" dirty="0" smtClean="0">
                <a:solidFill>
                  <a:srgbClr val="FF0000"/>
                </a:solidFill>
              </a:rPr>
              <a:t>английский язык, обществознание, биология, информатика.</a:t>
            </a:r>
            <a:r>
              <a:rPr lang="ru-RU" sz="1600" dirty="0">
                <a:solidFill>
                  <a:srgbClr val="FF0000"/>
                </a:solidFill>
              </a:rPr>
              <a:t/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u="sng" dirty="0" smtClean="0">
                <a:solidFill>
                  <a:srgbClr val="FF0000"/>
                </a:solidFill>
              </a:rPr>
              <a:t>(19.06)   </a:t>
            </a:r>
            <a:r>
              <a:rPr lang="ru-RU" sz="1600" dirty="0">
                <a:solidFill>
                  <a:srgbClr val="FF0000"/>
                </a:solidFill>
              </a:rPr>
              <a:t>- </a:t>
            </a:r>
            <a:r>
              <a:rPr lang="ru-RU" sz="1600" u="sng" dirty="0" smtClean="0">
                <a:solidFill>
                  <a:srgbClr val="FF0000"/>
                </a:solidFill>
              </a:rPr>
              <a:t>география, химия, литература, история, физика.</a:t>
            </a:r>
            <a:br>
              <a:rPr lang="ru-RU" sz="1600" u="sng" dirty="0" smtClean="0">
                <a:solidFill>
                  <a:srgbClr val="FF0000"/>
                </a:solidFill>
              </a:rPr>
            </a:br>
            <a:r>
              <a:rPr lang="ru-RU" sz="1600" u="sng" dirty="0" smtClean="0">
                <a:solidFill>
                  <a:srgbClr val="FF0000"/>
                </a:solidFill>
              </a:rPr>
              <a:t>(20.06) – русский язык</a:t>
            </a:r>
            <a:br>
              <a:rPr lang="ru-RU" sz="1600" u="sng" dirty="0" smtClean="0">
                <a:solidFill>
                  <a:srgbClr val="FF0000"/>
                </a:solidFill>
              </a:rPr>
            </a:br>
            <a:r>
              <a:rPr lang="ru-RU" sz="1600" u="sng" dirty="0" smtClean="0">
                <a:solidFill>
                  <a:srgbClr val="FF0000"/>
                </a:solidFill>
              </a:rPr>
              <a:t>(21.06) – математика.   </a:t>
            </a:r>
            <a:r>
              <a:rPr lang="ru-RU" sz="1600" dirty="0">
                <a:solidFill>
                  <a:srgbClr val="FF0000"/>
                </a:solidFill>
              </a:rPr>
              <a:t/>
            </a:r>
            <a:br>
              <a:rPr lang="ru-RU" sz="1600" dirty="0">
                <a:solidFill>
                  <a:srgbClr val="FF0000"/>
                </a:solidFill>
              </a:rPr>
            </a:br>
            <a:endParaRPr lang="ru-RU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shop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Задачи для подготовки участников образовательного процесса к  ГИА и ЕГЭ: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/>
              <a:t>изучение нормативно-правовой базы, регламентирующей проведение государственного экзамена;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знакомство </a:t>
            </a:r>
            <a:r>
              <a:rPr lang="ru-RU" sz="2400" dirty="0"/>
              <a:t>педагогов и  учащихся с требованиями и особенностями проведения государственной итоговой аттестации выпускников 9,12-х классов в форме ГИА и ЕГЭ;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модификация существующих программ с учетом новых образовательных стандартов и требований ГИА и ЕГЭ;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разработка учебных модулей по развитию универсальных мыслительных операций и </a:t>
            </a:r>
            <a:r>
              <a:rPr lang="ru-RU" sz="2400" dirty="0" err="1"/>
              <a:t>общеучебных</a:t>
            </a:r>
            <a:r>
              <a:rPr lang="ru-RU" sz="2400" dirty="0"/>
              <a:t> умений и навыков обучающихся на второй и третьей ступенях </a:t>
            </a:r>
            <a:r>
              <a:rPr lang="ru-RU" sz="2400" dirty="0" smtClean="0"/>
              <a:t>обучения, </a:t>
            </a:r>
            <a:r>
              <a:rPr lang="ru-RU" sz="2400" dirty="0"/>
              <a:t>значимых при сдаче экзаменов в форме ГИА и ЕГЭ;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использование внеурочных и факультативных форм работы по предметам для коррекции расхождения действующего учебного плана и требований ГИА и </a:t>
            </a:r>
            <a:r>
              <a:rPr lang="ru-RU" sz="2400" dirty="0" smtClean="0"/>
              <a:t>ЕГЭ.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В 2012 году для получения аттестата о среднем (полном) </a:t>
            </a:r>
            <a:br>
              <a:rPr lang="ru-RU" sz="2400" dirty="0"/>
            </a:br>
            <a:r>
              <a:rPr lang="ru-RU" sz="2400" dirty="0" smtClean="0"/>
              <a:t>общем образовании </a:t>
            </a:r>
            <a:r>
              <a:rPr lang="ru-RU" sz="2400" dirty="0"/>
              <a:t>выпускники школ должны сдать ЕГЭ </a:t>
            </a:r>
            <a:br>
              <a:rPr lang="ru-RU" sz="2400" dirty="0"/>
            </a:br>
            <a:r>
              <a:rPr lang="ru-RU" sz="2400" dirty="0"/>
              <a:t>только по двум обязательным </a:t>
            </a:r>
            <a:r>
              <a:rPr lang="ru-RU" sz="2400" dirty="0" smtClean="0"/>
              <a:t>предметам: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412776"/>
            <a:ext cx="7139136" cy="4713387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    </a:t>
            </a:r>
            <a:r>
              <a:rPr lang="ru-RU" sz="2400" b="1" dirty="0" smtClean="0">
                <a:solidFill>
                  <a:srgbClr val="FF0000"/>
                </a:solidFill>
              </a:rPr>
              <a:t>Русский язык -------------------------Математика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*</a:t>
            </a:r>
            <a:r>
              <a:rPr lang="ru-RU" sz="2000" dirty="0"/>
              <a:t>Желающие поступить в Вуз или </a:t>
            </a:r>
            <a:r>
              <a:rPr lang="ru-RU" sz="2000" dirty="0" err="1"/>
              <a:t>Ссуз</a:t>
            </a:r>
            <a:r>
              <a:rPr lang="ru-RU" sz="2000" dirty="0"/>
              <a:t> могут сдать любое </a:t>
            </a:r>
          </a:p>
          <a:p>
            <a:pPr marL="0" indent="0" algn="ctr">
              <a:buNone/>
            </a:pPr>
            <a:r>
              <a:rPr lang="ru-RU" sz="2000" dirty="0" smtClean="0"/>
              <a:t> количество </a:t>
            </a:r>
            <a:r>
              <a:rPr lang="ru-RU" sz="2000" dirty="0"/>
              <a:t>предметов из списка. 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chemeClr val="tx2"/>
                </a:solidFill>
              </a:rPr>
              <a:t>    </a:t>
            </a:r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*</a:t>
            </a:r>
            <a:r>
              <a:rPr lang="ru-RU" sz="2000" dirty="0"/>
              <a:t>Выбор основывается на перечне вступительных </a:t>
            </a:r>
            <a:r>
              <a:rPr lang="ru-RU" sz="2000" dirty="0" smtClean="0"/>
              <a:t>испытаний по </a:t>
            </a:r>
            <a:r>
              <a:rPr lang="ru-RU" sz="2000" dirty="0"/>
              <a:t>каждой </a:t>
            </a:r>
            <a:r>
              <a:rPr lang="ru-RU" sz="2000" dirty="0" smtClean="0"/>
              <a:t>специальности.</a:t>
            </a:r>
          </a:p>
          <a:p>
            <a:pPr algn="ctr"/>
            <a:endParaRPr lang="ru-RU" sz="2000" dirty="0"/>
          </a:p>
          <a:p>
            <a:pPr marL="0" indent="0" algn="ctr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       </a:t>
            </a:r>
            <a:r>
              <a:rPr lang="ru-RU" sz="2000" dirty="0" smtClean="0">
                <a:solidFill>
                  <a:srgbClr val="FF0000"/>
                </a:solidFill>
              </a:rPr>
              <a:t>* Литература      * Физика       *Химия      *Английский </a:t>
            </a:r>
            <a:r>
              <a:rPr lang="ru-RU" sz="2000" dirty="0">
                <a:solidFill>
                  <a:srgbClr val="FF0000"/>
                </a:solidFill>
              </a:rPr>
              <a:t>язык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      * Биология               *Информатика</a:t>
            </a:r>
            <a:r>
              <a:rPr lang="ru-RU" sz="2000" dirty="0">
                <a:solidFill>
                  <a:srgbClr val="FF0000"/>
                </a:solidFill>
              </a:rPr>
              <a:t>, </a:t>
            </a:r>
            <a:r>
              <a:rPr lang="ru-RU" sz="2000" dirty="0" smtClean="0">
                <a:solidFill>
                  <a:srgbClr val="FF0000"/>
                </a:solidFill>
              </a:rPr>
              <a:t>ИКТ             *История</a:t>
            </a:r>
            <a:endParaRPr lang="ru-RU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      * Немецкий язык                                          *Обществознание</a:t>
            </a:r>
            <a:endParaRPr lang="ru-RU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      * </a:t>
            </a:r>
            <a:r>
              <a:rPr lang="ru-RU" sz="2000" dirty="0" err="1" smtClean="0">
                <a:solidFill>
                  <a:srgbClr val="FF0000"/>
                </a:solidFill>
              </a:rPr>
              <a:t>Французкий</a:t>
            </a:r>
            <a:r>
              <a:rPr lang="ru-RU" sz="2000" dirty="0" smtClean="0">
                <a:solidFill>
                  <a:srgbClr val="FF0000"/>
                </a:solidFill>
              </a:rPr>
              <a:t> язык                                      *География</a:t>
            </a:r>
            <a:endParaRPr lang="ru-RU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                                           * </a:t>
            </a:r>
            <a:r>
              <a:rPr lang="ru-RU" sz="2000" dirty="0">
                <a:solidFill>
                  <a:srgbClr val="FF0000"/>
                </a:solidFill>
              </a:rPr>
              <a:t> </a:t>
            </a:r>
            <a:r>
              <a:rPr lang="ru-RU" sz="2000" dirty="0" smtClean="0">
                <a:solidFill>
                  <a:srgbClr val="FF0000"/>
                </a:solidFill>
              </a:rPr>
              <a:t>Испанский </a:t>
            </a:r>
            <a:r>
              <a:rPr lang="ru-RU" sz="2000" dirty="0">
                <a:solidFill>
                  <a:srgbClr val="FF0000"/>
                </a:solidFill>
              </a:rPr>
              <a:t>язык</a:t>
            </a:r>
          </a:p>
          <a:p>
            <a:pPr algn="ctr"/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     Интернет-ресурсы </a:t>
            </a:r>
            <a:r>
              <a:rPr lang="ru-RU" sz="2400" b="1" dirty="0">
                <a:solidFill>
                  <a:srgbClr val="FF0000"/>
                </a:solidFill>
              </a:rPr>
              <a:t>по вопросам </a:t>
            </a:r>
            <a:r>
              <a:rPr lang="ru-RU" sz="2400" dirty="0">
                <a:solidFill>
                  <a:srgbClr val="FF0000"/>
                </a:solidFill>
              </a:rPr>
              <a:t> </a:t>
            </a:r>
            <a:r>
              <a:rPr lang="ru-RU" sz="2400" b="1" dirty="0">
                <a:solidFill>
                  <a:srgbClr val="FF0000"/>
                </a:solidFill>
              </a:rPr>
              <a:t>ЕГЭ</a:t>
            </a:r>
            <a:r>
              <a:rPr lang="ru-RU" sz="2400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800" dirty="0" smtClean="0"/>
              <a:t>       Интересующую </a:t>
            </a:r>
            <a:r>
              <a:rPr lang="ru-RU" sz="1800" dirty="0"/>
              <a:t>вас информацию можно получить на сайтах: </a:t>
            </a:r>
          </a:p>
          <a:p>
            <a:r>
              <a:rPr lang="ru-RU" sz="1800" dirty="0">
                <a:solidFill>
                  <a:srgbClr val="FF0000"/>
                </a:solidFill>
              </a:rPr>
              <a:t>v</a:t>
            </a:r>
            <a:r>
              <a:rPr lang="ru-RU" sz="1800" b="1" dirty="0">
                <a:solidFill>
                  <a:srgbClr val="FF0000"/>
                </a:solidFill>
              </a:rPr>
              <a:t>  Департамента образования и науки Краснодарского края</a:t>
            </a:r>
            <a:r>
              <a:rPr lang="ru-RU" sz="1800" b="1" dirty="0"/>
              <a:t> </a:t>
            </a:r>
            <a:r>
              <a:rPr lang="ru-RU" sz="1800" u="sng" dirty="0">
                <a:solidFill>
                  <a:srgbClr val="7030A0"/>
                </a:solidFill>
                <a:hlinkClick r:id="rId3"/>
              </a:rPr>
              <a:t>www.edukuban.ru</a:t>
            </a:r>
            <a:r>
              <a:rPr lang="ru-RU" sz="1800" dirty="0"/>
              <a:t> </a:t>
            </a:r>
            <a:r>
              <a:rPr lang="ru-RU" sz="1800" dirty="0">
                <a:solidFill>
                  <a:srgbClr val="FF0000"/>
                </a:solidFill>
              </a:rPr>
              <a:t>по вопросам организации и проведения ЕГЭ в Краснодарском крае. </a:t>
            </a:r>
          </a:p>
          <a:p>
            <a:r>
              <a:rPr lang="ru-RU" sz="1800" dirty="0">
                <a:solidFill>
                  <a:srgbClr val="FF0000"/>
                </a:solidFill>
              </a:rPr>
              <a:t>v </a:t>
            </a:r>
            <a:r>
              <a:rPr lang="ru-RU" sz="1800" b="1" dirty="0">
                <a:solidFill>
                  <a:srgbClr val="FF0000"/>
                </a:solidFill>
              </a:rPr>
              <a:t>Центра оценки качества образования</a:t>
            </a:r>
            <a:r>
              <a:rPr lang="ru-RU" sz="1800" u="sng" dirty="0">
                <a:solidFill>
                  <a:srgbClr val="FF0000"/>
                </a:solidFill>
              </a:rPr>
              <a:t> </a:t>
            </a:r>
            <a:r>
              <a:rPr lang="ru-RU" sz="1800" u="sng" dirty="0">
                <a:hlinkClick r:id="rId4"/>
              </a:rPr>
              <a:t>www.gas.kubannet.ru</a:t>
            </a:r>
            <a:r>
              <a:rPr lang="ru-RU" sz="1800" b="1" dirty="0"/>
              <a:t> </a:t>
            </a:r>
            <a:r>
              <a:rPr lang="ru-RU" sz="1800" dirty="0">
                <a:solidFill>
                  <a:srgbClr val="FF0000"/>
                </a:solidFill>
              </a:rPr>
              <a:t>по вопросам организации и проведения ЕГЭ в Краснодарском крае.            </a:t>
            </a:r>
          </a:p>
          <a:p>
            <a:r>
              <a:rPr lang="ru-RU" sz="1800" dirty="0"/>
              <a:t> </a:t>
            </a:r>
            <a:r>
              <a:rPr lang="ru-RU" sz="1800" dirty="0">
                <a:solidFill>
                  <a:srgbClr val="FF0000"/>
                </a:solidFill>
              </a:rPr>
              <a:t>v</a:t>
            </a:r>
            <a:r>
              <a:rPr lang="ru-RU" sz="1800" b="1" dirty="0">
                <a:solidFill>
                  <a:srgbClr val="FF0000"/>
                </a:solidFill>
              </a:rPr>
              <a:t>  Официальный информационный портал ЕГЭ</a:t>
            </a:r>
            <a:r>
              <a:rPr lang="ru-RU" sz="1800" u="sng" dirty="0">
                <a:solidFill>
                  <a:srgbClr val="FF0000"/>
                </a:solidFill>
              </a:rPr>
              <a:t> </a:t>
            </a:r>
            <a:r>
              <a:rPr lang="ru-RU" sz="1800" u="sng" dirty="0">
                <a:solidFill>
                  <a:srgbClr val="0070C0"/>
                </a:solidFill>
              </a:rPr>
              <a:t>www.ege.edu.ru</a:t>
            </a:r>
            <a:r>
              <a:rPr lang="ru-RU" sz="1800" dirty="0"/>
              <a:t> </a:t>
            </a:r>
            <a:r>
              <a:rPr lang="ru-RU" sz="1800" dirty="0">
                <a:solidFill>
                  <a:srgbClr val="FF0000"/>
                </a:solidFill>
              </a:rPr>
              <a:t>содержит разделы</a:t>
            </a:r>
            <a:r>
              <a:rPr lang="ru-RU" sz="1800" dirty="0"/>
              <a:t>:</a:t>
            </a:r>
          </a:p>
          <a:p>
            <a:r>
              <a:rPr lang="ru-RU" sz="1800" dirty="0"/>
              <a:t>Ø  - основные сведения о ЕГЭ;</a:t>
            </a:r>
          </a:p>
          <a:p>
            <a:r>
              <a:rPr lang="ru-RU" sz="1800" dirty="0"/>
              <a:t>Ø  - </a:t>
            </a:r>
            <a:r>
              <a:rPr lang="ru-RU" sz="1800" dirty="0" smtClean="0"/>
              <a:t>нормативно- </a:t>
            </a:r>
            <a:r>
              <a:rPr lang="ru-RU" sz="1800" dirty="0"/>
              <a:t>правовые документы;</a:t>
            </a:r>
          </a:p>
          <a:p>
            <a:r>
              <a:rPr lang="ru-RU" sz="1800" dirty="0"/>
              <a:t>Ø  - правила и процедура проведения  ЕГЭ;</a:t>
            </a:r>
          </a:p>
          <a:p>
            <a:r>
              <a:rPr lang="ru-RU" sz="1800" dirty="0"/>
              <a:t>Ø  - участники ЕГЭ с </a:t>
            </a:r>
            <a:r>
              <a:rPr lang="ru-RU" sz="1800" dirty="0" smtClean="0"/>
              <a:t>ограниченными</a:t>
            </a:r>
            <a:r>
              <a:rPr lang="ru-RU" sz="1800" dirty="0"/>
              <a:t>   возможностями здоровья;</a:t>
            </a:r>
          </a:p>
          <a:p>
            <a:r>
              <a:rPr lang="ru-RU" sz="1800" dirty="0" smtClean="0"/>
              <a:t>Ø</a:t>
            </a:r>
            <a:r>
              <a:rPr lang="ru-RU" sz="1800" dirty="0"/>
              <a:t>  - демонстрационные варианты ЕГЭ;</a:t>
            </a:r>
          </a:p>
          <a:p>
            <a:r>
              <a:rPr lang="ru-RU" sz="1800" dirty="0"/>
              <a:t>Ø  - ON-LINE тестирование;</a:t>
            </a:r>
          </a:p>
          <a:p>
            <a:r>
              <a:rPr lang="ru-RU" sz="1800" dirty="0" smtClean="0"/>
              <a:t>Ø</a:t>
            </a:r>
            <a:r>
              <a:rPr lang="ru-RU" sz="1800" dirty="0"/>
              <a:t>  - консультации;</a:t>
            </a:r>
          </a:p>
          <a:p>
            <a:r>
              <a:rPr lang="ru-RU" sz="1800" dirty="0"/>
              <a:t>Ø  - новости ЕГЭ. </a:t>
            </a:r>
          </a:p>
          <a:p>
            <a:r>
              <a:rPr lang="ru-RU" sz="1800" dirty="0">
                <a:solidFill>
                  <a:srgbClr val="FF0000"/>
                </a:solidFill>
              </a:rPr>
              <a:t>v</a:t>
            </a:r>
            <a:r>
              <a:rPr lang="ru-RU" sz="1800" b="1" dirty="0">
                <a:solidFill>
                  <a:srgbClr val="FF0000"/>
                </a:solidFill>
              </a:rPr>
              <a:t>  Федеральный институт педагогических измерений </a:t>
            </a:r>
            <a:r>
              <a:rPr lang="ru-RU" sz="1800" u="sng" dirty="0">
                <a:hlinkClick r:id="rId5"/>
              </a:rPr>
              <a:t>www.fipi.ru</a:t>
            </a:r>
            <a:r>
              <a:rPr lang="ru-RU" sz="1800" u="sng" dirty="0"/>
              <a:t> </a:t>
            </a:r>
            <a:r>
              <a:rPr lang="ru-RU" sz="1800" dirty="0">
                <a:solidFill>
                  <a:srgbClr val="FF0000"/>
                </a:solidFill>
              </a:rPr>
              <a:t>по вопросам</a:t>
            </a:r>
            <a:r>
              <a:rPr lang="ru-RU" sz="1800" dirty="0"/>
              <a:t>:</a:t>
            </a:r>
          </a:p>
          <a:p>
            <a:r>
              <a:rPr lang="ru-RU" sz="1800" dirty="0"/>
              <a:t>Ø           - контрольно-измерительных материалов ЕГЭ по всем предметам;</a:t>
            </a:r>
          </a:p>
          <a:p>
            <a:r>
              <a:rPr lang="ru-RU" sz="1800" dirty="0"/>
              <a:t>Ø           - ознакомления с демоверсиями. 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43608" y="116632"/>
            <a:ext cx="7920880" cy="6552728"/>
          </a:xfrm>
        </p:spPr>
        <p:txBody>
          <a:bodyPr/>
          <a:lstStyle/>
          <a:p>
            <a:endParaRPr lang="ru-RU" sz="1600" dirty="0" smtClean="0"/>
          </a:p>
          <a:p>
            <a:r>
              <a:rPr lang="ru-RU" sz="1600" dirty="0" smtClean="0"/>
              <a:t>                                 </a:t>
            </a:r>
            <a:r>
              <a:rPr lang="ru-RU" sz="2000" dirty="0" smtClean="0">
                <a:solidFill>
                  <a:srgbClr val="FF0000"/>
                </a:solidFill>
              </a:rPr>
              <a:t>ОБЩЕСТВЕННЫЕ НАБЛЮДАТЕЛИ.</a:t>
            </a:r>
          </a:p>
          <a:p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/>
              <a:t>Для обеспечения прав участников ЕГЭ существует система общественного контроля. </a:t>
            </a:r>
          </a:p>
          <a:p>
            <a:r>
              <a:rPr lang="ru-RU" sz="2000" dirty="0"/>
              <a:t>Общественными наблюдателями могут быть представители: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*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/>
              <a:t>средств массовой информации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*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/>
              <a:t>родительских комитетов общеобразовательных учреждений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*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/>
              <a:t>попечительских советов образовательных учреждений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*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/>
              <a:t>общественных объединений и организаций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*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/>
              <a:t>образовательных учреждений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*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/>
              <a:t>органов законодательной власти</a:t>
            </a: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/>
              <a:t>Эти лица </a:t>
            </a:r>
            <a:r>
              <a:rPr lang="ru-RU" sz="2000" u="sng" dirty="0">
                <a:solidFill>
                  <a:srgbClr val="FF0000"/>
                </a:solidFill>
              </a:rPr>
              <a:t>не могут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быть общественными наблюдателями в ППЭ в случаях,</a:t>
            </a:r>
          </a:p>
          <a:p>
            <a:r>
              <a:rPr lang="ru-RU" sz="2000" dirty="0"/>
              <a:t>если там сдают экзамен их родственники или выпускники </a:t>
            </a:r>
          </a:p>
          <a:p>
            <a:r>
              <a:rPr lang="ru-RU" sz="2000" dirty="0"/>
              <a:t>образовательного учреждения, которое они представляют. </a:t>
            </a:r>
          </a:p>
          <a:p>
            <a:endParaRPr lang="ru-RU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ldNigh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GoldNight</Template>
  <TotalTime>146</TotalTime>
  <Words>506</Words>
  <Application>Microsoft Office PowerPoint</Application>
  <PresentationFormat>Экран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GoldNight</vt:lpstr>
      <vt:lpstr>Муниципальное казённое общеобразовательное учреждение вечерняя (сменная) общеобразовательная школа № 5</vt:lpstr>
      <vt:lpstr>  ЕГЭ -2012  для выпускников 12 классов   В период государственной (итоговой) аттестации для получения аттестата необходимо сдать 2 обязательных экзамена в форме ГВЭ (или ЕГЭ) по русскому языку и математике.   </vt:lpstr>
      <vt:lpstr>                              Форма, продолжительность и сроки ЕГЭ-2012   (Приказ Федеральной службы по надзору в сфере образования и науки  «О форме, продолжительности и сроках  ЕГЭ в  2012году»)   Экзамены начинаются в  10 часов;  Продолжительность экзаменов:   - по математике, физике, литературе, информатике – 4 часа (240 минут),  - по истории и обществознанию – 3,5 часа (210 минут), - по русскому языку, биологии, географии, химии – 3 часа (180 минут); - по иностранным языкам – 160 минут.  На проведение инструктажа выделяется время до 30 минут, которое не включается в продолжительность выполнения экзаменационной работы. Установлены следующие сроки сдачи экзаменов (28.05)   - информатика, биология, литература  (31.05)   - математика  (04.06)   - английский язык, химия (08.06)   - русский язык (13.06)   - география, обществознание (16.06)   - история, физика  В расписании проведения экзаменов предусматриваются резервные дни для сдачи экзаменов выпускниками, пропустившими их по уважительным причинам  (18.06)   - английский язык, обществознание, биология, информатика. (19.06)   - география, химия, литература, история, физика. (20.06) – русский язык (21.06) – математика.    </vt:lpstr>
      <vt:lpstr>Задачи для подготовки участников образовательного процесса к  ГИА и ЕГЭ:</vt:lpstr>
      <vt:lpstr>В 2012 году для получения аттестата о среднем (полном)  общем образовании выпускники школ должны сдать ЕГЭ  только по двум обязательным предметам: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15</cp:revision>
  <dcterms:created xsi:type="dcterms:W3CDTF">2011-11-25T13:55:22Z</dcterms:created>
  <dcterms:modified xsi:type="dcterms:W3CDTF">2012-03-03T11:25:11Z</dcterms:modified>
</cp:coreProperties>
</file>