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4" r:id="rId1"/>
  </p:sldMasterIdLst>
  <p:sldIdLst>
    <p:sldId id="256" r:id="rId2"/>
    <p:sldId id="260" r:id="rId3"/>
    <p:sldId id="257" r:id="rId4"/>
    <p:sldId id="258" r:id="rId5"/>
    <p:sldId id="270" r:id="rId6"/>
    <p:sldId id="271" r:id="rId7"/>
    <p:sldId id="272" r:id="rId8"/>
    <p:sldId id="261" r:id="rId9"/>
    <p:sldId id="281" r:id="rId10"/>
    <p:sldId id="283" r:id="rId11"/>
    <p:sldId id="282" r:id="rId12"/>
    <p:sldId id="273" r:id="rId13"/>
    <p:sldId id="275" r:id="rId14"/>
    <p:sldId id="284" r:id="rId15"/>
    <p:sldId id="286" r:id="rId16"/>
    <p:sldId id="277" r:id="rId17"/>
    <p:sldId id="264" r:id="rId18"/>
    <p:sldId id="274" r:id="rId19"/>
    <p:sldId id="262" r:id="rId20"/>
    <p:sldId id="263" r:id="rId21"/>
    <p:sldId id="278" r:id="rId22"/>
    <p:sldId id="280" r:id="rId23"/>
    <p:sldId id="285" r:id="rId24"/>
    <p:sldId id="269" r:id="rId25"/>
    <p:sldId id="287" r:id="rId26"/>
    <p:sldId id="28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43" autoAdjust="0"/>
    <p:restoredTop sz="85904" autoAdjust="0"/>
  </p:normalViewPr>
  <p:slideViewPr>
    <p:cSldViewPr>
      <p:cViewPr>
        <p:scale>
          <a:sx n="88" d="100"/>
          <a:sy n="88" d="100"/>
        </p:scale>
        <p:origin x="-312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096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0.17248664642335421"/>
          <c:y val="0.14188661847451675"/>
          <c:w val="0.42163554205270076"/>
          <c:h val="0.799321412774060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мусора</c:v>
                </c:pt>
              </c:strCache>
            </c:strRef>
          </c:tx>
          <c:dPt>
            <c:idx val="4"/>
            <c:explosion val="6"/>
          </c:dPt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стекло</c:v>
                </c:pt>
                <c:pt idx="1">
                  <c:v>пластмасса</c:v>
                </c:pt>
                <c:pt idx="2">
                  <c:v>бумага</c:v>
                </c:pt>
                <c:pt idx="3">
                  <c:v>ткань</c:v>
                </c:pt>
                <c:pt idx="4">
                  <c:v>пищеые отходы</c:v>
                </c:pt>
                <c:pt idx="5">
                  <c:v>металлы</c:v>
                </c:pt>
                <c:pt idx="6">
                  <c:v>прочее</c:v>
                </c:pt>
                <c:pt idx="7">
                  <c:v>дерево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</c:v>
                </c:pt>
                <c:pt idx="1">
                  <c:v>6</c:v>
                </c:pt>
                <c:pt idx="2">
                  <c:v>35</c:v>
                </c:pt>
                <c:pt idx="3">
                  <c:v>1</c:v>
                </c:pt>
                <c:pt idx="4">
                  <c:v>40</c:v>
                </c:pt>
                <c:pt idx="5">
                  <c:v>4</c:v>
                </c:pt>
                <c:pt idx="6">
                  <c:v>9</c:v>
                </c:pt>
                <c:pt idx="7">
                  <c:v>2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.67605442548848227"/>
          <c:y val="0.18348706411698568"/>
          <c:w val="0.31005668562263128"/>
          <c:h val="0.59324396950381253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7311653859744442E-2"/>
          <c:y val="1.8710512968242964E-2"/>
          <c:w val="0.65556054096589877"/>
          <c:h val="0.87500055450815384"/>
        </c:manualLayout>
      </c:layout>
      <c:pie3DChart>
        <c:varyColors val="1"/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664301774565038"/>
          <c:y val="0.18023195376440068"/>
          <c:w val="0.31845941612247364"/>
          <c:h val="0.43296277620470008"/>
        </c:manualLayout>
      </c:layout>
    </c:legend>
    <c:plotVisOnly val="1"/>
    <c:dispBlanksAs val="zero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0519959285062589E-2"/>
          <c:y val="0.1236299849301077"/>
          <c:w val="0.65556054096589877"/>
          <c:h val="0.875000554508153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отрицательно</c:v>
                </c:pt>
                <c:pt idx="1">
                  <c:v>безразлично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86.7</c:v>
                </c:pt>
                <c:pt idx="1">
                  <c:v>13.3</c:v>
                </c:pt>
              </c:numCache>
            </c:numRef>
          </c:val>
        </c:ser>
      </c:pie3DChart>
      <c:spPr>
        <a:noFill/>
        <a:ln w="25331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596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96"/>
            </a:pPr>
            <a:endParaRPr lang="ru-RU"/>
          </a:p>
        </c:txPr>
      </c:legendEntry>
      <c:layout>
        <c:manualLayout>
          <c:xMode val="edge"/>
          <c:yMode val="edge"/>
          <c:x val="0.66217765143724083"/>
          <c:y val="0.14896219586060208"/>
          <c:w val="0.31845941612247375"/>
          <c:h val="0.43296277620470019"/>
        </c:manualLayout>
      </c:layout>
    </c:legend>
    <c:plotVisOnly val="1"/>
    <c:dispBlanksAs val="zero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сжигаю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33.300000000000004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выбрасываю в мусоровоз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сам вывожу на свалку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выбрасываю куда хочу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6.7</c:v>
                </c:pt>
              </c:numCache>
            </c:numRef>
          </c:val>
        </c:ser>
        <c:shape val="cylinder"/>
        <c:axId val="100925824"/>
        <c:axId val="100927360"/>
        <c:axId val="0"/>
      </c:bar3DChart>
      <c:catAx>
        <c:axId val="100925824"/>
        <c:scaling>
          <c:orientation val="minMax"/>
        </c:scaling>
        <c:delete val="1"/>
        <c:axPos val="b"/>
        <c:tickLblPos val="none"/>
        <c:crossAx val="100927360"/>
        <c:crosses val="autoZero"/>
        <c:auto val="1"/>
        <c:lblAlgn val="ctr"/>
        <c:lblOffset val="100"/>
      </c:catAx>
      <c:valAx>
        <c:axId val="100927360"/>
        <c:scaling>
          <c:orientation val="minMax"/>
        </c:scaling>
        <c:axPos val="l"/>
        <c:majorGridlines/>
        <c:numFmt formatCode="General" sourceLinked="1"/>
        <c:tickLblPos val="nextTo"/>
        <c:crossAx val="10092582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.62402887139107777"/>
          <c:y val="0.19378640169978753"/>
          <c:w val="0.36208223972003539"/>
          <c:h val="0.6560779902512186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установить баки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построить перерабатывающий завод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штрафовать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органиовать работу дворников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3.3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23.4</c:v>
                </c:pt>
              </c:numCache>
            </c:numRef>
          </c:val>
        </c:ser>
        <c:shape val="cylinder"/>
        <c:axId val="99861248"/>
        <c:axId val="99862784"/>
        <c:axId val="0"/>
      </c:bar3DChart>
      <c:catAx>
        <c:axId val="99861248"/>
        <c:scaling>
          <c:orientation val="minMax"/>
        </c:scaling>
        <c:delete val="1"/>
        <c:axPos val="b"/>
        <c:tickLblPos val="none"/>
        <c:crossAx val="99862784"/>
        <c:crosses val="autoZero"/>
        <c:auto val="1"/>
        <c:lblAlgn val="ctr"/>
        <c:lblOffset val="100"/>
      </c:catAx>
      <c:valAx>
        <c:axId val="99862784"/>
        <c:scaling>
          <c:orientation val="minMax"/>
        </c:scaling>
        <c:axPos val="l"/>
        <c:majorGridlines/>
        <c:numFmt formatCode="General" sourceLinked="1"/>
        <c:tickLblPos val="nextTo"/>
        <c:crossAx val="99861248"/>
        <c:crosses val="autoZero"/>
        <c:crossBetween val="between"/>
      </c:valAx>
    </c:plotArea>
    <c:legend>
      <c:legendPos val="r"/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.5992951662292213"/>
          <c:y val="0.10152949631296088"/>
          <c:w val="0.38681594488189036"/>
          <c:h val="0.69773465816772962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E5967B-F3AE-47BF-A418-9F4C599CD71F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EA695F-C0B2-49B6-A590-1A968FE821D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Исследовательский проект на тему: «У мусора есть дом!?»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/>
              <a:t>Исследовательский проект</a:t>
            </a:r>
          </a:p>
          <a:p>
            <a:pPr>
              <a:defRPr/>
            </a:pPr>
            <a:r>
              <a:rPr lang="ru-RU" sz="2400" dirty="0" smtClean="0"/>
              <a:t>Выполнили: </a:t>
            </a:r>
          </a:p>
          <a:p>
            <a:pPr>
              <a:defRPr/>
            </a:pPr>
            <a:r>
              <a:rPr lang="ru-RU" sz="2400" b="1" dirty="0" smtClean="0"/>
              <a:t>Войнакова Мария,</a:t>
            </a:r>
          </a:p>
          <a:p>
            <a:pPr>
              <a:defRPr/>
            </a:pPr>
            <a:r>
              <a:rPr lang="ru-RU" sz="2400" b="1" dirty="0" smtClean="0"/>
              <a:t>Толстоброва Вероника</a:t>
            </a:r>
          </a:p>
          <a:p>
            <a:pPr>
              <a:defRPr/>
            </a:pPr>
            <a:r>
              <a:rPr lang="ru-RU" sz="2400" b="1" dirty="0" smtClean="0"/>
              <a:t>8 класс МОУ ООШ№5</a:t>
            </a:r>
          </a:p>
          <a:p>
            <a:pPr>
              <a:defRPr/>
            </a:pPr>
            <a:r>
              <a:rPr lang="ru-RU" sz="2400" dirty="0" smtClean="0"/>
              <a:t>Руководитель:</a:t>
            </a:r>
          </a:p>
          <a:p>
            <a:pPr>
              <a:defRPr/>
            </a:pPr>
            <a:r>
              <a:rPr lang="ru-RU" sz="2400" b="1" dirty="0" smtClean="0"/>
              <a:t>Саввина О.В.</a:t>
            </a:r>
          </a:p>
          <a:p>
            <a:endParaRPr lang="ru-RU" sz="2400" dirty="0"/>
          </a:p>
        </p:txBody>
      </p:sp>
      <p:pic>
        <p:nvPicPr>
          <p:cNvPr id="2050" name="Picture 2" descr="C:\Documents and Settings\Admin\Рабочий стол\Свалки\Social_family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643314"/>
            <a:ext cx="335758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64293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Стоимость переработки вторсырья </a:t>
            </a:r>
            <a:endParaRPr lang="ru-RU" sz="4000" dirty="0"/>
          </a:p>
        </p:txBody>
      </p:sp>
      <p:pic>
        <p:nvPicPr>
          <p:cNvPr id="4" name="Содержимое 3" descr="C:\Documents and Settings\Admin\Рабочий стол\image003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28662" y="2000240"/>
            <a:ext cx="7429552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Компостирование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Компостирование: </a:t>
            </a:r>
            <a:r>
              <a:rPr lang="ru-RU" sz="2400" dirty="0" smtClean="0"/>
              <a:t>э то технология переработки отходов, основанная на их естественном </a:t>
            </a:r>
            <a:r>
              <a:rPr lang="ru-RU" sz="2400" dirty="0" err="1" smtClean="0"/>
              <a:t>биоразложении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Наиболее широко компостирование применяется для переработки отходов органического – прежде всего растительного – происхождения, таких как листья, ветки и скошенная трава.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892971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Мусоросжигание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Мусоросжигание </a:t>
            </a:r>
            <a:r>
              <a:rPr lang="ru-RU" sz="2400" dirty="0" smtClean="0"/>
              <a:t>– это наиболее сложный и «высокотехнологичный» вариант обращения с отходами. </a:t>
            </a:r>
          </a:p>
          <a:p>
            <a:r>
              <a:rPr lang="ru-RU" sz="2400" dirty="0" smtClean="0"/>
              <a:t>Сжигание позволяет примерно в 3 раза уменьшить вес отходов, устранить некоторые неприятные свойства: запах, выделение токсичных жидкостей, бактерий, привлекательность для птиц и грызунов, а также получить дополнительную энергию, которую можно использовать для получения электричества или отопления.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Брикетирование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Брикетирование </a:t>
            </a:r>
            <a:r>
              <a:rPr lang="ru-RU" sz="2400" dirty="0" smtClean="0"/>
              <a:t>ТБО - сравнительно новый метод в решении проблемы их удаления.</a:t>
            </a:r>
          </a:p>
          <a:p>
            <a:r>
              <a:rPr lang="ru-RU" sz="2400" dirty="0" smtClean="0"/>
              <a:t>Уплотнение, присущее этому процессу, способствует уменьшению занимаемого объема, и как следствие, приводит к экономии при хранении и транспортировке.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846980"/>
          </a:xfrm>
        </p:spPr>
        <p:txBody>
          <a:bodyPr/>
          <a:lstStyle/>
          <a:p>
            <a:pPr algn="ctr"/>
            <a:r>
              <a:rPr lang="ru-RU" dirty="0" smtClean="0"/>
              <a:t>Захоронение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r>
              <a:rPr lang="ru-RU" sz="2400" b="1" dirty="0" smtClean="0"/>
              <a:t>Захоронение: </a:t>
            </a:r>
            <a:r>
              <a:rPr lang="ru-RU" sz="2400" dirty="0" smtClean="0"/>
              <a:t>с  традиционно применявшимися свалками обычно связано множество проблем – они являются рассадниками грызунов и птиц, загрязняют водоемы, самовозгораются, ветер может сдувать с них мусор и т.д. В 50-х годах впервые начинают внедряться т. наз. «санитарные полигоны», на которых отходы каждый день пересыпаются почвой.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9898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Изучение степени загрязнения посёлка </a:t>
            </a:r>
            <a:endParaRPr lang="ru-RU" dirty="0"/>
          </a:p>
        </p:txBody>
      </p:sp>
      <p:pic>
        <p:nvPicPr>
          <p:cNvPr id="5" name="Picture 2" descr="G:\проект природа\Свалки\SDC121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1857364"/>
            <a:ext cx="4214842" cy="2428892"/>
          </a:xfrm>
          <a:prstGeom prst="rect">
            <a:avLst/>
          </a:prstGeom>
          <a:noFill/>
        </p:spPr>
      </p:pic>
      <p:pic>
        <p:nvPicPr>
          <p:cNvPr id="8" name="Picture 4" descr="G:\проект природа\Свалки\SDC121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857364"/>
            <a:ext cx="4071966" cy="2428892"/>
          </a:xfrm>
          <a:prstGeom prst="rect">
            <a:avLst/>
          </a:prstGeom>
          <a:noFill/>
        </p:spPr>
      </p:pic>
      <p:pic>
        <p:nvPicPr>
          <p:cNvPr id="9" name="Picture 2" descr="G:\проект природа\Свалки\SDC121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286256"/>
            <a:ext cx="4071966" cy="2357454"/>
          </a:xfrm>
          <a:prstGeom prst="rect">
            <a:avLst/>
          </a:prstGeom>
          <a:noFill/>
        </p:spPr>
      </p:pic>
      <p:pic>
        <p:nvPicPr>
          <p:cNvPr id="11" name="Picture 2" descr="C:\Documents and Settings\Admin\Рабочий стол\ВЕРОНИКА\мои КаРтИнОчКи\свалки(фотки)\SDC121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9124" y="4286256"/>
            <a:ext cx="4214842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состава ТБО 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Результаты опроса населения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Опрос проводился  с 11 января по 31января 2011г. </a:t>
            </a:r>
          </a:p>
          <a:p>
            <a:r>
              <a:rPr lang="ru-RU" dirty="0" smtClean="0"/>
              <a:t>1 Вопрос. Как вы относитесь к загрязнению нашего посёлка?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857224" y="4071942"/>
          <a:ext cx="5688330" cy="2030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000101" y="3500438"/>
          <a:ext cx="6286544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Как вы сами утилизируете ТБО?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1613"/>
          <a:ext cx="8229600" cy="4752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Что вы предлагаете, чтобы наш посёлок стал чище?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3051"/>
          <a:ext cx="8229600" cy="46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r"/>
            <a:r>
              <a:rPr lang="ru-RU" dirty="0" smtClean="0"/>
              <a:t>«Человечество не погибнет </a:t>
            </a:r>
          </a:p>
          <a:p>
            <a:pPr algn="r">
              <a:buNone/>
            </a:pPr>
            <a:r>
              <a:rPr lang="ru-RU" dirty="0" smtClean="0"/>
              <a:t>в атомном кошмаре – </a:t>
            </a:r>
          </a:p>
          <a:p>
            <a:pPr algn="r">
              <a:buNone/>
            </a:pPr>
            <a:r>
              <a:rPr lang="ru-RU" dirty="0" smtClean="0"/>
              <a:t>оно захлебнется </a:t>
            </a:r>
          </a:p>
          <a:p>
            <a:pPr algn="r">
              <a:buNone/>
            </a:pPr>
            <a:r>
              <a:rPr lang="ru-RU" dirty="0" smtClean="0"/>
              <a:t>в собственных отходах». </a:t>
            </a:r>
          </a:p>
          <a:p>
            <a:pPr algn="r">
              <a:buNone/>
            </a:pPr>
            <a:r>
              <a:rPr lang="ru-RU" dirty="0" smtClean="0"/>
              <a:t>Нильс Бор.</a:t>
            </a:r>
          </a:p>
          <a:p>
            <a:pPr algn="ctr"/>
            <a:r>
              <a:rPr lang="ru-RU" dirty="0" smtClean="0"/>
              <a:t>С самого рождения мы проживаем в посёлке Сосьва. Здесь живут наши родители, родственники, друзья и знакомые. Сосьва – эта наша малая Родина. Поэтому, нас очень волнует чистота посёлка. В своей работе  мы бы хотели предложить внедрение  новых прогрессивных и безопасных методов решения проблемы утилизации ТБО.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Изготовление и распространение листовок</a:t>
            </a:r>
            <a:endParaRPr lang="ru-RU" dirty="0"/>
          </a:p>
        </p:txBody>
      </p:sp>
      <p:pic>
        <p:nvPicPr>
          <p:cNvPr id="1026" name="Picture 2" descr="C:\Documents and Settings\Admin\Рабочий стол\Фото01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157383"/>
            <a:ext cx="3429024" cy="3810027"/>
          </a:xfrm>
          <a:prstGeom prst="rect">
            <a:avLst/>
          </a:prstGeom>
          <a:noFill/>
        </p:spPr>
      </p:pic>
      <p:pic>
        <p:nvPicPr>
          <p:cNvPr id="9" name="Picture 6" descr="C:\Documents and Settings\Admin\Рабочий стол\Фото01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14554"/>
            <a:ext cx="3929090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Обращение к жителям посёлка через СМИ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Для большего привлечения жителей посёлка к проблеме загрязнения, мы составили заметку и обратились с ней в редакцию газеты «</a:t>
            </a:r>
            <a:r>
              <a:rPr lang="ru-RU" sz="3200" dirty="0" err="1" smtClean="0"/>
              <a:t>Сосьвинские</a:t>
            </a:r>
            <a:r>
              <a:rPr lang="ru-RU" sz="3200" dirty="0" smtClean="0"/>
              <a:t> вести». В этой заметке мы привели данные опроса населения и обратились к сознательности жителей.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Предлагаемые методы утилизации ТБО в р.п. Сосьва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Для того, чтобы наш поселок стал чище, мы выбрали эти методы:</a:t>
            </a:r>
            <a:endParaRPr lang="en-US" sz="2400" dirty="0" smtClean="0"/>
          </a:p>
          <a:p>
            <a:r>
              <a:rPr lang="ru-RU" sz="2400" dirty="0" smtClean="0"/>
              <a:t>1) Установить на территории поселка мусорные баки.</a:t>
            </a:r>
          </a:p>
          <a:p>
            <a:r>
              <a:rPr lang="ru-RU" sz="2400" dirty="0" smtClean="0"/>
              <a:t>2) Создать пункт приема стеклотары.</a:t>
            </a:r>
          </a:p>
          <a:p>
            <a:r>
              <a:rPr lang="ru-RU" sz="2400" dirty="0" smtClean="0"/>
              <a:t>3)Создать  мусороперерабатывающий завод.</a:t>
            </a:r>
          </a:p>
          <a:p>
            <a:r>
              <a:rPr lang="en-US" sz="2400" dirty="0" smtClean="0"/>
              <a:t>4)</a:t>
            </a:r>
            <a:r>
              <a:rPr lang="ru-RU" sz="2400" dirty="0" smtClean="0"/>
              <a:t> организовать работу дворников. </a:t>
            </a:r>
          </a:p>
          <a:p>
            <a:endParaRPr lang="ru-RU" sz="2800" b="1" dirty="0" smtClean="0"/>
          </a:p>
          <a:p>
            <a:endParaRPr lang="ru-RU" dirty="0"/>
          </a:p>
        </p:txBody>
      </p:sp>
      <p:pic>
        <p:nvPicPr>
          <p:cNvPr id="4" name="Picture 3" descr="G:\проект природа\рисунки на проект\переработ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4714884"/>
            <a:ext cx="2857520" cy="1857388"/>
          </a:xfrm>
          <a:prstGeom prst="rect">
            <a:avLst/>
          </a:prstGeom>
          <a:noFill/>
        </p:spPr>
      </p:pic>
      <p:pic>
        <p:nvPicPr>
          <p:cNvPr id="6" name="Picture 2" descr="G:\проект природа\Свалки\vavilon-plasti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4714884"/>
            <a:ext cx="2857520" cy="1921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28575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Для того, чтобы наш проект имел практическую значимость, мы узнали стоимость и разновидности баков.</a:t>
            </a:r>
          </a:p>
          <a:p>
            <a:endParaRPr lang="ru-RU" dirty="0" smtClean="0"/>
          </a:p>
          <a:p>
            <a:pPr>
              <a:buNone/>
            </a:pPr>
            <a:r>
              <a:rPr lang="ru-RU" sz="1200" dirty="0" smtClean="0"/>
              <a:t> соответствует  удобству                     материал – полипропилен          объём 140литров               объём 160 литров                       </a:t>
            </a:r>
          </a:p>
          <a:p>
            <a:pPr>
              <a:buNone/>
            </a:pPr>
            <a:r>
              <a:rPr lang="ru-RU" sz="1200" dirty="0" smtClean="0"/>
              <a:t>для ручной и автоматической          объём 120 литров,                           бак квадратный,               в баке предусмотрено</a:t>
            </a:r>
          </a:p>
          <a:p>
            <a:pPr>
              <a:buNone/>
            </a:pPr>
            <a:r>
              <a:rPr lang="ru-RU" sz="1200" dirty="0" smtClean="0"/>
              <a:t>разгрузки в мусоровозы.                    с крышкой                                        без крышки                      отверстие для стекания воды</a:t>
            </a:r>
          </a:p>
          <a:p>
            <a:pPr>
              <a:buNone/>
            </a:pPr>
            <a:r>
              <a:rPr lang="ru-RU" sz="1200" b="1" dirty="0" smtClean="0"/>
              <a:t>Цена: 2 600 руб.                                    Цена 1200 руб.                                Цена 1590                             Цена 1500руб   </a:t>
            </a:r>
          </a:p>
          <a:p>
            <a:endParaRPr lang="ru-RU" dirty="0"/>
          </a:p>
        </p:txBody>
      </p:sp>
      <p:pic>
        <p:nvPicPr>
          <p:cNvPr id="4" name="Рисунок 3" descr="C:\Documents and Settings\Admin\Рабочий стол\bak_dlya_musora_24858749_1_F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429132"/>
            <a:ext cx="2099594" cy="201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00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429132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bak_dlya_musora_24858749_2_F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572008"/>
            <a:ext cx="2000264" cy="1995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artmki66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58016" y="4643446"/>
            <a:ext cx="2143140" cy="194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 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71966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Мы изучили литературу по проблеме загрязнения окружающей среды.</a:t>
            </a:r>
          </a:p>
          <a:p>
            <a:r>
              <a:rPr lang="ru-RU" sz="2400" dirty="0" smtClean="0"/>
              <a:t> Провели  опрос жителей п. Сосьва.</a:t>
            </a:r>
          </a:p>
          <a:p>
            <a:r>
              <a:rPr lang="ru-RU" sz="2400" dirty="0" smtClean="0"/>
              <a:t>Создали и распространили буклеты и листовки в защиту окружающей среды поселка.</a:t>
            </a:r>
          </a:p>
          <a:p>
            <a:r>
              <a:rPr lang="ru-RU" sz="2400" dirty="0" smtClean="0"/>
              <a:t>Привлекли внимание общественности через средства массовой информации.</a:t>
            </a:r>
          </a:p>
          <a:p>
            <a:r>
              <a:rPr lang="ru-RU" sz="2400" dirty="0" smtClean="0"/>
              <a:t>Разработали и предложили способы утилизации ТБО.  </a:t>
            </a:r>
          </a:p>
          <a:p>
            <a:pPr lvl="0"/>
            <a:r>
              <a:rPr lang="ru-RU" dirty="0" smtClean="0"/>
              <a:t>Подтвердили гипотезу о том, что люди выбрасывают мусор на улицу, потому что нет контейнеров.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r>
              <a:rPr lang="ru-RU" dirty="0" smtClean="0"/>
              <a:t>Самое главное в решении проблем окружающей среды – это осознание каждым своей ответственности за окружающую среду, что и надо ставить в качестве ключевого вопроса. И мы в своей работе попытались достучаться до жителей нашего посёлка. </a:t>
            </a:r>
          </a:p>
          <a:p>
            <a:r>
              <a:rPr lang="ru-RU" dirty="0" smtClean="0"/>
              <a:t>	Нельзя допустить, чтобы люди направляли на своё собственное уничтожение те силы природы, которые они сумели открыть и покорить. Берегите природу ведь благодаря ей мы живём……..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Спасибо за внимание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29642" cy="1357314"/>
          </a:xfrm>
        </p:spPr>
        <p:txBody>
          <a:bodyPr>
            <a:noAutofit/>
          </a:bodyPr>
          <a:lstStyle/>
          <a:p>
            <a:r>
              <a:rPr lang="ru-RU" sz="3600" dirty="0" smtClean="0"/>
              <a:t>Цель: </a:t>
            </a:r>
            <a:r>
              <a:rPr lang="ru-RU" sz="2800" dirty="0" smtClean="0"/>
              <a:t>привлечь внимание жителей п. Сосьва к проблемам загрязнения ТБО и предложить пути утилизации ТБО</a:t>
            </a:r>
            <a:endParaRPr lang="ru-RU" sz="2800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 smtClean="0"/>
              <a:t>Задачи:</a:t>
            </a:r>
            <a:r>
              <a:rPr lang="ru-RU" dirty="0" smtClean="0"/>
              <a:t> </a:t>
            </a:r>
          </a:p>
          <a:p>
            <a:r>
              <a:rPr lang="ru-RU" dirty="0" smtClean="0"/>
              <a:t>1.Изучить литературу по проблеме загрязнения окружающей среды.</a:t>
            </a:r>
            <a:endParaRPr lang="ru-RU" sz="2800" dirty="0" smtClean="0"/>
          </a:p>
          <a:p>
            <a:r>
              <a:rPr lang="ru-RU" sz="2800" dirty="0" smtClean="0"/>
              <a:t>2. Провести опрос жителей п. Сосьва.</a:t>
            </a:r>
          </a:p>
          <a:p>
            <a:r>
              <a:rPr lang="ru-RU" sz="2800" dirty="0" smtClean="0"/>
              <a:t>3. Создание и распространение буклетов и листовок в защиту окружающей среды поселка.</a:t>
            </a:r>
          </a:p>
          <a:p>
            <a:r>
              <a:rPr lang="ru-RU" sz="2800" dirty="0" smtClean="0"/>
              <a:t>4.Привлечение внимания общественности через средства массовой информации.</a:t>
            </a:r>
          </a:p>
          <a:p>
            <a:r>
              <a:rPr lang="ru-RU" sz="2800" dirty="0" smtClean="0"/>
              <a:t>5. Разработать и предложить способы утилизации ТБО.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228601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Предмет исследования –</a:t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dirty="0" smtClean="0"/>
              <a:t>загрязнение посёлка</a:t>
            </a:r>
            <a:r>
              <a:rPr lang="ru-RU" sz="3600" b="1" dirty="0" smtClean="0"/>
              <a:t> </a:t>
            </a:r>
            <a:r>
              <a:rPr lang="ru-RU" sz="3600" dirty="0" smtClean="0"/>
              <a:t>ТБО</a:t>
            </a:r>
            <a:br>
              <a:rPr lang="ru-RU" sz="3600" dirty="0" smtClean="0"/>
            </a:br>
            <a:r>
              <a:rPr lang="ru-RU" sz="3600" b="1" dirty="0" smtClean="0"/>
              <a:t> Объект исследования  - </a:t>
            </a:r>
            <a:br>
              <a:rPr lang="ru-RU" sz="3600" b="1" dirty="0" smtClean="0"/>
            </a:br>
            <a:r>
              <a:rPr lang="ru-RU" sz="3600" dirty="0" smtClean="0"/>
              <a:t>способы утилизации ТБО</a:t>
            </a: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4246244"/>
          </a:xfrm>
        </p:spPr>
        <p:txBody>
          <a:bodyPr/>
          <a:lstStyle/>
          <a:p>
            <a:endParaRPr lang="en-US" sz="4000" dirty="0" smtClean="0"/>
          </a:p>
          <a:p>
            <a:endParaRPr lang="ru-RU" sz="4000" dirty="0" smtClean="0"/>
          </a:p>
          <a:p>
            <a:r>
              <a:rPr lang="ru-RU" sz="4000" dirty="0" smtClean="0"/>
              <a:t>Гипотеза:</a:t>
            </a:r>
          </a:p>
          <a:p>
            <a:r>
              <a:rPr lang="ru-RU" dirty="0" smtClean="0"/>
              <a:t>Люди выбрасывают мусор на улицу, потому что на территории поселка нет контейнеров и мусороперерабатывающих предприятий.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r>
              <a:rPr lang="ru-RU" dirty="0" smtClean="0"/>
              <a:t>Причины загрязнения ТБО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dirty="0" smtClean="0"/>
              <a:t>1</a:t>
            </a:r>
            <a:r>
              <a:rPr lang="ru-RU" i="1" u="sng" dirty="0" smtClean="0"/>
              <a:t> </a:t>
            </a:r>
            <a:r>
              <a:rPr lang="ru-RU" sz="2400" b="1" i="1" u="sng" dirty="0" smtClean="0"/>
              <a:t>Демографическое положение</a:t>
            </a:r>
            <a:r>
              <a:rPr lang="ru-RU" sz="2400" b="1" dirty="0" smtClean="0"/>
              <a:t> </a:t>
            </a:r>
            <a:r>
              <a:rPr lang="ru-RU" dirty="0" smtClean="0"/>
              <a:t>–</a:t>
            </a:r>
            <a:r>
              <a:rPr lang="ru-RU" sz="2000" dirty="0" smtClean="0"/>
              <a:t>экономически  большинство  стран по-прежнему  заинтересовано  в  росте  численности  населения,  в  своеобразном  «расширенном  воспроизводстве»  рабочей  силы. 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ru-RU" i="1" u="sng" dirty="0" smtClean="0"/>
              <a:t> </a:t>
            </a:r>
            <a:r>
              <a:rPr lang="ru-RU" sz="2400" b="1" i="1" u="sng" dirty="0" smtClean="0"/>
              <a:t>Огромный  масштаб  деятельности  человека</a:t>
            </a:r>
            <a:r>
              <a:rPr lang="ru-RU" sz="2400" b="1" dirty="0" smtClean="0"/>
              <a:t> </a:t>
            </a:r>
            <a:r>
              <a:rPr lang="en-US" sz="2400" dirty="0" smtClean="0"/>
              <a:t>- </a:t>
            </a:r>
            <a:r>
              <a:rPr lang="ru-RU" sz="2000" dirty="0" smtClean="0"/>
              <a:t>воздействие  человека  на  природу  усиливалось  по  мере  роста  численности  населения  и  усложнения  форм  его  деятельности. </a:t>
            </a:r>
          </a:p>
          <a:p>
            <a:pPr>
              <a:buNone/>
            </a:pPr>
            <a:r>
              <a:rPr lang="ru-RU" sz="2000" dirty="0" smtClean="0"/>
              <a:t>3</a:t>
            </a:r>
            <a:r>
              <a:rPr lang="ru-RU" sz="2000" i="1" u="sng" dirty="0" smtClean="0"/>
              <a:t> </a:t>
            </a:r>
            <a:r>
              <a:rPr lang="ru-RU" sz="2400" b="1" i="1" u="sng" dirty="0" smtClean="0"/>
              <a:t>Нерациональное  использование  первичных  природных  ресурсов</a:t>
            </a:r>
            <a:r>
              <a:rPr lang="ru-RU" sz="2400" b="1" dirty="0" smtClean="0"/>
              <a:t> </a:t>
            </a:r>
            <a:r>
              <a:rPr lang="ru-RU" sz="2000" b="1" dirty="0" smtClean="0"/>
              <a:t>– </a:t>
            </a:r>
            <a:r>
              <a:rPr lang="ru-RU" sz="2000" dirty="0" smtClean="0"/>
              <a:t>экстенсивное   использование   ресурсов,   проявляющееся   в   увеличении  объемов  их   добычи  за   счет  освоения  новых  месторождений. </a:t>
            </a:r>
            <a:endParaRPr lang="ru-RU" sz="2000" b="1" dirty="0" smtClean="0"/>
          </a:p>
          <a:p>
            <a:pPr>
              <a:buNone/>
            </a:pPr>
            <a:r>
              <a:rPr lang="ru-RU" dirty="0" smtClean="0"/>
              <a:t>4</a:t>
            </a:r>
            <a:r>
              <a:rPr lang="ru-RU" i="1" u="sng" dirty="0" smtClean="0"/>
              <a:t> </a:t>
            </a:r>
            <a:r>
              <a:rPr lang="ru-RU" sz="2400" b="1" i="1" u="sng" dirty="0" smtClean="0"/>
              <a:t>Технократическое  мышление</a:t>
            </a:r>
            <a:r>
              <a:rPr lang="en-US" sz="2400" b="1" i="1" u="sng" dirty="0" smtClean="0"/>
              <a:t> - </a:t>
            </a:r>
            <a:r>
              <a:rPr lang="ru-RU" sz="2400" dirty="0" smtClean="0"/>
              <a:t>причина   разрушительного  подхода  к  природе – наивно-прагматическое  отношение к  ней  и  глубоко  ошибочное  представление  людей  о  собственном  всемогуществе</a:t>
            </a:r>
            <a:r>
              <a:rPr lang="en-US" sz="2400" dirty="0" smtClean="0"/>
              <a:t>.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Ситуация 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Каждый год в России образуется около 7 </a:t>
            </a:r>
            <a:r>
              <a:rPr lang="ru-RU" sz="2400" dirty="0" err="1" smtClean="0"/>
              <a:t>млрд</a:t>
            </a:r>
            <a:r>
              <a:rPr lang="ru-RU" sz="2400" dirty="0" smtClean="0"/>
              <a:t> т твердых отходов, при этом на вторичную переработку идет   всего лишь 2 млрд. Общее же количество отходов составляет 80 млрд.</a:t>
            </a:r>
            <a:endParaRPr lang="en-US" sz="2400" dirty="0" smtClean="0"/>
          </a:p>
          <a:p>
            <a:r>
              <a:rPr lang="ru-RU" sz="2400" dirty="0" smtClean="0"/>
              <a:t>Ежегодно пропадает 1 </a:t>
            </a:r>
            <a:r>
              <a:rPr lang="ru-RU" sz="2400" dirty="0" err="1" smtClean="0"/>
              <a:t>млн</a:t>
            </a:r>
            <a:r>
              <a:rPr lang="ru-RU" sz="2400" dirty="0" smtClean="0"/>
              <a:t> т стали, 200 тыс. т алюминия, 4 тыс. т олова на 16 тыс. га земли</a:t>
            </a:r>
            <a:r>
              <a:rPr lang="en-US" sz="2400" dirty="0" smtClean="0"/>
              <a:t>.</a:t>
            </a:r>
          </a:p>
          <a:p>
            <a:r>
              <a:rPr lang="ru-RU" sz="2400" dirty="0" smtClean="0"/>
              <a:t>Ежегодно лишь г. Москва производит более 2,5 </a:t>
            </a:r>
            <a:r>
              <a:rPr lang="ru-RU" sz="2400" dirty="0" err="1" smtClean="0"/>
              <a:t>млн</a:t>
            </a:r>
            <a:r>
              <a:rPr lang="ru-RU" sz="2400" dirty="0" smtClean="0"/>
              <a:t> т бытовых и приравненных к ним отходов.</a:t>
            </a:r>
            <a:endParaRPr lang="en-US" sz="2400" dirty="0" smtClean="0"/>
          </a:p>
          <a:p>
            <a:r>
              <a:rPr lang="ru-RU" sz="2400" dirty="0" smtClean="0"/>
              <a:t>Известно, что после свалки земля восстанавливается 50—60 лет.</a:t>
            </a:r>
          </a:p>
          <a:p>
            <a:endParaRPr lang="en-US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/>
          <a:lstStyle/>
          <a:p>
            <a:r>
              <a:rPr lang="ru-RU" dirty="0" smtClean="0"/>
              <a:t>Опыт других стран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Америка</a:t>
            </a:r>
            <a:r>
              <a:rPr lang="ru-RU" sz="2400" dirty="0" smtClean="0"/>
              <a:t>: предлагает для многоэтажных домов оригинальную идею раздельной утилизации мусора</a:t>
            </a:r>
            <a:r>
              <a:rPr lang="en-US" sz="2400" dirty="0" smtClean="0"/>
              <a:t>.</a:t>
            </a:r>
          </a:p>
          <a:p>
            <a:r>
              <a:rPr lang="ru-RU" sz="2400" b="1" dirty="0" smtClean="0"/>
              <a:t>Франция</a:t>
            </a:r>
            <a:r>
              <a:rPr lang="ru-RU" sz="2400" dirty="0" smtClean="0"/>
              <a:t>: </a:t>
            </a:r>
            <a:r>
              <a:rPr lang="en-US" sz="2400" dirty="0" smtClean="0"/>
              <a:t> </a:t>
            </a:r>
            <a:r>
              <a:rPr lang="ru-RU" sz="2400" dirty="0" smtClean="0"/>
              <a:t>в городских помойках 3 сектора: для стекла, бумаги, остального мусора. Мусорные баки и мусоровозы оборудованы считывающими устройствами.</a:t>
            </a:r>
          </a:p>
          <a:p>
            <a:r>
              <a:rPr lang="ru-RU" sz="2400" b="1" dirty="0" smtClean="0"/>
              <a:t>Япония</a:t>
            </a:r>
            <a:r>
              <a:rPr lang="ru-RU" sz="2400" dirty="0" smtClean="0"/>
              <a:t>: мусор вывозят по расписанию.</a:t>
            </a:r>
          </a:p>
          <a:p>
            <a:r>
              <a:rPr lang="ru-RU" sz="2400" b="1" dirty="0" smtClean="0"/>
              <a:t>Германия</a:t>
            </a:r>
            <a:r>
              <a:rPr lang="ru-RU" sz="2400" dirty="0" smtClean="0"/>
              <a:t>: мусорные свалки используются в качестве источника электроэнергии.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Способы утилизации ТБО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pPr algn="ctr"/>
            <a:r>
              <a:rPr lang="ru-RU" dirty="0" smtClean="0"/>
              <a:t>Существуют пять подходов при работе с ТБО: захоронение, сжигание, повторная переработка компонентов (</a:t>
            </a:r>
            <a:r>
              <a:rPr lang="ru-RU" dirty="0" err="1" smtClean="0"/>
              <a:t>рисайклинг</a:t>
            </a:r>
            <a:r>
              <a:rPr lang="ru-RU" dirty="0" smtClean="0"/>
              <a:t>),компостирование и брикетирование 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Наиболее привлекательным с экологической точки зрения является </a:t>
            </a:r>
            <a:r>
              <a:rPr lang="ru-RU" dirty="0" err="1" smtClean="0"/>
              <a:t>рисайклинг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Рисайклинг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143536"/>
          </a:xfrm>
        </p:spPr>
        <p:txBody>
          <a:bodyPr/>
          <a:lstStyle/>
          <a:p>
            <a:pPr algn="ctr"/>
            <a:r>
              <a:rPr lang="ru-RU" sz="2400" dirty="0" smtClean="0"/>
              <a:t>Довольно многие компоненты ТБО могут быть переработаны в полезные продукты. </a:t>
            </a:r>
          </a:p>
          <a:p>
            <a:r>
              <a:rPr lang="ru-RU" sz="2400" b="1" dirty="0" smtClean="0"/>
              <a:t>Стекло: </a:t>
            </a:r>
            <a:r>
              <a:rPr lang="ru-RU" sz="2400" dirty="0" smtClean="0"/>
              <a:t>стеклянный бой низкого качества после измельчения используется в качестве наполнителя для строительных материалов.</a:t>
            </a:r>
          </a:p>
          <a:p>
            <a:r>
              <a:rPr lang="ru-RU" sz="2400" b="1" dirty="0" smtClean="0"/>
              <a:t>Стальные и алюминиевые банки:</a:t>
            </a:r>
            <a:r>
              <a:rPr lang="ru-RU" sz="2400" dirty="0" smtClean="0"/>
              <a:t> переплавляются с целью получения соответствующего металла.</a:t>
            </a:r>
          </a:p>
          <a:p>
            <a:r>
              <a:rPr lang="ru-RU" sz="2400" dirty="0" smtClean="0"/>
              <a:t> </a:t>
            </a:r>
            <a:r>
              <a:rPr lang="ru-RU" sz="2400" b="1" dirty="0" smtClean="0"/>
              <a:t>Бумажные отходы:</a:t>
            </a:r>
            <a:r>
              <a:rPr lang="ru-RU" sz="2400" dirty="0" smtClean="0"/>
              <a:t> различного типа уже многие десятки лет применяют наряду с обычной целлюлозой для изготовления пульпы – сырья для бумаги.</a:t>
            </a:r>
          </a:p>
          <a:p>
            <a:r>
              <a:rPr lang="ru-RU" sz="2400" b="1" dirty="0" smtClean="0"/>
              <a:t>Пластик</a:t>
            </a:r>
            <a:r>
              <a:rPr lang="ru-RU" sz="2400" dirty="0" smtClean="0"/>
              <a:t>: можно получить высококачественный пластик тех же свойств или может  быть использован только на строительные материалы.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647</TotalTime>
  <Words>969</Words>
  <Application>Microsoft Office PowerPoint</Application>
  <PresentationFormat>Экран (4:3)</PresentationFormat>
  <Paragraphs>104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 Исследовательский проект на тему: «У мусора есть дом!?»</vt:lpstr>
      <vt:lpstr>Введение</vt:lpstr>
      <vt:lpstr>Цель: привлечь внимание жителей п. Сосьва к проблемам загрязнения ТБО и предложить пути утилизации ТБО</vt:lpstr>
      <vt:lpstr>  Предмет исследования –  загрязнение посёлка ТБО  Объект исследования  -  способы утилизации ТБО</vt:lpstr>
      <vt:lpstr>Причины загрязнения ТБО</vt:lpstr>
      <vt:lpstr>Ситуация в России</vt:lpstr>
      <vt:lpstr>Опыт других стран</vt:lpstr>
      <vt:lpstr>Способы утилизации ТБО</vt:lpstr>
      <vt:lpstr>Рисайклинг</vt:lpstr>
      <vt:lpstr>Стоимость переработки вторсырья </vt:lpstr>
      <vt:lpstr>Компостирование </vt:lpstr>
      <vt:lpstr>Мусоросжигание </vt:lpstr>
      <vt:lpstr>Брикетирование </vt:lpstr>
      <vt:lpstr>Захоронение </vt:lpstr>
      <vt:lpstr>Изучение степени загрязнения посёлка </vt:lpstr>
      <vt:lpstr>Изучение состава ТБО </vt:lpstr>
      <vt:lpstr>Результаты опроса населения</vt:lpstr>
      <vt:lpstr>2. Как вы сами утилизируете ТБО? </vt:lpstr>
      <vt:lpstr>3. Что вы предлагаете, чтобы наш посёлок стал чище? </vt:lpstr>
      <vt:lpstr>Изготовление и распространение листовок</vt:lpstr>
      <vt:lpstr> Обращение к жителям посёлка через СМИ </vt:lpstr>
      <vt:lpstr>Предлагаемые методы утилизации ТБО в р.п. Сосьва</vt:lpstr>
      <vt:lpstr>Слайд 23</vt:lpstr>
      <vt:lpstr>Выводы: </vt:lpstr>
      <vt:lpstr>Слайд 25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«Природа хочет жить!»</dc:title>
  <dc:creator>1</dc:creator>
  <cp:lastModifiedBy>1</cp:lastModifiedBy>
  <cp:revision>67</cp:revision>
  <dcterms:created xsi:type="dcterms:W3CDTF">2011-01-18T13:08:16Z</dcterms:created>
  <dcterms:modified xsi:type="dcterms:W3CDTF">2012-03-03T10:48:06Z</dcterms:modified>
</cp:coreProperties>
</file>