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5"/>
  </p:notesMasterIdLst>
  <p:sldIdLst>
    <p:sldId id="258" r:id="rId2"/>
    <p:sldId id="259" r:id="rId3"/>
    <p:sldId id="261" r:id="rId4"/>
    <p:sldId id="260" r:id="rId5"/>
    <p:sldId id="264" r:id="rId6"/>
    <p:sldId id="282" r:id="rId7"/>
    <p:sldId id="284" r:id="rId8"/>
    <p:sldId id="280" r:id="rId9"/>
    <p:sldId id="265" r:id="rId10"/>
    <p:sldId id="270" r:id="rId11"/>
    <p:sldId id="279" r:id="rId12"/>
    <p:sldId id="278" r:id="rId13"/>
    <p:sldId id="266" r:id="rId14"/>
    <p:sldId id="267" r:id="rId15"/>
    <p:sldId id="268" r:id="rId16"/>
    <p:sldId id="271" r:id="rId17"/>
    <p:sldId id="272" r:id="rId18"/>
    <p:sldId id="273" r:id="rId19"/>
    <p:sldId id="274" r:id="rId20"/>
    <p:sldId id="281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7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7B4ECF-110D-4D2D-B0C9-8382133EEC22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83E9C4-3B49-48FC-9438-9AE6CE47C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403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CC4EAD5-DA2F-4D17-8D99-9DC511F8B13F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72E790-1AEB-4F4D-818D-9307E651D6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C4EAD5-DA2F-4D17-8D99-9DC511F8B13F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72E790-1AEB-4F4D-818D-9307E651D6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C4EAD5-DA2F-4D17-8D99-9DC511F8B13F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72E790-1AEB-4F4D-818D-9307E651D6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C4EAD5-DA2F-4D17-8D99-9DC511F8B13F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72E790-1AEB-4F4D-818D-9307E651D60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C4EAD5-DA2F-4D17-8D99-9DC511F8B13F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72E790-1AEB-4F4D-818D-9307E651D60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C4EAD5-DA2F-4D17-8D99-9DC511F8B13F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72E790-1AEB-4F4D-818D-9307E651D60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C4EAD5-DA2F-4D17-8D99-9DC511F8B13F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72E790-1AEB-4F4D-818D-9307E651D60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C4EAD5-DA2F-4D17-8D99-9DC511F8B13F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72E790-1AEB-4F4D-818D-9307E651D60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C4EAD5-DA2F-4D17-8D99-9DC511F8B13F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72E790-1AEB-4F4D-818D-9307E651D6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CC4EAD5-DA2F-4D17-8D99-9DC511F8B13F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72E790-1AEB-4F4D-818D-9307E651D60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CC4EAD5-DA2F-4D17-8D99-9DC511F8B13F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72E790-1AEB-4F4D-818D-9307E651D60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CC4EAD5-DA2F-4D17-8D99-9DC511F8B13F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972E790-1AEB-4F4D-818D-9307E651D6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www.google.ru/imgres?imgurl=http://img1.liveinternet.ru/images/attach/c/1//60/316/60316187_ogonx2.jpg&amp;imgrefurl=http://www.liveinternet.ru/users/divineloveforall/&amp;usg=__kESXVcbaUd1EPQ9m8oVtl2VKhYg=&amp;h=480&amp;w=640&amp;sz=41&amp;hl=ru&amp;start=9&amp;zoom=1&amp;um=1&amp;itbs=1&amp;tbnid=5fdOz8zE9CqS1M:&amp;tbnh=103&amp;tbnw=137&amp;prev=/images?q=%D0%BA%D0%B0%D1%80%D1%82%D0%B8%D0%BD%D0%BA%D0%B8+%D0%BE%D0%B3%D0%BD%D1%8F&amp;um=1&amp;hl=ru&amp;newwindow=1&amp;sa=X&amp;tbs=isch:1&amp;ei=y4dzTZ3ZK8jctAar-pyID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google.ru/imgres?imgurl=http://www.interfax.com.ua/img/1111_131838.jpg&amp;imgrefurl=http://www.interfax.com.ua/rus/eco/25730/&amp;usg=__bGzu4-NYK2WtphsZeqgligqaNvU=&amp;h=336&amp;w=448&amp;sz=7&amp;hl=ru&amp;start=19&amp;zoom=1&amp;um=1&amp;itbs=1&amp;tbnid=cA10mTp-GnIlmM:&amp;tbnh=95&amp;tbnw=127&amp;prev=/images?q=%D0%BA%D0%B0%D1%80%D1%82%D0%B8%D0%BD%D0%BA%D0%B8+%D0%BF%D1%80%D0%B8%D1%80%D0%BE%D0%B4%D0%BD%D0%BE%D0%B3%D0%BE+%D0%B3%D0%B0%D0%B7%D0%B0&amp;um=1&amp;hl=ru&amp;newwindow=1&amp;sa=G&amp;tbs=isch:1&amp;ei=0YhzTfDHL8-SswbR7ImIDg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www.google.ru/imgres?imgurl=http://www.geliosco.ru/images/uploaded/image/vodawr4.jpg&amp;imgrefurl=http://www.geliosco.ru/domestic.php?loc=15&amp;usg=__21-lw_SSn_y4dFQxrLdksDhDaz0=&amp;h=657&amp;w=700&amp;sz=124&amp;hl=ru&amp;start=6&amp;zoom=1&amp;um=1&amp;itbs=1&amp;tbnid=LZSGQLFgLt41aM:&amp;tbnh=131&amp;tbnw=140&amp;prev=/images?q=%D0%BA%D0%B0%D1%80%D1%82%D0%B8%D0%BD%D0%BA%D0%B8+%D0%B2%D0%BE%D0%B4%D1%8B&amp;um=1&amp;hl=ru&amp;newwindow=1&amp;sa=X&amp;tbs=isch:1&amp;ei=VohzTf6lJMPXtAamrZyID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wmf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4392488"/>
          </a:xfrm>
        </p:spPr>
        <p:txBody>
          <a:bodyPr>
            <a:noAutofit/>
          </a:bodyPr>
          <a:lstStyle/>
          <a:p>
            <a:pPr algn="ctr"/>
            <a:r>
              <a:rPr lang="tt-RU" sz="1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Ут</a:t>
            </a:r>
            <a:r>
              <a:rPr lang="tt-RU" sz="13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13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1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</a:t>
            </a:r>
            <a:br>
              <a:rPr lang="tt-RU" sz="1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1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газ</a:t>
            </a:r>
            <a:endParaRPr lang="ru-RU" sz="13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t2.gstatic.com/images?q=tbn:ANd9GcT2A9yOFddCINE-YFMI097PdM4Gbfw9I0z2y2Ql8jLaYLNR4Z16Cbb04S3B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996"/>
            <a:ext cx="2016224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http://t2.gstatic.com/images?q=tbn:ANd9GcS9Q3TrnBBOXmsUafd2hwS9TQDwtm2ys03d1qq-FBhWcLK9O0z358KYTL6M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08" y="2708919"/>
            <a:ext cx="2016224" cy="1440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http://t0.gstatic.com/images?q=tbn:ANd9GcRImSc8jt32HfwgFPF7krsjYVL5oYAnfKeTURchAk2c11Y6Ow6nl5FE2fc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725144"/>
            <a:ext cx="2016224" cy="1501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1011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74844"/>
            <a:ext cx="842493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Диспетчер 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4400" b="1" dirty="0" err="1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илгеле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>
                <a:latin typeface="Times New Roman" pitchFamily="18" charset="0"/>
                <a:cs typeface="Times New Roman" pitchFamily="18" charset="0"/>
              </a:rPr>
              <a:t>бер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>
                <a:latin typeface="Times New Roman" pitchFamily="18" charset="0"/>
                <a:cs typeface="Times New Roman" pitchFamily="18" charset="0"/>
              </a:rPr>
              <a:t>урында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b="1" dirty="0" err="1">
                <a:latin typeface="Times New Roman" pitchFamily="18" charset="0"/>
                <a:cs typeface="Times New Roman" pitchFamily="18" charset="0"/>
              </a:rPr>
              <a:t>утырып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оешмаларның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эш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>
                <a:latin typeface="Times New Roman" pitchFamily="18" charset="0"/>
                <a:cs typeface="Times New Roman" pitchFamily="18" charset="0"/>
              </a:rPr>
              <a:t>барышын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көйләүче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8640"/>
            <a:ext cx="6408712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2715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935038"/>
            <a:ext cx="9139237" cy="499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4289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630616" cy="576064"/>
          </a:xfrm>
        </p:spPr>
        <p:txBody>
          <a:bodyPr>
            <a:noAutofit/>
          </a:bodyPr>
          <a:lstStyle/>
          <a:p>
            <a:pPr algn="ctr"/>
            <a:r>
              <a:rPr lang="tt-RU" sz="44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Район буенча мәгълүмат </a:t>
            </a:r>
            <a:endParaRPr lang="ru-RU" sz="4400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84784"/>
            <a:ext cx="7772400" cy="489654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tt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2011 елда районда 34 янгын очрагы теркәлгән.</a:t>
            </a:r>
          </a:p>
          <a:p>
            <a:pPr algn="l"/>
            <a:r>
              <a:rPr lang="tt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- 7 янгын электр үткәргеченең төзек  булмавы сәбәпле</a:t>
            </a:r>
          </a:p>
          <a:p>
            <a:pPr algn="l"/>
            <a:r>
              <a:rPr lang="tt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- 2 янгын яшен сугу сәбәпле</a:t>
            </a:r>
          </a:p>
          <a:p>
            <a:pPr algn="l"/>
            <a:r>
              <a:rPr lang="tt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- 2 янгын саксыз тәмәке тарту сәбәпле</a:t>
            </a:r>
          </a:p>
          <a:p>
            <a:pPr algn="l"/>
            <a:r>
              <a:rPr lang="tt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-1 янгын балаларның шырпы белән       уйнау сәбәпле чыккан.</a:t>
            </a:r>
          </a:p>
          <a:p>
            <a:pPr algn="l"/>
            <a:r>
              <a:rPr lang="tt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Янгын вакытында 3 кеше һәлак булган. </a:t>
            </a:r>
          </a:p>
          <a:p>
            <a:pPr marL="457200" indent="-457200" algn="ctr">
              <a:buFont typeface="Courier New" pitchFamily="49" charset="0"/>
              <a:buChar char="o"/>
            </a:pPr>
            <a:endParaRPr lang="tt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Font typeface="Courier New" pitchFamily="49" charset="0"/>
              <a:buChar char="o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550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стакан вод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852738"/>
            <a:ext cx="2246313" cy="2238375"/>
          </a:xfrm>
          <a:prstGeom prst="rect">
            <a:avLst/>
          </a:prstGeom>
          <a:noFill/>
          <a:ln w="76200" cmpd="tri">
            <a:solidFill>
              <a:srgbClr val="FF99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7" descr="бутыл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37063"/>
            <a:ext cx="1403350" cy="1871662"/>
          </a:xfrm>
          <a:prstGeom prst="rect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484313"/>
            <a:ext cx="3024188" cy="1974850"/>
          </a:xfrm>
          <a:prstGeom prst="rect">
            <a:avLst/>
          </a:prstGeom>
          <a:noFill/>
          <a:ln w="76200" cmpd="tri">
            <a:solidFill>
              <a:srgbClr val="FF99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j021509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412875"/>
            <a:ext cx="1428750" cy="2038350"/>
          </a:xfrm>
          <a:prstGeom prst="rect">
            <a:avLst/>
          </a:prstGeom>
          <a:noFill/>
          <a:ln w="76200" cmpd="tri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озеро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4292600"/>
            <a:ext cx="2995613" cy="2105025"/>
          </a:xfrm>
          <a:prstGeom prst="rect">
            <a:avLst/>
          </a:prstGeom>
          <a:noFill/>
          <a:ln w="76200" cmpd="tri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tt-RU" sz="6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 ни өчен кирәк?</a:t>
            </a:r>
            <a:endParaRPr lang="ru-RU" sz="6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429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Рисунок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12204848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48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билгеләр</a:t>
            </a:r>
            <a:r>
              <a:rPr lang="ru-RU" sz="48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нәрсә</a:t>
            </a:r>
            <a:r>
              <a:rPr lang="ru-RU" sz="48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белдерә</a:t>
            </a:r>
            <a:r>
              <a:rPr lang="ru-RU" sz="48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74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68952" cy="6597352"/>
          </a:xfrm>
        </p:spPr>
        <p:txBody>
          <a:bodyPr>
            <a:normAutofit fontScale="90000"/>
          </a:bodyPr>
          <a:lstStyle/>
          <a:p>
            <a:r>
              <a:rPr lang="tt-RU" sz="66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Вентиль- </a:t>
            </a:r>
            <a:r>
              <a:rPr lang="tt-RU" sz="6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торбадан килә торган су, газ, пар, сыекчаларның йөрешен ачу, киметү яки туктату өчен хезмәт итә торган җайланма- клапан. </a:t>
            </a:r>
            <a:endParaRPr lang="ru-RU" sz="6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32855" y="3244334"/>
            <a:ext cx="2584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7724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74"/>
          </a:xfrm>
        </p:spPr>
        <p:txBody>
          <a:bodyPr>
            <a:noAutofit/>
          </a:bodyPr>
          <a:lstStyle/>
          <a:p>
            <a:pPr algn="ctr"/>
            <a:r>
              <a:rPr lang="tt-RU" sz="7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tt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sz="7200" dirty="0" smtClean="0"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tt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sz="7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7200" dirty="0">
                <a:latin typeface="Times New Roman" pitchFamily="18" charset="0"/>
                <a:cs typeface="Times New Roman" pitchFamily="18" charset="0"/>
              </a:rPr>
            </a:br>
            <a:r>
              <a:rPr lang="tt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Телефон</a:t>
            </a:r>
            <a:br>
              <a:rPr lang="tt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– 52 - 45</a:t>
            </a:r>
            <a:br>
              <a:rPr lang="tt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49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age95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04813"/>
            <a:ext cx="1601787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image95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061" y="4869160"/>
            <a:ext cx="1674812" cy="12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1835696" y="1772816"/>
            <a:ext cx="5917771" cy="350865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t-RU" sz="22200" b="1" cap="all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ГАЗ</a:t>
            </a:r>
            <a:endParaRPr lang="ru-RU" sz="22200" b="1" cap="all" spc="0" dirty="0">
              <a:ln w="0"/>
              <a:solidFill>
                <a:schemeClr val="accent5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05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3573016"/>
            <a:ext cx="7433944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tt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Газ чыгуның сәбәпләре: </a:t>
            </a:r>
            <a:r>
              <a:rPr lang="tt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tt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tt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аз җиһазларының</a:t>
            </a:r>
            <a:br>
              <a:rPr lang="tt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төзек булмавы,</a:t>
            </a:r>
            <a:br>
              <a:rPr lang="tt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ялганган урыннан</a:t>
            </a:r>
            <a:br>
              <a:rPr lang="tt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газ чыгу;</a:t>
            </a:r>
            <a:br>
              <a:rPr lang="tt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tt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уның кайнап чыгып, утны сүндерүе;  җилнең утны сүндерүе;</a:t>
            </a:r>
            <a:br>
              <a:rPr lang="tt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кранның ябылып бетмәве.</a:t>
            </a:r>
            <a:br>
              <a:rPr lang="tt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tt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87854"/>
            <a:ext cx="1219200" cy="1933575"/>
          </a:xfrm>
          <a:prstGeom prst="rect">
            <a:avLst/>
          </a:prstGeom>
          <a:noFill/>
          <a:ln w="76200" cmpd="tri">
            <a:solidFill>
              <a:srgbClr val="FF99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349771"/>
            <a:ext cx="1439863" cy="2735263"/>
          </a:xfrm>
          <a:prstGeom prst="rect">
            <a:avLst/>
          </a:prstGeom>
          <a:noFill/>
          <a:ln w="76200" cmpd="tri">
            <a:solidFill>
              <a:srgbClr val="99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54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50000"/>
            <a:alpha val="2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876722"/>
            <a:ext cx="7931224" cy="4981278"/>
          </a:xfrm>
        </p:spPr>
        <p:txBody>
          <a:bodyPr>
            <a:normAutofit fontScale="92500" lnSpcReduction="10000"/>
          </a:bodyPr>
          <a:lstStyle/>
          <a:p>
            <a:pPr marL="0" lvl="0" indent="0">
              <a:lnSpc>
                <a:spcPct val="150000"/>
              </a:lnSpc>
              <a:buNone/>
            </a:pP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tt-RU" sz="32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1. Тәрәзәне </a:t>
            </a:r>
            <a:r>
              <a:rPr lang="tt-RU" sz="32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ачып бүлмәне </a:t>
            </a:r>
            <a:r>
              <a:rPr lang="tt-RU" sz="32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җилләтергә.</a:t>
            </a:r>
            <a:endParaRPr lang="ru-RU" sz="32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tt-RU" sz="32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2. Плитәнең </a:t>
            </a:r>
            <a:r>
              <a:rPr lang="tt-RU" sz="32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краны ябыкмы, </a:t>
            </a:r>
            <a:r>
              <a:rPr lang="tt-RU" sz="32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тикшерергә.</a:t>
            </a:r>
            <a:endParaRPr lang="ru-RU" sz="32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tt-RU" sz="32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3. 04 </a:t>
            </a:r>
            <a:r>
              <a:rPr lang="tt-RU" sz="32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хезмәтенә күршеләрдән </a:t>
            </a:r>
            <a:r>
              <a:rPr lang="tt-RU" sz="32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шалтыратырга.</a:t>
            </a:r>
            <a:endParaRPr lang="ru-RU" sz="32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tt-RU" sz="32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4. Ут </a:t>
            </a:r>
            <a:r>
              <a:rPr lang="tt-RU" sz="32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яндырма, шырпы кабызма</a:t>
            </a:r>
            <a:r>
              <a:rPr lang="tt-RU" sz="32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tt-RU" sz="3200" b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5. Өлкәннәргә әйтергә.</a:t>
            </a:r>
            <a:endParaRPr lang="ru-RU" sz="32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Газ </a:t>
            </a:r>
            <a:r>
              <a:rPr lang="ru-RU" sz="5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чыкканда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ниш</a:t>
            </a:r>
            <a:r>
              <a:rPr lang="tt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ләргә?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649922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0879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4241496"/>
          </a:xfrm>
        </p:spPr>
        <p:txBody>
          <a:bodyPr>
            <a:noAutofit/>
          </a:bodyPr>
          <a:lstStyle/>
          <a:p>
            <a:pPr algn="ctr"/>
            <a:r>
              <a:rPr lang="tt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Куркыныч туганда үз – үзеңне тоту кагыйдәләре</a:t>
            </a:r>
            <a:endParaRPr lang="ru-RU" sz="8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4023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tt-RU" sz="96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marL="109728" indent="0">
              <a:buNone/>
            </a:pPr>
            <a:r>
              <a:rPr lang="tt-RU" sz="200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0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 04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tt-RU" sz="96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ТЕЛЕФОН</a:t>
            </a:r>
            <a:endParaRPr lang="ru-RU" sz="9600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597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008111"/>
          </a:xfrm>
        </p:spPr>
        <p:txBody>
          <a:bodyPr/>
          <a:lstStyle/>
          <a:p>
            <a:pPr algn="ctr"/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Сайланма диктант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12776"/>
            <a:ext cx="7772400" cy="5184576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sz="6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65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Юрган</a:t>
            </a:r>
            <a:r>
              <a:rPr lang="ru-RU" sz="6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5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капларга</a:t>
            </a:r>
            <a:r>
              <a:rPr lang="ru-RU" sz="65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65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6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65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Ишекне</a:t>
            </a:r>
            <a:r>
              <a:rPr lang="ru-RU" sz="6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5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ябарга</a:t>
            </a:r>
            <a:r>
              <a:rPr lang="ru-RU" sz="6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ru-RU" sz="6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Электр </a:t>
            </a:r>
            <a:r>
              <a:rPr lang="ru-RU" sz="65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җиһазларын</a:t>
            </a:r>
            <a:r>
              <a:rPr lang="ru-RU" sz="65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5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кабызмау</a:t>
            </a:r>
            <a:r>
              <a:rPr lang="ru-RU" sz="65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   </a:t>
            </a:r>
          </a:p>
          <a:p>
            <a:pPr algn="l"/>
            <a:r>
              <a:rPr lang="ru-RU" sz="6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65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Диспетчерга</a:t>
            </a:r>
            <a:r>
              <a:rPr lang="ru-RU" sz="65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5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шалтырату</a:t>
            </a:r>
            <a:r>
              <a:rPr lang="ru-RU" sz="6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tt-RU" sz="6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65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5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Кычкырырга</a:t>
            </a:r>
            <a:r>
              <a:rPr lang="ru-RU" sz="65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65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сөлге</a:t>
            </a:r>
            <a:r>
              <a:rPr lang="ru-RU" sz="65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5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болгарга</a:t>
            </a:r>
            <a:r>
              <a:rPr lang="ru-RU" sz="65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  </a:t>
            </a:r>
          </a:p>
          <a:p>
            <a:pPr algn="l"/>
            <a:r>
              <a:rPr lang="ru-RU" sz="6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65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Вентильне</a:t>
            </a:r>
            <a:r>
              <a:rPr lang="ru-RU" sz="65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65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кранны</a:t>
            </a:r>
            <a:r>
              <a:rPr lang="ru-RU" sz="6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65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борырга</a:t>
            </a:r>
            <a:r>
              <a:rPr lang="ru-RU" sz="6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tt-RU" sz="65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tt-RU" sz="6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Ярдәм </a:t>
            </a:r>
            <a:r>
              <a:rPr lang="tt-RU" sz="65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сорап күршеләргә </a:t>
            </a:r>
            <a:r>
              <a:rPr lang="tt-RU" sz="6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мөрәҗәгать </a:t>
            </a:r>
            <a:r>
              <a:rPr lang="tt-RU" sz="65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итү.    </a:t>
            </a:r>
          </a:p>
          <a:p>
            <a:pPr algn="l"/>
            <a:r>
              <a:rPr lang="tt-RU" sz="6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8. Бүлмәне </a:t>
            </a:r>
            <a:r>
              <a:rPr lang="tt-RU" sz="65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җилләтү.   </a:t>
            </a:r>
          </a:p>
          <a:p>
            <a:pPr algn="l"/>
            <a:r>
              <a:rPr lang="tt-RU" sz="6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9.Үзеңнең </a:t>
            </a:r>
            <a:r>
              <a:rPr lang="tt-RU" sz="65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адрес һәм телефонны әйтү. </a:t>
            </a:r>
            <a:endParaRPr lang="ru-RU" sz="65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30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080119"/>
          </a:xfrm>
        </p:spPr>
        <p:txBody>
          <a:bodyPr>
            <a:normAutofit/>
          </a:bodyPr>
          <a:lstStyle/>
          <a:p>
            <a:pPr algn="ctr"/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Өй эше.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8712968" cy="4608512"/>
          </a:xfrm>
        </p:spPr>
        <p:txBody>
          <a:bodyPr>
            <a:normAutofit/>
          </a:bodyPr>
          <a:lstStyle/>
          <a:p>
            <a:pPr marL="514350" indent="-514350" algn="l">
              <a:buAutoNum type="arabicPeriod"/>
            </a:pPr>
            <a:r>
              <a:rPr lang="ru-RU" sz="3600" dirty="0" err="1" smtClean="0"/>
              <a:t>Дәреслектән</a:t>
            </a:r>
            <a:r>
              <a:rPr lang="ru-RU" sz="3600" dirty="0" smtClean="0"/>
              <a:t> </a:t>
            </a:r>
            <a:r>
              <a:rPr lang="ru-RU" sz="3600" dirty="0"/>
              <a:t>4- 6 бит, </a:t>
            </a:r>
            <a:r>
              <a:rPr lang="ru-RU" sz="3600" dirty="0" err="1"/>
              <a:t>укырга</a:t>
            </a:r>
            <a:r>
              <a:rPr lang="ru-RU" sz="3600" dirty="0" smtClean="0"/>
              <a:t>.</a:t>
            </a:r>
          </a:p>
          <a:p>
            <a:pPr algn="l"/>
            <a:endParaRPr lang="ru-RU" sz="3600" dirty="0"/>
          </a:p>
          <a:p>
            <a:pPr marL="514350" indent="-514350" algn="l">
              <a:buAutoNum type="arabicPeriod" startAt="2"/>
            </a:pPr>
            <a:r>
              <a:rPr lang="ru-RU" sz="3600" dirty="0" err="1" smtClean="0"/>
              <a:t>Биремнәрне</a:t>
            </a:r>
            <a:r>
              <a:rPr lang="ru-RU" sz="3600" dirty="0" smtClean="0"/>
              <a:t> </a:t>
            </a:r>
            <a:r>
              <a:rPr lang="ru-RU" sz="3600" dirty="0" err="1"/>
              <a:t>үтәү</a:t>
            </a:r>
            <a:r>
              <a:rPr lang="ru-RU" sz="3600" dirty="0"/>
              <a:t>. </a:t>
            </a:r>
            <a:r>
              <a:rPr lang="ru-RU" sz="3600" dirty="0" err="1"/>
              <a:t>Дәреслек</a:t>
            </a:r>
            <a:r>
              <a:rPr lang="ru-RU" sz="3600" dirty="0"/>
              <a:t>, 7бит</a:t>
            </a:r>
            <a:r>
              <a:rPr lang="ru-RU" sz="3600" dirty="0" smtClean="0"/>
              <a:t>.</a:t>
            </a:r>
          </a:p>
          <a:p>
            <a:pPr algn="l"/>
            <a:endParaRPr lang="ru-RU" sz="3600" dirty="0"/>
          </a:p>
          <a:p>
            <a:pPr marL="514350" indent="-514350" algn="l">
              <a:buAutoNum type="arabicPeriod" startAt="3"/>
            </a:pPr>
            <a:r>
              <a:rPr lang="ru-RU" sz="3600" dirty="0" err="1" smtClean="0"/>
              <a:t>Иҗади</a:t>
            </a:r>
            <a:r>
              <a:rPr lang="ru-RU" sz="3600" dirty="0" smtClean="0"/>
              <a:t> </a:t>
            </a:r>
            <a:r>
              <a:rPr lang="ru-RU" sz="3600" dirty="0" err="1"/>
              <a:t>эш</a:t>
            </a:r>
            <a:r>
              <a:rPr lang="ru-RU" sz="3600" dirty="0"/>
              <a:t>. 1рәт- газ, 2 </a:t>
            </a:r>
            <a:r>
              <a:rPr lang="ru-RU" sz="3600" dirty="0" err="1"/>
              <a:t>рәт</a:t>
            </a:r>
            <a:r>
              <a:rPr lang="ru-RU" sz="3600" dirty="0"/>
              <a:t>- </a:t>
            </a:r>
            <a:r>
              <a:rPr lang="ru-RU" sz="3600" dirty="0" err="1"/>
              <a:t>ут</a:t>
            </a:r>
            <a:r>
              <a:rPr lang="ru-RU" sz="3600" dirty="0"/>
              <a:t>, 3рәт –су </a:t>
            </a:r>
            <a:r>
              <a:rPr lang="ru-RU" sz="3600" dirty="0" err="1"/>
              <a:t>куркынычын</a:t>
            </a:r>
            <a:r>
              <a:rPr lang="ru-RU" sz="3600" dirty="0"/>
              <a:t> </a:t>
            </a:r>
            <a:r>
              <a:rPr lang="ru-RU" sz="3600" dirty="0" err="1"/>
              <a:t>кисәтү</a:t>
            </a:r>
            <a:r>
              <a:rPr lang="ru-RU" sz="3600" dirty="0"/>
              <a:t> </a:t>
            </a:r>
            <a:r>
              <a:rPr lang="ru-RU" sz="3600" dirty="0" err="1"/>
              <a:t>билгесе</a:t>
            </a:r>
            <a:r>
              <a:rPr lang="ru-RU" sz="3600" dirty="0"/>
              <a:t> </a:t>
            </a:r>
            <a:r>
              <a:rPr lang="ru-RU" sz="3600" dirty="0" err="1"/>
              <a:t>ясарга</a:t>
            </a:r>
            <a:r>
              <a:rPr lang="ru-RU" sz="3600" dirty="0" smtClean="0"/>
              <a:t>.</a:t>
            </a:r>
          </a:p>
          <a:p>
            <a:pPr algn="l"/>
            <a:endParaRPr lang="ru-RU" sz="3600" dirty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0190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048672"/>
          </a:xfrm>
          <a:noFill/>
        </p:spPr>
        <p:txBody>
          <a:bodyPr>
            <a:noAutofit/>
            <a:scene3d>
              <a:camera prst="isometricRightUp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tt-RU" sz="96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Иг</a:t>
            </a:r>
            <a:r>
              <a:rPr lang="ru-RU" sz="8800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ътибарыгыз</a:t>
            </a:r>
            <a:r>
              <a:rPr lang="ru-RU" sz="96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өчен</a:t>
            </a:r>
            <a:r>
              <a:rPr lang="ru-RU" sz="96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рәхмәт</a:t>
            </a:r>
            <a:r>
              <a:rPr lang="ru-RU" sz="96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9600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13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 shadeToTitle="1">
        <a:gradFill flip="none" rotWithShape="1">
          <a:gsLst>
            <a:gs pos="0">
              <a:srgbClr val="FFF200"/>
            </a:gs>
            <a:gs pos="100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4608512"/>
          </a:xfrm>
        </p:spPr>
        <p:txBody>
          <a:bodyPr>
            <a:noAutofit/>
          </a:bodyPr>
          <a:lstStyle/>
          <a:p>
            <a:pPr algn="ctr"/>
            <a:r>
              <a:rPr lang="tt-RU" sz="8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Янгын үзеннән - үзе  чыкмый</a:t>
            </a:r>
            <a:r>
              <a:rPr lang="tt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7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72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tt-RU" sz="4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В.Маяковский</a:t>
            </a:r>
            <a:endParaRPr lang="ru-RU" sz="44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3" descr="C:\ресурсы\Картинки\Огонь\i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835" y="260648"/>
            <a:ext cx="696913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1" descr="C:\ресурсы\Картинки\Огонь\i1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791" y="4509120"/>
            <a:ext cx="2024063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514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720080"/>
          </a:xfrm>
        </p:spPr>
        <p:txBody>
          <a:bodyPr>
            <a:noAutofit/>
          </a:bodyPr>
          <a:lstStyle/>
          <a:p>
            <a:pPr algn="ctr"/>
            <a:r>
              <a:rPr lang="tt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Ут кайчан дус түгел?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780928"/>
            <a:ext cx="4248472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961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311801" y="0"/>
            <a:ext cx="7679240" cy="5775762"/>
          </a:xfrm>
        </p:spPr>
        <p:txBody>
          <a:bodyPr>
            <a:noAutofit/>
          </a:bodyPr>
          <a:lstStyle/>
          <a:p>
            <a:pPr algn="l"/>
            <a:r>
              <a:rPr lang="tt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Янгын ни сәбәпле чыга?</a:t>
            </a:r>
          </a:p>
          <a:p>
            <a:pPr algn="l"/>
            <a:r>
              <a:rPr lang="tt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l"/>
            <a:r>
              <a:rPr lang="tt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tt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Оныту</a:t>
            </a:r>
          </a:p>
          <a:p>
            <a:endParaRPr lang="tt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tt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Очкын (мич, камин)   </a:t>
            </a:r>
          </a:p>
          <a:p>
            <a:endParaRPr lang="tt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Тиз ялкынлана торган әйберләр </a:t>
            </a:r>
          </a:p>
          <a:p>
            <a:endParaRPr lang="tt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tt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Шырпы</a:t>
            </a:r>
            <a:endParaRPr lang="tt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tt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Ягулык (бензин, газ, керосин)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200905"/>
            <a:ext cx="8075432" cy="2574857"/>
          </a:xfrm>
        </p:spPr>
        <p:txBody>
          <a:bodyPr>
            <a:normAutofit fontScale="90000"/>
          </a:bodyPr>
          <a:lstStyle/>
          <a:p>
            <a:pPr algn="l"/>
            <a:r>
              <a:rPr lang="tt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br>
              <a:rPr lang="tt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tt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31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Электр җиһазларының</a:t>
            </a:r>
            <a:br>
              <a:rPr lang="tt-RU" sz="31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1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төзек булмавы</a:t>
            </a:r>
            <a:endParaRPr lang="ru-RU" sz="31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0" descr="j023737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23" y="3231951"/>
            <a:ext cx="1692275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86" y="906767"/>
            <a:ext cx="1019175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538" y="5301208"/>
            <a:ext cx="1296144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930011"/>
            <a:ext cx="2042777" cy="143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005064"/>
            <a:ext cx="2016224" cy="1770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905" y="2384544"/>
            <a:ext cx="7715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204" y="617106"/>
            <a:ext cx="1762125" cy="165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579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836712"/>
            <a:ext cx="8136904" cy="5256584"/>
          </a:xfrm>
          <a:prstGeom prst="rect">
            <a:avLst/>
          </a:prstGeom>
          <a:noFill/>
          <a:scene3d>
            <a:camera prst="orthographicFront"/>
            <a:lightRig rig="flat" dir="tl">
              <a:rot lat="0" lon="0" rev="6600000"/>
            </a:lightRig>
          </a:scene3d>
          <a:sp3d>
            <a:bevelT w="152400" h="50800" prst="softRound"/>
          </a:sp3d>
        </p:spPr>
        <p:txBody>
          <a:bodyPr wrap="none" lIns="91440" tIns="45720" rIns="91440" bIns="45720">
            <a:prstTxWarp prst="textInflateBottom">
              <a:avLst/>
            </a:prstTxWarp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Башваткыч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813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8064896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9728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Кара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җирнең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өстенә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tt-RU" dirty="0">
                <a:latin typeface="Times New Roman" pitchFamily="18" charset="0"/>
                <a:cs typeface="Times New Roman" pitchFamily="18" charset="0"/>
              </a:rPr>
              <a:t>      Каз мамыгын кем түккән?</a:t>
            </a:r>
          </a:p>
          <a:p>
            <a:pPr marL="109728" indent="0">
              <a:buNone/>
            </a:pPr>
            <a:r>
              <a:rPr lang="tt-RU" dirty="0">
                <a:latin typeface="Times New Roman" pitchFamily="18" charset="0"/>
                <a:cs typeface="Times New Roman" pitchFamily="18" charset="0"/>
              </a:rPr>
              <a:t>       Ак юрганын кем теккән?</a:t>
            </a:r>
          </a:p>
          <a:p>
            <a:pPr marL="109728" indent="0">
              <a:buNone/>
            </a:pPr>
            <a:r>
              <a:rPr lang="tt-RU" dirty="0">
                <a:latin typeface="Times New Roman" pitchFamily="18" charset="0"/>
                <a:cs typeface="Times New Roman" pitchFamily="18" charset="0"/>
              </a:rPr>
              <a:t>     Ап- ак онны кем сипкән? </a:t>
            </a:r>
          </a:p>
          <a:p>
            <a:pPr marL="109728" indent="0">
              <a:buNone/>
            </a:pPr>
            <a:r>
              <a:rPr lang="tt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2.   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Ялт итәр дә, йолт итәр,  </a:t>
            </a:r>
          </a:p>
          <a:p>
            <a:pPr marL="109728" indent="0">
              <a:buNone/>
            </a:pPr>
            <a:r>
              <a:rPr lang="tt-RU" dirty="0">
                <a:latin typeface="Times New Roman" pitchFamily="18" charset="0"/>
                <a:cs typeface="Times New Roman" pitchFamily="18" charset="0"/>
              </a:rPr>
              <a:t>                    Тигән җирен ут итәр.</a:t>
            </a:r>
          </a:p>
          <a:p>
            <a:pPr marL="109728" indent="0">
              <a:buNone/>
            </a:pPr>
            <a:r>
              <a:rPr lang="tt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 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Өй башына утырган, </a:t>
            </a:r>
          </a:p>
          <a:p>
            <a:pPr marL="109728" indent="0">
              <a:buNone/>
            </a:pPr>
            <a:r>
              <a:rPr lang="tt-RU" dirty="0">
                <a:latin typeface="Times New Roman" pitchFamily="18" charset="0"/>
                <a:cs typeface="Times New Roman" pitchFamily="18" charset="0"/>
              </a:rPr>
              <a:t>     Җирне нур белән тутырган.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tt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4.  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Мич эчендә кара мәче.</a:t>
            </a:r>
          </a:p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195456"/>
              </p:ext>
            </p:extLst>
          </p:nvPr>
        </p:nvGraphicFramePr>
        <p:xfrm>
          <a:off x="827584" y="3284983"/>
          <a:ext cx="6095999" cy="2808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7020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0207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02078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02078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158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цирка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06" y="537392"/>
            <a:ext cx="1606550" cy="2305050"/>
          </a:xfrm>
          <a:prstGeom prst="rect">
            <a:avLst/>
          </a:prstGeom>
          <a:noFill/>
          <a:ln w="57150" cmpd="thickThin">
            <a:solidFill>
              <a:srgbClr val="FF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ками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628775"/>
            <a:ext cx="2663825" cy="1997075"/>
          </a:xfrm>
          <a:prstGeom prst="rect">
            <a:avLst/>
          </a:prstGeom>
          <a:noFill/>
          <a:ln w="57150" cmpd="thickThin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в лесу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257" y="4437112"/>
            <a:ext cx="2735262" cy="2051050"/>
          </a:xfrm>
          <a:prstGeom prst="rect">
            <a:avLst/>
          </a:prstGeom>
          <a:noFill/>
          <a:ln w="57150" cmpd="thickThin">
            <a:solidFill>
              <a:srgbClr val="FF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041" y="1628775"/>
            <a:ext cx="512763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692695"/>
            <a:ext cx="8229600" cy="936079"/>
          </a:xfrm>
        </p:spPr>
        <p:txBody>
          <a:bodyPr>
            <a:normAutofit/>
          </a:bodyPr>
          <a:lstStyle/>
          <a:p>
            <a:r>
              <a:rPr lang="tt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КЕШЕ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659646"/>
            <a:ext cx="536494" cy="627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Стрелка вниз 11"/>
          <p:cNvSpPr/>
          <p:nvPr/>
        </p:nvSpPr>
        <p:spPr>
          <a:xfrm>
            <a:off x="4213086" y="2627312"/>
            <a:ext cx="288032" cy="136815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740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51185"/>
            <a:ext cx="7234238" cy="917575"/>
          </a:xfrm>
        </p:spPr>
        <p:txBody>
          <a:bodyPr>
            <a:normAutofit/>
          </a:bodyPr>
          <a:lstStyle/>
          <a:p>
            <a:r>
              <a:rPr lang="tt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Янгын вакытында нишләргә?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867" y="2924944"/>
            <a:ext cx="14763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567" y="4518129"/>
            <a:ext cx="1463675" cy="103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159042"/>
            <a:ext cx="1476375" cy="120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715" y="5332108"/>
            <a:ext cx="1476375" cy="1033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83" y="5579953"/>
            <a:ext cx="1452562" cy="103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39395" y="1412776"/>
            <a:ext cx="7895009" cy="4536504"/>
          </a:xfrm>
        </p:spPr>
        <p:txBody>
          <a:bodyPr>
            <a:normAutofit/>
          </a:bodyPr>
          <a:lstStyle/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Янгын кечкенә булса, өстенә юрган капла!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01 гә шалтыратырга!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Дымлы сөлге аша суларга!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Идәннән шуышып яки чүгәләп бар!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Төтен булган бүлмәгә кермә!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Өйдән чыккач ишекне ябып куй!</a:t>
            </a:r>
          </a:p>
          <a:p>
            <a:r>
              <a:rPr lang="tt-RU" sz="2800" b="1" dirty="0">
                <a:latin typeface="Times New Roman"/>
                <a:ea typeface="Calibri"/>
              </a:rPr>
              <a:t>Төтен башка бүлмәдә булса, ишекне ябып, төтен кермәслек итеп ярыкларны томала.</a:t>
            </a:r>
            <a:endParaRPr lang="tt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1" name="Рисунок 1" descr="C:\Documents and Settings\1\Мои документы\My Pictures\Scan Pictures\20081016\Image6.bmp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DCD9D6"/>
              </a:clrFrom>
              <a:clrTo>
                <a:srgbClr val="DCD9D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866" y="1268760"/>
            <a:ext cx="1476375" cy="1296144"/>
          </a:xfrm>
          <a:prstGeom prst="rect">
            <a:avLst/>
          </a:prstGeom>
          <a:noFill/>
          <a:ln w="38100">
            <a:solidFill>
              <a:srgbClr val="B13F9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765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546</TotalTime>
  <Words>416</Words>
  <Application>Microsoft Office PowerPoint</Application>
  <PresentationFormat>Экран (4:3)</PresentationFormat>
  <Paragraphs>84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Открытая</vt:lpstr>
      <vt:lpstr>       Ут су           газ</vt:lpstr>
      <vt:lpstr>Куркыныч туганда үз – үзеңне тоту кагыйдәләре</vt:lpstr>
      <vt:lpstr>Янгын үзеннән - үзе  чыкмый                 В.Маяковский</vt:lpstr>
      <vt:lpstr>Ут кайчан дус түгел?</vt:lpstr>
      <vt:lpstr>                          Электр җиһазларының      төзек булмавы</vt:lpstr>
      <vt:lpstr>Презентация PowerPoint</vt:lpstr>
      <vt:lpstr>Презентация PowerPoint</vt:lpstr>
      <vt:lpstr>                   КЕШЕ</vt:lpstr>
      <vt:lpstr>Янгын вакытында нишләргә?</vt:lpstr>
      <vt:lpstr>Презентация PowerPoint</vt:lpstr>
      <vt:lpstr>Презентация PowerPoint</vt:lpstr>
      <vt:lpstr>Район буенча мәгълүмат </vt:lpstr>
      <vt:lpstr>Су ни өчен кирәк?</vt:lpstr>
      <vt:lpstr> Бу билгеләр нәрсә белдерә?</vt:lpstr>
      <vt:lpstr>Вентиль-  торбадан килә торган су, газ, пар, сыекчаларның йөрешен ачу, киметү яки туктату өчен хезмәт итә торган җайланма- клапан. </vt:lpstr>
      <vt:lpstr>                Телефон  2 – 52 - 45   </vt:lpstr>
      <vt:lpstr>Презентация PowerPoint</vt:lpstr>
      <vt:lpstr>Газ чыгуның сәбәпләре:   газ җиһазларының  төзек булмавы,  ялганган урыннан  газ чыгу;   суның кайнап чыгып, утны сүндерүе;  җилнең утны сүндерүе; кранның ябылып бетмәве.     </vt:lpstr>
      <vt:lpstr>Газ чыкканда нишләргә?</vt:lpstr>
      <vt:lpstr>ТЕЛЕФОН</vt:lpstr>
      <vt:lpstr>Сайланма диктант</vt:lpstr>
      <vt:lpstr>Өй эше.</vt:lpstr>
      <vt:lpstr>Игътибарыгыз өчен рәхмәт!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Куркыныч туганда үз - үзеңне тоту кагыйдәләре</dc:title>
  <dc:creator>Рамиля</dc:creator>
  <cp:lastModifiedBy>Рамиля</cp:lastModifiedBy>
  <cp:revision>51</cp:revision>
  <dcterms:created xsi:type="dcterms:W3CDTF">2012-01-05T15:57:13Z</dcterms:created>
  <dcterms:modified xsi:type="dcterms:W3CDTF">2012-01-16T06:06:27Z</dcterms:modified>
</cp:coreProperties>
</file>