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8" r:id="rId5"/>
    <p:sldId id="261" r:id="rId6"/>
    <p:sldId id="262" r:id="rId7"/>
    <p:sldId id="264" r:id="rId8"/>
    <p:sldId id="266" r:id="rId9"/>
    <p:sldId id="265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5200" y="4495800"/>
            <a:ext cx="5562600" cy="552450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5105400"/>
            <a:ext cx="5562600" cy="381000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0" y="6689725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fld id="{8C3EF068-5E2D-4C44-84B6-BE20AB79FD63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689725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fld id="{ABD1E215-749D-4C1E-8678-EB978D1D42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3EF068-5E2D-4C44-84B6-BE20AB79FD63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1E215-749D-4C1E-8678-EB978D1D42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19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19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3EF068-5E2D-4C44-84B6-BE20AB79FD63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1E215-749D-4C1E-8678-EB978D1D42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28600" y="1066800"/>
            <a:ext cx="4267200" cy="4953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4953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0" y="6689725"/>
            <a:ext cx="2133600" cy="136525"/>
          </a:xfrm>
        </p:spPr>
        <p:txBody>
          <a:bodyPr/>
          <a:lstStyle>
            <a:lvl1pPr>
              <a:defRPr/>
            </a:lvl1pPr>
          </a:lstStyle>
          <a:p>
            <a:fld id="{8C3EF068-5E2D-4C44-84B6-BE20AB79FD63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689725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10400" y="6689725"/>
            <a:ext cx="2133600" cy="136525"/>
          </a:xfrm>
        </p:spPr>
        <p:txBody>
          <a:bodyPr/>
          <a:lstStyle>
            <a:lvl1pPr>
              <a:defRPr/>
            </a:lvl1pPr>
          </a:lstStyle>
          <a:p>
            <a:fld id="{ABD1E215-749D-4C1E-8678-EB978D1D42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3EF068-5E2D-4C44-84B6-BE20AB79FD63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1E215-749D-4C1E-8678-EB978D1D42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3EF068-5E2D-4C44-84B6-BE20AB79FD63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1E215-749D-4C1E-8678-EB978D1D42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3EF068-5E2D-4C44-84B6-BE20AB79FD63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1E215-749D-4C1E-8678-EB978D1D42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3EF068-5E2D-4C44-84B6-BE20AB79FD63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1E215-749D-4C1E-8678-EB978D1D42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3EF068-5E2D-4C44-84B6-BE20AB79FD63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1E215-749D-4C1E-8678-EB978D1D42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3EF068-5E2D-4C44-84B6-BE20AB79FD63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1E215-749D-4C1E-8678-EB978D1D42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3EF068-5E2D-4C44-84B6-BE20AB79FD63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1E215-749D-4C1E-8678-EB978D1D42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3EF068-5E2D-4C44-84B6-BE20AB79FD63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1E215-749D-4C1E-8678-EB978D1D42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89725"/>
            <a:ext cx="2133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 Black" pitchFamily="34" charset="0"/>
              </a:defRPr>
            </a:lvl1pPr>
          </a:lstStyle>
          <a:p>
            <a:fld id="{8C3EF068-5E2D-4C44-84B6-BE20AB79FD63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897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 Black" pitchFamily="34" charset="0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89725"/>
            <a:ext cx="2133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 Black" pitchFamily="34" charset="0"/>
              </a:defRPr>
            </a:lvl1pPr>
          </a:lstStyle>
          <a:p>
            <a:fld id="{ABD1E215-749D-4C1E-8678-EB978D1D428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Franklin Gothic Medium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Franklin Gothic Medium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Franklin Gothic Medium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Franklin Gothic Medium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Franklin Gothic Medium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Franklin Gothic Medium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Franklin Gothic Medium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Franklin Gothic Medium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200000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200000"/>
        <a:defRPr sz="20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200000"/>
        <a:defRPr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2" name="Picture 12" descr="http://cs10608.vkontakte.ru/u12230531/110281015/x_ac402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1624" y="4034437"/>
            <a:ext cx="3667152" cy="28235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Культурное наследие Золотой Орды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endParaRPr>
          </a:p>
        </p:txBody>
      </p:sp>
      <p:pic>
        <p:nvPicPr>
          <p:cNvPr id="20482" name="Picture 2" descr="http://www.kcn.ru/tat_ru/history/images/tri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556792"/>
            <a:ext cx="3925100" cy="2939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90" name="Picture 10" descr="http://www.islam.ru/sites/default/files/img/kultura/2009/05/112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8777" y="1880575"/>
            <a:ext cx="3729024" cy="40687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57562"/>
            <a:ext cx="9144000" cy="280511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0" dirty="0" smtClean="0"/>
              <a:t>             Остатки материальной культуры свидетельствуют о поистине высоком уровне развития ремесла и искусства в золотоордынских городах: строительства и архитектуры, ювелирного искусства, черной и цветной металлургии, кожевенного, гончарного, косторезного производства, стеклоделия, резьбы по камню и т.д. </a:t>
            </a:r>
            <a:r>
              <a:rPr lang="ru-RU" b="0" dirty="0" err="1" smtClean="0"/>
              <a:t>скотодства</a:t>
            </a:r>
            <a:r>
              <a:rPr lang="ru-RU" b="0" dirty="0" smtClean="0"/>
              <a:t>, стеклоделия, резьбы по камню и т.д.</a:t>
            </a:r>
            <a:endParaRPr lang="ru-RU" dirty="0"/>
          </a:p>
        </p:txBody>
      </p:sp>
      <p:pic>
        <p:nvPicPr>
          <p:cNvPr id="21506" name="Picture 2" descr="http://files.school-collection.edu.ru/dlrstore/8e12e49c-4132-42c6-bcc9-2743e3311d43/13_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3575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69" y="0"/>
            <a:ext cx="8501070" cy="762000"/>
          </a:xfrm>
        </p:spPr>
        <p:txBody>
          <a:bodyPr/>
          <a:lstStyle/>
          <a:p>
            <a:r>
              <a:rPr lang="ru-RU" dirty="0" smtClean="0"/>
              <a:t>золотоордынская культура была сплавом традиций разных культур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ttp://www.isttat6.izmeri.edusite.ru/images/p52_naxodkiizsarybat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90605"/>
            <a:ext cx="3414706" cy="31013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8" name="Picture 4" descr="http://idmedina.ru/medina/img/113/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913" y="3071810"/>
            <a:ext cx="5135488" cy="32575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Ханские храмы и мечети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://arkrim.ru/images/stories/Bahchisarayskiy_dvorec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200" y="1066800"/>
            <a:ext cx="4375150" cy="3370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604" name="Picture 4" descr="http://farm7.static.flickr.com/6026/5962290108_979e25a58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2350" y="3140968"/>
            <a:ext cx="4283049" cy="35863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 smtClean="0"/>
              <a:t>Просвещение</a:t>
            </a:r>
            <a:endParaRPr lang="ru-RU" sz="4800" dirty="0"/>
          </a:p>
        </p:txBody>
      </p:sp>
      <p:pic>
        <p:nvPicPr>
          <p:cNvPr id="5122" name="Picture 2" descr="http://www.isttat6.izmeri.edusite.ru/images/p52_saifsara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66800"/>
            <a:ext cx="5000660" cy="4953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4" name="Picture 4" descr="http://www.isttat6.izmeri.edusite.ru/images/p52_stranicarukopis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066800"/>
            <a:ext cx="2928958" cy="4810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www.hermitagemuseum.org/imgs_Ru/04/2005/hm4_2_136_0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80962"/>
            <a:ext cx="2495550" cy="36957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5575" y="3776663"/>
            <a:ext cx="249555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/>
              <a:t>Кубок</a:t>
            </a:r>
            <a:endParaRPr lang="ru-RU" dirty="0"/>
          </a:p>
          <a:p>
            <a:pPr algn="ctr"/>
            <a:r>
              <a:rPr lang="ru-RU" dirty="0" smtClean="0"/>
              <a:t>Золотая </a:t>
            </a:r>
            <a:r>
              <a:rPr lang="ru-RU" dirty="0"/>
              <a:t>Орда</a:t>
            </a:r>
          </a:p>
          <a:p>
            <a:pPr algn="ctr"/>
            <a:r>
              <a:rPr lang="ru-RU" dirty="0"/>
              <a:t>Серебро, выколотка, </a:t>
            </a:r>
            <a:r>
              <a:rPr lang="ru-RU" dirty="0" smtClean="0"/>
              <a:t>полировка</a:t>
            </a:r>
            <a:r>
              <a:rPr lang="ru-RU" dirty="0"/>
              <a:t>.</a:t>
            </a:r>
          </a:p>
          <a:p>
            <a:pPr algn="ctr"/>
            <a:r>
              <a:rPr lang="ru-RU" dirty="0"/>
              <a:t>Государственный Эрмитаж</a:t>
            </a:r>
          </a:p>
        </p:txBody>
      </p:sp>
      <p:pic>
        <p:nvPicPr>
          <p:cNvPr id="2052" name="Picture 4" descr="http://www.hermitagemuseum.org/imgs_Ru/04/2005/hm4_2_136_2_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80962"/>
            <a:ext cx="3962400" cy="369570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714876" y="3776663"/>
            <a:ext cx="3962400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/>
              <a:t>Ярлык хана </a:t>
            </a:r>
            <a:r>
              <a:rPr lang="ru-RU" b="1" dirty="0" err="1"/>
              <a:t>Токтамыша</a:t>
            </a:r>
            <a:r>
              <a:rPr lang="ru-RU" b="1" dirty="0"/>
              <a:t> с двумя оттисками алой тамги</a:t>
            </a:r>
            <a:br>
              <a:rPr lang="ru-RU" b="1" dirty="0"/>
            </a:br>
            <a:r>
              <a:rPr lang="ru-RU" dirty="0" smtClean="0"/>
              <a:t>Золотая </a:t>
            </a:r>
            <a:r>
              <a:rPr lang="ru-RU" dirty="0"/>
              <a:t>Орда</a:t>
            </a:r>
          </a:p>
          <a:p>
            <a:pPr algn="ctr"/>
            <a:r>
              <a:rPr lang="ru-RU" dirty="0"/>
              <a:t>Чернила, твореное золото</a:t>
            </a:r>
          </a:p>
          <a:p>
            <a:pPr algn="ctr"/>
            <a:r>
              <a:rPr lang="ru-RU" dirty="0"/>
              <a:t>Санкт-Петербургское отделение Института востоковедения Российской Академии наук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hermitagemuseum.org/imgs_Ru/04/2005/hm4_2_136_3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428604"/>
            <a:ext cx="2771775" cy="36957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4155117"/>
            <a:ext cx="2771775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/>
              <a:t>Шлем</a:t>
            </a:r>
            <a:br>
              <a:rPr lang="ru-RU" b="1" dirty="0"/>
            </a:br>
            <a:r>
              <a:rPr lang="ru-RU" dirty="0" smtClean="0"/>
              <a:t>Золотая </a:t>
            </a:r>
            <a:r>
              <a:rPr lang="ru-RU" dirty="0"/>
              <a:t>Орда</a:t>
            </a:r>
          </a:p>
          <a:p>
            <a:pPr algn="ctr"/>
            <a:r>
              <a:rPr lang="ru-RU" dirty="0"/>
              <a:t>Железо, позолота</a:t>
            </a:r>
          </a:p>
          <a:p>
            <a:pPr algn="ctr"/>
            <a:r>
              <a:rPr lang="ru-RU" dirty="0"/>
              <a:t>Государственный Эрмитаж</a:t>
            </a:r>
          </a:p>
        </p:txBody>
      </p:sp>
      <p:pic>
        <p:nvPicPr>
          <p:cNvPr id="1028" name="Picture 4" descr="http://www.hermitagemuseum.org/imgs_Ru/04/2005/hm4_2_136_4_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428604"/>
            <a:ext cx="3038475" cy="36957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000628" y="4124305"/>
            <a:ext cx="3038475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/>
              <a:t>Ковш из морской раковины </a:t>
            </a:r>
            <a:br>
              <a:rPr lang="ru-RU" b="1" dirty="0"/>
            </a:br>
            <a:r>
              <a:rPr lang="ru-RU" dirty="0" smtClean="0"/>
              <a:t>Золотая </a:t>
            </a:r>
            <a:r>
              <a:rPr lang="ru-RU" dirty="0"/>
              <a:t>Орда</a:t>
            </a:r>
          </a:p>
          <a:p>
            <a:pPr algn="ctr"/>
            <a:r>
              <a:rPr lang="ru-RU" dirty="0"/>
              <a:t>Морская раковина, серебро, чеканка, позолота, чернь</a:t>
            </a:r>
          </a:p>
          <a:p>
            <a:pPr algn="ctr"/>
            <a:r>
              <a:rPr lang="ru-RU" dirty="0"/>
              <a:t>Государственный Эрмитаж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8450" y="0"/>
            <a:ext cx="6305550" cy="762000"/>
          </a:xfrm>
        </p:spPr>
        <p:txBody>
          <a:bodyPr/>
          <a:lstStyle/>
          <a:p>
            <a:pPr algn="ctr"/>
            <a:r>
              <a:rPr lang="ru-RU" dirty="0" smtClean="0"/>
              <a:t>ювелирные изделия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857232"/>
            <a:ext cx="5486408" cy="35719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      Горожанки Золотой Орды обладали значительным количеством украшений. Наряду с золотыми, серебряными и бронзовыми вещами широко были распространены ожерелья, подвески, браслеты и перстни из многоцветного стекла.</a:t>
            </a:r>
          </a:p>
          <a:p>
            <a:endParaRPr lang="ru-RU" dirty="0"/>
          </a:p>
        </p:txBody>
      </p:sp>
      <p:pic>
        <p:nvPicPr>
          <p:cNvPr id="22530" name="Picture 2" descr="http://www.krasnoselsk.ru/InFo-data/item_007/image_00003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429132"/>
            <a:ext cx="3057516" cy="2238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532" name="Picture 4" descr="http://afgan-bazar.ru/sites/default/files/images/bez_imeni-1.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71480"/>
            <a:ext cx="3429024" cy="478634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Гончарное дело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481514"/>
            <a:ext cx="9144000" cy="237648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Наивысшим достижением золотоордынского гончарного дела являются </a:t>
            </a:r>
            <a:r>
              <a:rPr lang="ru-RU" dirty="0" err="1" smtClean="0"/>
              <a:t>кашины</a:t>
            </a:r>
            <a:r>
              <a:rPr lang="ru-RU" dirty="0" smtClean="0"/>
              <a:t> (особая разновидность фаянса) - столовая посуда, аптекарские сосуды, чернильницы, детали архитектурных облицовок, оконные решетки и т. п. </a:t>
            </a:r>
            <a:endParaRPr lang="ru-RU" dirty="0"/>
          </a:p>
        </p:txBody>
      </p:sp>
      <p:pic>
        <p:nvPicPr>
          <p:cNvPr id="24578" name="Picture 2" descr="http://www.isttat6.izmeri.edusite.ru/images/kuvshinyi.1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37599"/>
            <a:ext cx="4024296" cy="334865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580" name="Picture 4" descr="http://mkro.donland.ru/Data/Sites/48/media/pics/okn/%D0%90%D0%B7%D0%BE%D0%B2%20%D1%83%D0%BB.%D0%9B%D0%B5%D0%BD%D0%B8%D0%BD%D0%B0%2072%20-%20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937599"/>
            <a:ext cx="3857652" cy="334865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14850" y="642918"/>
            <a:ext cx="4400550" cy="442915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0" dirty="0" smtClean="0"/>
              <a:t>Немалый интерес как предметы украшения и быта и как произведения искусства представляют собой круглые металлические зеркала. Их обратные стороны имели рельефные украшения в виде изображений различных животных. </a:t>
            </a:r>
            <a:endParaRPr lang="ru-RU" dirty="0"/>
          </a:p>
        </p:txBody>
      </p:sp>
      <p:pic>
        <p:nvPicPr>
          <p:cNvPr id="23554" name="Picture 2" descr="Картинка 4 из 9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3929092" cy="37385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8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Тема28</Template>
  <TotalTime>103</TotalTime>
  <Words>158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Тема28</vt:lpstr>
      <vt:lpstr>Презентация PowerPoint</vt:lpstr>
      <vt:lpstr>золотоордынская культура была сплавом традиций разных культур</vt:lpstr>
      <vt:lpstr>Ханские храмы и мечети</vt:lpstr>
      <vt:lpstr>Просвещение</vt:lpstr>
      <vt:lpstr>Презентация PowerPoint</vt:lpstr>
      <vt:lpstr>Презентация PowerPoint</vt:lpstr>
      <vt:lpstr>ювелирные изделия</vt:lpstr>
      <vt:lpstr>Гончарное дело</vt:lpstr>
      <vt:lpstr>Презентация PowerPoint</vt:lpstr>
      <vt:lpstr>Презентация PowerPoint</vt:lpstr>
    </vt:vector>
  </TitlesOfParts>
  <Company>квартира 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Гузель</dc:creator>
  <cp:lastModifiedBy>школа № 171</cp:lastModifiedBy>
  <cp:revision>12</cp:revision>
  <dcterms:created xsi:type="dcterms:W3CDTF">2011-10-23T09:55:30Z</dcterms:created>
  <dcterms:modified xsi:type="dcterms:W3CDTF">2012-03-04T21:21:34Z</dcterms:modified>
</cp:coreProperties>
</file>