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8" r:id="rId12"/>
    <p:sldId id="267" r:id="rId13"/>
    <p:sldId id="275" r:id="rId14"/>
    <p:sldId id="266" r:id="rId15"/>
    <p:sldId id="269" r:id="rId16"/>
    <p:sldId id="270" r:id="rId17"/>
    <p:sldId id="271" r:id="rId18"/>
    <p:sldId id="276" r:id="rId19"/>
    <p:sldId id="272" r:id="rId20"/>
    <p:sldId id="273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FB11"/>
    <a:srgbClr val="25FE1A"/>
    <a:srgbClr val="FD0FD0"/>
    <a:srgbClr val="FF0066"/>
    <a:srgbClr val="3333FF"/>
    <a:srgbClr val="FC6204"/>
    <a:srgbClr val="278505"/>
    <a:srgbClr val="3333CC"/>
    <a:srgbClr val="532DF7"/>
    <a:srgbClr val="FEB4E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856BA8-B0FA-4D00-A3D0-9BC0949A1F7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C1EB98-9A8A-45D0-9849-A84539220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2347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642918"/>
            <a:ext cx="7572396" cy="567929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84f8825-a4ee-45c6-819c-608b86ca0a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714488"/>
            <a:ext cx="4906929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36"/>
            <a:ext cx="3686172" cy="2868610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А жена Мороза -сама Зима</a:t>
            </a:r>
            <a:endParaRPr lang="ru-RU" sz="4800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6" y="1928802"/>
            <a:ext cx="290907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/>
          </a:p>
          <a:p>
            <a:pPr algn="ctr">
              <a:buNone/>
            </a:pPr>
            <a:r>
              <a:rPr lang="ru-RU" sz="5400" b="1" i="1" dirty="0" smtClean="0"/>
              <a:t>Современный Дед Мороз добродушный и веселый волшебник, которого все любят.</a:t>
            </a:r>
            <a:endParaRPr lang="ru-RU" sz="5400" b="1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zi5mdgxnzu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1428736"/>
            <a:ext cx="5238755" cy="3929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2357430"/>
            <a:ext cx="2469935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43448" y="285728"/>
            <a:ext cx="4400552" cy="60950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FF0000"/>
                </a:solidFill>
              </a:rPr>
              <a:t>Он дарит детям подарки, которые приносит в мешке за спиной.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52"/>
            <a:ext cx="8215370" cy="135732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День рождения у Деда Мороза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18 ноября.</a:t>
            </a:r>
            <a:endParaRPr lang="ru-RU" sz="4000" b="1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ded-moro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2335999"/>
            <a:ext cx="3929090" cy="2736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18573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i="1" dirty="0" smtClean="0">
                <a:latin typeface="Comic Sans MS" pitchFamily="66" charset="0"/>
              </a:rPr>
              <a:t>Вотчина Деда Мороза находится в сосновом бору, близ города </a:t>
            </a:r>
          </a:p>
          <a:p>
            <a:pPr algn="ctr">
              <a:buNone/>
            </a:pPr>
            <a:r>
              <a:rPr lang="ru-RU" sz="3600" i="1" dirty="0" smtClean="0">
                <a:latin typeface="Comic Sans MS" pitchFamily="66" charset="0"/>
              </a:rPr>
              <a:t>Великий Устюг. </a:t>
            </a:r>
            <a:endParaRPr lang="ru-RU" sz="3600" i="1" dirty="0">
              <a:latin typeface="Comic Sans MS" pitchFamily="66" charset="0"/>
            </a:endParaRPr>
          </a:p>
        </p:txBody>
      </p:sp>
      <p:pic>
        <p:nvPicPr>
          <p:cNvPr id="5" name="Рисунок 4" descr="во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3000372"/>
            <a:ext cx="4042576" cy="2571768"/>
          </a:xfrm>
          <a:prstGeom prst="roundRect">
            <a:avLst>
              <a:gd name="adj" fmla="val 32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785794"/>
            <a:ext cx="8987647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5400" i="1" dirty="0" smtClean="0">
                <a:solidFill>
                  <a:srgbClr val="EAFB11"/>
                </a:solidFill>
                <a:latin typeface="Comic Sans MS" pitchFamily="66" charset="0"/>
              </a:rPr>
              <a:t>Путешествие в сказку начинается от резных ворот, ведущих во владения сказочного волшебника. </a:t>
            </a:r>
            <a:endParaRPr lang="ru-RU" sz="5400" i="1" dirty="0">
              <a:solidFill>
                <a:srgbClr val="EAFB1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psn01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500174"/>
            <a:ext cx="5429256" cy="40719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401080" cy="54521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EAFB11"/>
                </a:solidFill>
                <a:latin typeface="Comic Sans MS" pitchFamily="66" charset="0"/>
              </a:rPr>
              <a:t> К дому Деда Мороза гостям предстоит добираться по Тропе Сказок или по Аллее Чудес. По пути их ожидает масса приключений – сказки, загадки, чудеса, а также сказочные герои:</a:t>
            </a:r>
            <a:endParaRPr lang="ru-RU" sz="4000" dirty="0">
              <a:solidFill>
                <a:srgbClr val="EAFB1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92880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3333CC"/>
                </a:solidFill>
                <a:latin typeface="Comic Sans MS" pitchFamily="66" charset="0"/>
              </a:rPr>
              <a:t>А ЧТО ТАКОЕ НОВЫЙ ГОД?</a:t>
            </a:r>
            <a:endParaRPr lang="ru-RU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удрая со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214422"/>
            <a:ext cx="4381530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57158" y="442913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rgbClr val="FF0066"/>
                </a:solidFill>
                <a:effectLst/>
              </a:rPr>
              <a:t>Мудрая Сова</a:t>
            </a:r>
            <a:endParaRPr lang="ru-RU" sz="5400" b="1" cap="none" spc="0" dirty="0">
              <a:ln w="50800"/>
              <a:solidFill>
                <a:srgbClr val="FF0066"/>
              </a:soli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214422"/>
            <a:ext cx="4286247" cy="3214686"/>
          </a:xfrm>
          <a:prstGeom prst="roundRect">
            <a:avLst>
              <a:gd name="adj" fmla="val 2569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57224" y="5286388"/>
            <a:ext cx="735811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50800"/>
                <a:solidFill>
                  <a:srgbClr val="FF0066"/>
                </a:solidFill>
                <a:effectLst/>
              </a:rPr>
              <a:t>12 месяцев</a:t>
            </a:r>
            <a:endParaRPr lang="ru-RU" sz="8000" b="1" cap="none" spc="0" dirty="0">
              <a:ln w="50800"/>
              <a:solidFill>
                <a:srgbClr val="FF0066"/>
              </a:soli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i="1" dirty="0" smtClean="0">
                <a:solidFill>
                  <a:srgbClr val="FF0000"/>
                </a:solidFill>
                <a:cs typeface="Adobe Arabic" pitchFamily="18" charset="-78"/>
              </a:rPr>
              <a:t>А кто главная помощница Деда Мороза?</a:t>
            </a:r>
            <a:endParaRPr lang="ru-RU" sz="7200" b="1" i="1" dirty="0">
              <a:solidFill>
                <a:srgbClr val="FF0000"/>
              </a:solidFill>
              <a:cs typeface="Adobe Arabic" pitchFamily="18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7882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357298"/>
            <a:ext cx="2214546" cy="3006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628" y="1000108"/>
            <a:ext cx="414337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Только в России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есть Снегурочка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482" y="0"/>
            <a:ext cx="8472518" cy="141763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  <a:latin typeface="Comic Sans MS" pitchFamily="66" charset="0"/>
              </a:rPr>
              <a:t/>
            </a:r>
            <a:br>
              <a:rPr lang="ru-RU" i="1" dirty="0" smtClean="0">
                <a:solidFill>
                  <a:srgbClr val="00B0F0"/>
                </a:solidFill>
                <a:latin typeface="Comic Sans MS" pitchFamily="66" charset="0"/>
              </a:rPr>
            </a:br>
            <a:r>
              <a:rPr lang="x-none" i="1" smtClean="0">
                <a:solidFill>
                  <a:srgbClr val="00B0F0"/>
                </a:solidFill>
                <a:latin typeface="Comic Sans MS" pitchFamily="66" charset="0"/>
              </a:rPr>
              <a:t>Каждый народ имеет свои традиции встречи Нового года.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4" name="Содержимое 3" descr="IMG_57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875332"/>
            <a:ext cx="2571768" cy="1928826"/>
          </a:xfrm>
        </p:spPr>
      </p:pic>
      <p:pic>
        <p:nvPicPr>
          <p:cNvPr id="6" name="Рисунок 5" descr="праздник нг в шотландииназвается Хогман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2000240"/>
            <a:ext cx="2438394" cy="3065611"/>
          </a:xfrm>
          <a:prstGeom prst="rect">
            <a:avLst/>
          </a:prstGeom>
        </p:spPr>
      </p:pic>
      <p:pic>
        <p:nvPicPr>
          <p:cNvPr id="7" name="Рисунок 6" descr="5_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42" y="2571744"/>
            <a:ext cx="3143272" cy="2357454"/>
          </a:xfrm>
          <a:prstGeom prst="rect">
            <a:avLst/>
          </a:prstGeom>
        </p:spPr>
      </p:pic>
      <p:pic>
        <p:nvPicPr>
          <p:cNvPr id="8" name="Рисунок 7" descr="facade-xmas-01-cc-angelocesar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13052" y="2357430"/>
            <a:ext cx="3470293" cy="2643206"/>
          </a:xfrm>
          <a:prstGeom prst="rect">
            <a:avLst/>
          </a:prstGeom>
        </p:spPr>
      </p:pic>
      <p:pic>
        <p:nvPicPr>
          <p:cNvPr id="9" name="Рисунок 8" descr="untitled.bmp5416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6340" y="3676650"/>
            <a:ext cx="3372275" cy="2252680"/>
          </a:xfrm>
          <a:prstGeom prst="rect">
            <a:avLst/>
          </a:prstGeom>
        </p:spPr>
      </p:pic>
      <p:pic>
        <p:nvPicPr>
          <p:cNvPr id="10" name="Рисунок 9" descr="sydney_ny_9_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90996" y="-1"/>
            <a:ext cx="4953003" cy="371475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" presetClass="exit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2" presetClass="exit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0"/>
                            </p:stCondLst>
                            <p:childTnLst>
                              <p:par>
                                <p:cTn id="30" presetID="2" presetClass="exit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500"/>
                            </p:stCondLst>
                            <p:childTnLst>
                              <p:par>
                                <p:cTn id="41" presetID="2" presetClass="exit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000"/>
                            </p:stCondLst>
                            <p:childTnLst>
                              <p:par>
                                <p:cTn id="46" presetID="3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000"/>
                            </p:stCondLst>
                            <p:childTnLst>
                              <p:par>
                                <p:cTn id="53" presetID="2" presetClass="exit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0"/>
                            </p:stCondLst>
                            <p:childTnLst>
                              <p:par>
                                <p:cTn id="5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3786214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И в каждой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стране есть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свой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Дед Мороз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686800" cy="57378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b="1" i="1" dirty="0" smtClean="0">
                <a:solidFill>
                  <a:srgbClr val="FD0FD0"/>
                </a:solidFill>
              </a:rPr>
              <a:t>                       В России- Дед Мороз</a:t>
            </a:r>
          </a:p>
          <a:p>
            <a:pPr>
              <a:buNone/>
            </a:pPr>
            <a:endParaRPr lang="ru-RU" sz="3000" b="1" i="1" dirty="0" smtClean="0">
              <a:solidFill>
                <a:srgbClr val="FD0FD0"/>
              </a:solidFill>
            </a:endParaRPr>
          </a:p>
          <a:p>
            <a:pPr>
              <a:buNone/>
            </a:pPr>
            <a:r>
              <a:rPr lang="ru-RU" sz="3000" b="1" i="1" dirty="0" smtClean="0">
                <a:solidFill>
                  <a:srgbClr val="FFFF00"/>
                </a:solidFill>
              </a:rPr>
              <a:t>                       В Японии- </a:t>
            </a:r>
            <a:r>
              <a:rPr lang="ru-RU" sz="3000" b="1" i="1" dirty="0" err="1" smtClean="0">
                <a:solidFill>
                  <a:srgbClr val="FFFF00"/>
                </a:solidFill>
              </a:rPr>
              <a:t>Сегацу-сан</a:t>
            </a:r>
            <a:endParaRPr lang="ru-RU" sz="3000" b="1" i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000" b="1" i="1" dirty="0" smtClean="0">
                <a:solidFill>
                  <a:srgbClr val="FFFF00"/>
                </a:solidFill>
              </a:rPr>
              <a:t> 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25FE1A"/>
                </a:solidFill>
              </a:rPr>
              <a:t>В США, Канаде, Великобритании –Санта Клаус</a:t>
            </a:r>
          </a:p>
          <a:p>
            <a:pPr>
              <a:buNone/>
            </a:pPr>
            <a:endParaRPr lang="ru-RU" sz="3000" b="1" i="1" dirty="0" smtClean="0">
              <a:solidFill>
                <a:srgbClr val="25FE1A"/>
              </a:solidFill>
            </a:endParaRPr>
          </a:p>
          <a:p>
            <a:pPr>
              <a:buNone/>
            </a:pPr>
            <a:r>
              <a:rPr lang="ru-RU" sz="3000" b="1" i="1" dirty="0" smtClean="0">
                <a:solidFill>
                  <a:srgbClr val="FD0FD0"/>
                </a:solidFill>
              </a:rPr>
              <a:t>            В Бельгии и Польше – Святой Николай. </a:t>
            </a:r>
          </a:p>
          <a:p>
            <a:pPr>
              <a:buNone/>
            </a:pPr>
            <a:endParaRPr lang="ru-RU" sz="3000" b="1" i="1" dirty="0" smtClean="0">
              <a:solidFill>
                <a:srgbClr val="FD0FD0"/>
              </a:solidFill>
            </a:endParaRPr>
          </a:p>
          <a:p>
            <a:pPr>
              <a:buNone/>
            </a:pPr>
            <a:r>
              <a:rPr lang="ru-RU" sz="3000" b="1" i="1" dirty="0" smtClean="0">
                <a:solidFill>
                  <a:srgbClr val="FFFF00"/>
                </a:solidFill>
              </a:rPr>
              <a:t>                       В Финляндии –</a:t>
            </a:r>
            <a:r>
              <a:rPr lang="ru-RU" sz="3000" b="1" i="1" dirty="0" err="1" smtClean="0">
                <a:solidFill>
                  <a:srgbClr val="FFFF00"/>
                </a:solidFill>
              </a:rPr>
              <a:t>Йоулупукки</a:t>
            </a:r>
            <a:endParaRPr lang="ru-RU" sz="3000" b="1" i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3000" b="1" i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000" b="1" i="1" dirty="0" smtClean="0">
                <a:solidFill>
                  <a:srgbClr val="25FE1A"/>
                </a:solidFill>
              </a:rPr>
              <a:t>                       Во Франции - </a:t>
            </a:r>
            <a:r>
              <a:rPr lang="ru-RU" sz="3000" b="1" i="1" dirty="0" err="1" smtClean="0">
                <a:solidFill>
                  <a:srgbClr val="25FE1A"/>
                </a:solidFill>
              </a:rPr>
              <a:t>Пэр-Ноэль</a:t>
            </a:r>
            <a:endParaRPr lang="ru-RU" sz="3000" b="1" i="1" dirty="0" smtClean="0">
              <a:solidFill>
                <a:srgbClr val="25FE1A"/>
              </a:solidFill>
            </a:endParaRPr>
          </a:p>
          <a:p>
            <a:pPr>
              <a:buNone/>
            </a:pPr>
            <a:endParaRPr lang="ru-RU" sz="3000" b="1" i="1" dirty="0">
              <a:solidFill>
                <a:srgbClr val="25FE1A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600"/>
                            </p:stCondLst>
                            <p:childTnLst>
                              <p:par>
                                <p:cTn id="5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600"/>
                            </p:stCondLst>
                            <p:childTnLst>
                              <p:par>
                                <p:cTn id="6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600"/>
                            </p:stCondLst>
                            <p:childTnLst>
                              <p:par>
                                <p:cTn id="6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63_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571612"/>
            <a:ext cx="5429257" cy="4071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1000108"/>
            <a:ext cx="3857652" cy="27196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429000"/>
            <a:ext cx="8358246" cy="28575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Шел по лесу Дед мороз</a:t>
            </a:r>
            <a:b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Мимо кленов и берез,</a:t>
            </a:r>
            <a:b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Мимо просек, мимо пней,</a:t>
            </a:r>
            <a:b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Шел по лесу восемь дней.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6257940" cy="29289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Он по бору проходил –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Елки в бусы нарядил.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В эту ночь под Новый год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Он ребятам их несет.</a:t>
            </a:r>
          </a:p>
        </p:txBody>
      </p:sp>
      <p:pic>
        <p:nvPicPr>
          <p:cNvPr id="4" name="Рисунок 3" descr="568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3000372"/>
            <a:ext cx="2337873" cy="3053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329642" cy="5809318"/>
          </a:xfrm>
        </p:spPr>
        <p:txBody>
          <a:bodyPr/>
          <a:lstStyle/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Новый год – праздник, который отмечают многие народы. Этот праздник несет в себе   самые радостные чувства и связан с миром, любовью и взаимопониманием. В этот день собираются самые близкие люди.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gcute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3357562"/>
            <a:ext cx="2857520" cy="3284927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5715040" cy="3857628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На полянках тишина,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Светит желтая луна…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Все деревья в серебре,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Зайцы пляшут на горе,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На пруду сверкает лед,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Наступает Новый год!</a:t>
            </a:r>
            <a:endParaRPr lang="ru-RU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г петр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142984"/>
            <a:ext cx="6430935" cy="4572008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857232"/>
            <a:ext cx="8372476" cy="47863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В России новый год стали отмечать по указу Петра Первого с 1 января 1700 года. Этот праздник с украшениями, карнавалами очень полюбился русскому народу. Теперь это один из самых любимых наших праздников.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071810"/>
            <a:ext cx="2767032" cy="350046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25548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Главным украшением Нового </a:t>
            </a:r>
            <a:r>
              <a:rPr lang="ru-RU" sz="5400" b="1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</a:t>
            </a:r>
            <a:r>
              <a:rPr lang="ru-RU" sz="5400" b="1" cap="none" spc="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ода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стала елка</a:t>
            </a:r>
            <a:endParaRPr lang="ru-RU" sz="5400" b="1" cap="none" spc="0" dirty="0">
              <a:ln w="1143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 descr="snowmann00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00663" y="3571876"/>
            <a:ext cx="3743337" cy="342699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ел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3429000"/>
            <a:ext cx="3671907" cy="220506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78595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Раньше вместо игрушек на деревья вешали различные плоды: яблоки, орехи, яйца.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041" y="785794"/>
            <a:ext cx="853592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EAFB1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 кто главный волшебник</a:t>
            </a:r>
          </a:p>
          <a:p>
            <a:pPr algn="ctr"/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EAFB1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Нового Года?</a:t>
            </a:r>
            <a:endParaRPr lang="ru-RU" sz="8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EAFB1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3288904_320x480_ded_moroz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214686"/>
            <a:ext cx="221457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4820" y="0"/>
            <a:ext cx="4829180" cy="5429264"/>
          </a:xfrm>
        </p:spPr>
        <p:txBody>
          <a:bodyPr>
            <a:noAutofit/>
          </a:bodyPr>
          <a:lstStyle/>
          <a:p>
            <a:r>
              <a:rPr lang="ru-RU" sz="4000" i="1" dirty="0" err="1" smtClean="0">
                <a:solidFill>
                  <a:srgbClr val="FF0066"/>
                </a:solidFill>
              </a:rPr>
              <a:t>Конечно,это</a:t>
            </a:r>
            <a:r>
              <a:rPr lang="ru-RU" sz="4000" i="1" dirty="0" smtClean="0">
                <a:solidFill>
                  <a:srgbClr val="FF0066"/>
                </a:solidFill>
              </a:rPr>
              <a:t> </a:t>
            </a:r>
            <a:br>
              <a:rPr lang="ru-RU" sz="4000" i="1" dirty="0" smtClean="0">
                <a:solidFill>
                  <a:srgbClr val="FF0066"/>
                </a:solidFill>
              </a:rPr>
            </a:br>
            <a:r>
              <a:rPr lang="ru-RU" sz="4000" i="1" dirty="0" smtClean="0">
                <a:solidFill>
                  <a:srgbClr val="FF0066"/>
                </a:solidFill>
              </a:rPr>
              <a:t>Дедушка Мороз</a:t>
            </a:r>
            <a:endParaRPr lang="ru-RU" sz="4000" i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     </a:t>
            </a:r>
            <a:r>
              <a:rPr lang="ru-RU" sz="4800" b="1" i="1" dirty="0" smtClean="0">
                <a:solidFill>
                  <a:srgbClr val="002060"/>
                </a:solidFill>
              </a:rPr>
              <a:t>Изначально "прапрадеда" современного Деда Мороза, хозяина погоды и зимы, представляли маленьким старичком с длинной бородой и суровым, как русские морозы, нравом.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3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443</TotalTime>
  <Words>332</Words>
  <Application>Microsoft Office PowerPoint</Application>
  <PresentationFormat>Экран (4:3)</PresentationFormat>
  <Paragraphs>50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Апекс</vt:lpstr>
      <vt:lpstr>Слайд 1</vt:lpstr>
      <vt:lpstr>А ЧТО ТАКОЕ НОВЫЙ ГОД?</vt:lpstr>
      <vt:lpstr>Слайд 3</vt:lpstr>
      <vt:lpstr> В России новый год стали отмечать по указу Петра Первого с 1 января 1700 года. Этот праздник с украшениями, карнавалами очень полюбился русскому народу. Теперь это один из самых любимых наших праздников.  </vt:lpstr>
      <vt:lpstr>Слайд 5</vt:lpstr>
      <vt:lpstr> Раньше вместо игрушек на деревья вешали различные плоды: яблоки, орехи, яйца.  </vt:lpstr>
      <vt:lpstr>Слайд 7</vt:lpstr>
      <vt:lpstr>Конечно,это  Дедушка Мороз</vt:lpstr>
      <vt:lpstr>Слайд 9</vt:lpstr>
      <vt:lpstr>Слайд 10</vt:lpstr>
      <vt:lpstr>А жена Мороза -сама Зима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 Каждый народ имеет свои традиции встречи Нового года. </vt:lpstr>
      <vt:lpstr>И в каждой  стране есть  свой  Дед Мороз</vt:lpstr>
      <vt:lpstr>Слайд 26</vt:lpstr>
      <vt:lpstr>Слайд 27</vt:lpstr>
      <vt:lpstr>Шел по лесу Дед мороз Мимо кленов и берез, Мимо просек, мимо пней, Шел по лесу восемь дней.</vt:lpstr>
      <vt:lpstr>Слайд 29</vt:lpstr>
      <vt:lpstr>Слайд 30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SCHOOL1937</cp:lastModifiedBy>
  <cp:revision>50</cp:revision>
  <dcterms:created xsi:type="dcterms:W3CDTF">2010-12-09T12:48:14Z</dcterms:created>
  <dcterms:modified xsi:type="dcterms:W3CDTF">2012-03-05T08:07:30Z</dcterms:modified>
</cp:coreProperties>
</file>