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6057" autoAdjust="0"/>
  </p:normalViewPr>
  <p:slideViewPr>
    <p:cSldViewPr>
      <p:cViewPr>
        <p:scale>
          <a:sx n="89" d="100"/>
          <a:sy n="89" d="100"/>
        </p:scale>
        <p:origin x="-846" y="6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FB0D01-A823-4B3B-93C7-43B733E2B6C1}" type="datetimeFigureOut">
              <a:rPr lang="ru-RU" smtClean="0"/>
              <a:pPr/>
              <a:t>01.03.2012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E3B173-A8F9-40E1-86B0-8F9A91F2AF1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E3B173-A8F9-40E1-86B0-8F9A91F2AF1D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E3B173-A8F9-40E1-86B0-8F9A91F2AF1D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3/1/2012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3/1/2012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3/1/2012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3/1/2012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3/1/2012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dissolve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andex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33401"/>
            <a:ext cx="7086600" cy="1523999"/>
          </a:xfrm>
        </p:spPr>
        <p:txBody>
          <a:bodyPr/>
          <a:lstStyle/>
          <a:p>
            <a:r>
              <a:rPr lang="ru-RU" dirty="0" smtClean="0"/>
              <a:t>Великие люди Германии</a:t>
            </a:r>
            <a:endParaRPr lang="ru-RU" dirty="0"/>
          </a:p>
        </p:txBody>
      </p:sp>
      <p:pic>
        <p:nvPicPr>
          <p:cNvPr id="2050" name="Picture 2" descr="D:\Wallpapers\Германия\Государственный флаг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19400" y="2971800"/>
            <a:ext cx="3429000" cy="21336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905000" y="5410200"/>
            <a:ext cx="556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Проект выполнили учащиеся 11 класса МБОУ «СОШ села Косьювом под руководством </a:t>
            </a:r>
            <a:r>
              <a:rPr lang="ru-RU" dirty="0" err="1" smtClean="0"/>
              <a:t>Каневой</a:t>
            </a:r>
            <a:r>
              <a:rPr lang="ru-RU" dirty="0" smtClean="0"/>
              <a:t> Е.Г.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Фердинанд фон Цеппелин</a:t>
            </a:r>
            <a:endParaRPr lang="ru-RU" dirty="0"/>
          </a:p>
        </p:txBody>
      </p:sp>
      <p:pic>
        <p:nvPicPr>
          <p:cNvPr id="1026" name="Picture 2" descr="D:\Wallpapers\великие люди Германии\Цеппелин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2400" y="4724400"/>
            <a:ext cx="2819400" cy="2133600"/>
          </a:xfrm>
          <a:prstGeom prst="rect">
            <a:avLst/>
          </a:prstGeom>
          <a:noFill/>
        </p:spPr>
      </p:pic>
      <p:pic>
        <p:nvPicPr>
          <p:cNvPr id="1027" name="Picture 3" descr="D:\Wallpapers\великие люди Германии\Фердинанд фон Цеппелин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1" y="1295400"/>
            <a:ext cx="2819399" cy="275272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124200" y="1219200"/>
            <a:ext cx="6224781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Родился 8 июля 1838 года в Констанце – умер 8 марта 1917</a:t>
            </a:r>
          </a:p>
          <a:p>
            <a:r>
              <a:rPr lang="ru-RU" dirty="0" smtClean="0"/>
              <a:t>года в Берлине.</a:t>
            </a:r>
          </a:p>
          <a:p>
            <a:r>
              <a:rPr lang="ru-RU" dirty="0" smtClean="0"/>
              <a:t>Граф, немецкий изобретатель и военный деятель. В 17 лет </a:t>
            </a:r>
          </a:p>
          <a:p>
            <a:r>
              <a:rPr lang="ru-RU" dirty="0" smtClean="0"/>
              <a:t>закончил кадетский корпус. В 1863 годе Цеппелин </a:t>
            </a:r>
            <a:r>
              <a:rPr lang="ru-RU" dirty="0" err="1" smtClean="0"/>
              <a:t>приезжа</a:t>
            </a:r>
            <a:r>
              <a:rPr lang="ru-RU" dirty="0" smtClean="0"/>
              <a:t>-</a:t>
            </a:r>
          </a:p>
          <a:p>
            <a:r>
              <a:rPr lang="ru-RU" dirty="0" err="1" smtClean="0"/>
              <a:t>ет</a:t>
            </a:r>
            <a:r>
              <a:rPr lang="ru-RU" dirty="0" smtClean="0"/>
              <a:t> в США, где ему удаётся впервые подняться на воздушном </a:t>
            </a:r>
          </a:p>
          <a:p>
            <a:r>
              <a:rPr lang="ru-RU" dirty="0" smtClean="0"/>
              <a:t>аре.</a:t>
            </a:r>
          </a:p>
          <a:p>
            <a:r>
              <a:rPr lang="ru-RU" dirty="0" smtClean="0"/>
              <a:t>Начиная с 1874 года Цеппелин постоянно работает над </a:t>
            </a:r>
          </a:p>
          <a:p>
            <a:r>
              <a:rPr lang="ru-RU" dirty="0" smtClean="0"/>
              <a:t>проектами воздухоплавательных аппаратов. В 1891  году </a:t>
            </a:r>
          </a:p>
          <a:p>
            <a:r>
              <a:rPr lang="ru-RU" dirty="0" smtClean="0"/>
              <a:t>окончательно оставляет военную службу, решив заняться</a:t>
            </a:r>
          </a:p>
          <a:p>
            <a:r>
              <a:rPr lang="ru-RU" dirty="0" smtClean="0"/>
              <a:t>строительством дирижаблей. </a:t>
            </a:r>
          </a:p>
          <a:p>
            <a:r>
              <a:rPr lang="ru-RU" dirty="0" smtClean="0"/>
              <a:t>2 июля 1900 года в воздух поднялся первый летательный</a:t>
            </a:r>
          </a:p>
          <a:p>
            <a:r>
              <a:rPr lang="ru-RU" dirty="0" smtClean="0"/>
              <a:t>аппарат Цеппелина. </a:t>
            </a:r>
          </a:p>
          <a:p>
            <a:r>
              <a:rPr lang="ru-RU" dirty="0" smtClean="0"/>
              <a:t>Во время Первой мировой войны он применялся немецким</a:t>
            </a:r>
          </a:p>
          <a:p>
            <a:r>
              <a:rPr lang="ru-RU" dirty="0" smtClean="0"/>
              <a:t>военным командованием в военных целях.</a:t>
            </a:r>
          </a:p>
          <a:p>
            <a:r>
              <a:rPr lang="ru-RU" dirty="0" smtClean="0"/>
              <a:t>В мирное время служил для перевозки пассажиров и грузов.</a:t>
            </a:r>
          </a:p>
          <a:p>
            <a:r>
              <a:rPr lang="ru-RU" dirty="0" smtClean="0"/>
              <a:t>  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Рудольф Дизель</a:t>
            </a:r>
            <a:endParaRPr lang="ru-RU" dirty="0"/>
          </a:p>
        </p:txBody>
      </p:sp>
      <p:pic>
        <p:nvPicPr>
          <p:cNvPr id="1026" name="Picture 2" descr="D:\Wallpapers\великие люди Германии\Р. Дизель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2400" y="1371600"/>
            <a:ext cx="3124200" cy="28194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429000" y="1219200"/>
            <a:ext cx="604279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Родился 18 марта 1858 года в Париже – умер 29 </a:t>
            </a:r>
          </a:p>
          <a:p>
            <a:r>
              <a:rPr lang="ru-RU" dirty="0" smtClean="0"/>
              <a:t>сентября в городе Ла-Манш.</a:t>
            </a:r>
          </a:p>
          <a:p>
            <a:r>
              <a:rPr lang="ru-RU" dirty="0" smtClean="0"/>
              <a:t>Немецкий инженер и изобретатель, создатель дизельного</a:t>
            </a:r>
          </a:p>
          <a:p>
            <a:r>
              <a:rPr lang="ru-RU" dirty="0" smtClean="0"/>
              <a:t>двигателя.</a:t>
            </a:r>
          </a:p>
          <a:p>
            <a:r>
              <a:rPr lang="ru-RU" dirty="0" smtClean="0"/>
              <a:t>27 февраля 1892 года Дизель подаёт  заявку на получение патента «нового рационального теплового двигателя».</a:t>
            </a:r>
          </a:p>
          <a:p>
            <a:r>
              <a:rPr lang="ru-RU" dirty="0" smtClean="0"/>
              <a:t>С1893 года разработки нового двигателя продолжались</a:t>
            </a:r>
          </a:p>
          <a:p>
            <a:r>
              <a:rPr lang="ru-RU" dirty="0" smtClean="0"/>
              <a:t> на заводе в Аугсбурге.</a:t>
            </a:r>
          </a:p>
          <a:p>
            <a:r>
              <a:rPr lang="ru-RU" dirty="0" smtClean="0"/>
              <a:t>Но у себя на родине Дизель не нашёл признания. Первые </a:t>
            </a:r>
          </a:p>
          <a:p>
            <a:r>
              <a:rPr lang="ru-RU" dirty="0" smtClean="0"/>
              <a:t>Заводы по производству его двигателей были открыты </a:t>
            </a:r>
          </a:p>
          <a:p>
            <a:r>
              <a:rPr lang="ru-RU" dirty="0" smtClean="0"/>
              <a:t>в Лондоне.</a:t>
            </a:r>
          </a:p>
          <a:p>
            <a:r>
              <a:rPr lang="ru-RU" dirty="0" smtClean="0"/>
              <a:t>Первый корабль с дизельным двигателем был спущен на</a:t>
            </a:r>
          </a:p>
          <a:p>
            <a:r>
              <a:rPr lang="ru-RU" dirty="0" smtClean="0"/>
              <a:t>воду в 1903 году. В 1936 запущен в серию первый </a:t>
            </a:r>
          </a:p>
          <a:p>
            <a:r>
              <a:rPr lang="ru-RU" dirty="0" smtClean="0"/>
              <a:t>легковой дизельный автомобиль «</a:t>
            </a:r>
            <a:r>
              <a:rPr lang="ru-RU" dirty="0" err="1" smtClean="0"/>
              <a:t>Мерседес-Бенц</a:t>
            </a:r>
            <a:r>
              <a:rPr lang="ru-RU" dirty="0" smtClean="0"/>
              <a:t> 260 </a:t>
            </a:r>
            <a:r>
              <a:rPr lang="en-US" dirty="0" smtClean="0"/>
              <a:t>D</a:t>
            </a:r>
            <a:r>
              <a:rPr lang="ru-RU" dirty="0" smtClean="0"/>
              <a:t>».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Альбрехт Дюрер</a:t>
            </a:r>
            <a:endParaRPr lang="ru-RU" dirty="0"/>
          </a:p>
        </p:txBody>
      </p:sp>
      <p:pic>
        <p:nvPicPr>
          <p:cNvPr id="2050" name="Picture 2" descr="D:\Wallpapers\великие люди Германии\Альбрехт Дюрер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4800" y="1371601"/>
            <a:ext cx="3886200" cy="44958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191000" y="1295400"/>
            <a:ext cx="5089791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Родился 21 мая 1471 года в Нюрнберге – умер 6 </a:t>
            </a:r>
          </a:p>
          <a:p>
            <a:r>
              <a:rPr lang="ru-RU" dirty="0" smtClean="0"/>
              <a:t>апреля 1528 года.</a:t>
            </a:r>
          </a:p>
          <a:p>
            <a:r>
              <a:rPr lang="ru-RU" dirty="0" smtClean="0"/>
              <a:t>Немецкий живописец, график, признан крупней-</a:t>
            </a:r>
          </a:p>
          <a:p>
            <a:r>
              <a:rPr lang="ru-RU" dirty="0" err="1" smtClean="0"/>
              <a:t>шим</a:t>
            </a:r>
            <a:r>
              <a:rPr lang="ru-RU" dirty="0" smtClean="0"/>
              <a:t> европейским мастером ксилографии и </a:t>
            </a:r>
          </a:p>
          <a:p>
            <a:r>
              <a:rPr lang="ru-RU" dirty="0" smtClean="0"/>
              <a:t>одним из великих мастеров западноевропейского </a:t>
            </a:r>
          </a:p>
          <a:p>
            <a:r>
              <a:rPr lang="ru-RU" dirty="0" smtClean="0"/>
              <a:t>Ренессанса. Освоил не только живопись, но и </a:t>
            </a:r>
          </a:p>
          <a:p>
            <a:r>
              <a:rPr lang="ru-RU" dirty="0" smtClean="0"/>
              <a:t>гравирование по меди и дереву. Уделял много </a:t>
            </a:r>
          </a:p>
          <a:p>
            <a:r>
              <a:rPr lang="ru-RU" dirty="0" smtClean="0"/>
              <a:t>внимания усовершенствованию оборонительных</a:t>
            </a:r>
          </a:p>
          <a:p>
            <a:r>
              <a:rPr lang="ru-RU" dirty="0" smtClean="0"/>
              <a:t>сооружений.</a:t>
            </a:r>
          </a:p>
          <a:p>
            <a:r>
              <a:rPr lang="ru-RU" dirty="0" smtClean="0"/>
              <a:t>Знаменит гравюрами звёздного неба и искусно</a:t>
            </a:r>
          </a:p>
          <a:p>
            <a:r>
              <a:rPr lang="ru-RU" dirty="0" smtClean="0"/>
              <a:t>выполненными географическими картами.</a:t>
            </a:r>
          </a:p>
          <a:p>
            <a:r>
              <a:rPr lang="ru-RU" dirty="0" smtClean="0"/>
              <a:t>Диптих «Адам и Ева», автопортреты, гравюры на</a:t>
            </a:r>
          </a:p>
          <a:p>
            <a:r>
              <a:rPr lang="ru-RU" dirty="0" smtClean="0"/>
              <a:t>религиозные темы делают его особенно </a:t>
            </a:r>
          </a:p>
          <a:p>
            <a:r>
              <a:rPr lang="ru-RU" dirty="0" err="1" smtClean="0"/>
              <a:t>известым</a:t>
            </a:r>
            <a:r>
              <a:rPr lang="ru-RU" dirty="0" smtClean="0"/>
              <a:t>.  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Александр фон Гумбольдт</a:t>
            </a:r>
            <a:endParaRPr lang="ru-RU" dirty="0"/>
          </a:p>
        </p:txBody>
      </p:sp>
      <p:pic>
        <p:nvPicPr>
          <p:cNvPr id="1026" name="Picture 2" descr="D:\Wallpapers\великие люди Германии\_Александр Гумбольдт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1000" y="1600200"/>
            <a:ext cx="3352800" cy="470852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810000" y="1447800"/>
            <a:ext cx="5486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Родился 14 сентября 1796 года в Берлине – умер</a:t>
            </a:r>
          </a:p>
          <a:p>
            <a:r>
              <a:rPr lang="ru-RU" dirty="0" smtClean="0"/>
              <a:t>6 мая 1859 года там же.</a:t>
            </a:r>
          </a:p>
          <a:p>
            <a:r>
              <a:rPr lang="ru-RU" dirty="0" smtClean="0"/>
              <a:t>Немецкий учёный-энциклопедист, физик, географ,</a:t>
            </a:r>
          </a:p>
          <a:p>
            <a:r>
              <a:rPr lang="ru-RU" dirty="0" smtClean="0"/>
              <a:t>метеоролог, ботаник, зоолог и путешественник.</a:t>
            </a:r>
          </a:p>
          <a:p>
            <a:r>
              <a:rPr lang="ru-RU" dirty="0" smtClean="0"/>
              <a:t>Младший брат учёного Вильгельма фон Гумбольдта. Основоположник географии растительности. Он создал такие научные дисциплины, как физическая география ландшафтоведение, Экологическая </a:t>
            </a:r>
          </a:p>
          <a:p>
            <a:r>
              <a:rPr lang="ru-RU" dirty="0" smtClean="0"/>
              <a:t>география растений. Уделял большое внимание</a:t>
            </a:r>
          </a:p>
          <a:p>
            <a:r>
              <a:rPr lang="ru-RU" dirty="0" smtClean="0"/>
              <a:t>изучению климата, дал обоснование климатологии как науки. Подробно описал континентальный и приморский климат, установил природу их различий.</a:t>
            </a:r>
          </a:p>
          <a:p>
            <a:r>
              <a:rPr lang="ru-RU" dirty="0" smtClean="0"/>
              <a:t>Благодаря исследованиям Гумбольдта были заложены научные основы геомагнетизма.</a:t>
            </a:r>
          </a:p>
          <a:p>
            <a:r>
              <a:rPr lang="ru-RU" dirty="0" smtClean="0"/>
              <a:t>Много путешествовал по миру, в том числе по России. 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Вильгельм фон Гумбольдт</a:t>
            </a:r>
            <a:endParaRPr lang="ru-RU" dirty="0"/>
          </a:p>
        </p:txBody>
      </p:sp>
      <p:pic>
        <p:nvPicPr>
          <p:cNvPr id="2050" name="Picture 2" descr="D:\Wallpapers\великие люди Германии\Вильгель фон Гумбольдт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600" y="1447800"/>
            <a:ext cx="3124200" cy="35814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352800" y="1371600"/>
            <a:ext cx="57912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Родился 22 июня 1767 года в Берлине – умер 8 апреля 1835 года. </a:t>
            </a:r>
          </a:p>
          <a:p>
            <a:r>
              <a:rPr lang="ru-RU" dirty="0" smtClean="0"/>
              <a:t>Старший брат Александра Гумбольдта. Немецкий филолог, философ, языковед, государственный деятель,</a:t>
            </a:r>
          </a:p>
          <a:p>
            <a:r>
              <a:rPr lang="ru-RU" dirty="0" smtClean="0"/>
              <a:t>дипломат.</a:t>
            </a:r>
          </a:p>
          <a:p>
            <a:r>
              <a:rPr lang="ru-RU" dirty="0" smtClean="0"/>
              <a:t>Осуществил реформу гимназии в Пруссии. В1809 году основал университет в Берлине, который носит сейчас его имя. Один из основателей лингвистики как науки. Развил учение о языке как о непрерывном творческом процессе. Во многом определил путь и направление развития немецкой гуманитарной мысли своей эпохи.</a:t>
            </a:r>
          </a:p>
          <a:p>
            <a:r>
              <a:rPr lang="ru-RU" dirty="0" smtClean="0"/>
              <a:t>Был другом Гёте и Шиллера.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Фридрих </a:t>
            </a:r>
            <a:r>
              <a:rPr lang="en-US" dirty="0" smtClean="0"/>
              <a:t>I </a:t>
            </a:r>
            <a:r>
              <a:rPr lang="ru-RU" dirty="0" smtClean="0"/>
              <a:t>Барбаросса</a:t>
            </a:r>
            <a:endParaRPr lang="ru-RU" dirty="0"/>
          </a:p>
        </p:txBody>
      </p:sp>
      <p:pic>
        <p:nvPicPr>
          <p:cNvPr id="1026" name="Picture 2" descr="D:\Wallpapers\великие люди Германии\Фридрих Барбаросса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600" y="1295400"/>
            <a:ext cx="3581400" cy="43434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962400" y="1295400"/>
            <a:ext cx="53340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Фридрих</a:t>
            </a:r>
            <a:r>
              <a:rPr lang="en-US" dirty="0" smtClean="0"/>
              <a:t> I</a:t>
            </a:r>
            <a:r>
              <a:rPr lang="ru-RU" dirty="0" smtClean="0"/>
              <a:t> Барбаросса родился в конце 1125 года в монастыре в </a:t>
            </a:r>
            <a:r>
              <a:rPr lang="ru-RU" dirty="0" err="1" smtClean="0"/>
              <a:t>Баден-Вюртенберге</a:t>
            </a:r>
            <a:r>
              <a:rPr lang="ru-RU" dirty="0" smtClean="0"/>
              <a:t> – умер 10 июня1190 года, утонув в реке.</a:t>
            </a:r>
          </a:p>
          <a:p>
            <a:r>
              <a:rPr lang="ru-RU" dirty="0" smtClean="0"/>
              <a:t>Король Германии (1152 – 1190), император Священной Римской империи (1155 -1190).</a:t>
            </a:r>
          </a:p>
          <a:p>
            <a:r>
              <a:rPr lang="ru-RU" dirty="0" smtClean="0"/>
              <a:t>Прозвище Барбаросса он получил в Италии из-за своей рыжей бороды.</a:t>
            </a:r>
          </a:p>
          <a:p>
            <a:r>
              <a:rPr lang="ru-RU" dirty="0" smtClean="0"/>
              <a:t>Главная мечта его жизни – возродить былое могущество империи Карла Великого. При Фридрихе Священная Римская империя достигла своего наивысшего могущества.</a:t>
            </a:r>
          </a:p>
          <a:p>
            <a:r>
              <a:rPr lang="ru-RU" dirty="0" smtClean="0"/>
              <a:t>Принимал участие в Третьем крестовом походе в Святую землю (1189). По пути в Палестину в стычках в мусульманскими войсками упал в реку и утонул.</a:t>
            </a:r>
          </a:p>
          <a:p>
            <a:r>
              <a:rPr lang="ru-RU" dirty="0" smtClean="0"/>
              <a:t>Имя «Барбаросса» носила военная операция Гитлера против Советского Союза.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Отто фон Бисмарк</a:t>
            </a:r>
            <a:endParaRPr lang="ru-RU" dirty="0"/>
          </a:p>
        </p:txBody>
      </p:sp>
      <p:pic>
        <p:nvPicPr>
          <p:cNvPr id="2050" name="Picture 2" descr="D:\Wallpapers\великие люди Германии\Отто фон Бисмарк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601" y="1371600"/>
            <a:ext cx="3352799" cy="493712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733800" y="1371600"/>
            <a:ext cx="55626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Родился 1 апреля 1815 года – умер 30 июня 1892  года.</a:t>
            </a:r>
          </a:p>
          <a:p>
            <a:r>
              <a:rPr lang="ru-RU" dirty="0" smtClean="0"/>
              <a:t>Князь, политик, государственный деятель, первый канцлер Германской империи, прозванный «железным канцлером» за свою жёсткую политику.</a:t>
            </a:r>
          </a:p>
          <a:p>
            <a:r>
              <a:rPr lang="ru-RU" dirty="0" smtClean="0"/>
              <a:t>Рейхсканцлер Германской империи с21 марта 1871 по 20 марта 1890 года. Во внешне политике придерживался принципа баланса сил (Система Союзов Бисмарка). Во Франко-прусской войне 1870-1871 годов выступал движущей силой решения германского вопроса по </a:t>
            </a:r>
            <a:r>
              <a:rPr lang="ru-RU" dirty="0" err="1" smtClean="0"/>
              <a:t>малогерманскому</a:t>
            </a:r>
            <a:r>
              <a:rPr lang="ru-RU" dirty="0" smtClean="0"/>
              <a:t> пути и участвовал в создании Второго Рейха.</a:t>
            </a:r>
          </a:p>
          <a:p>
            <a:r>
              <a:rPr lang="ru-RU" dirty="0" smtClean="0"/>
              <a:t>Молодой монарх Вильгельм </a:t>
            </a:r>
            <a:r>
              <a:rPr lang="en-US" dirty="0" smtClean="0"/>
              <a:t>II</a:t>
            </a:r>
            <a:r>
              <a:rPr lang="ru-RU" dirty="0" smtClean="0"/>
              <a:t> не желал находиться в тени талантливого канцлера и вынудил его подать в отставку. 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Ангела </a:t>
            </a:r>
            <a:r>
              <a:rPr lang="ru-RU" dirty="0" err="1" smtClean="0"/>
              <a:t>Меркель</a:t>
            </a:r>
            <a:endParaRPr lang="ru-RU" dirty="0"/>
          </a:p>
        </p:txBody>
      </p:sp>
      <p:pic>
        <p:nvPicPr>
          <p:cNvPr id="1026" name="Picture 2" descr="D:\Wallpapers\великие люди Германии\А. Меркель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4800" y="1447801"/>
            <a:ext cx="3048000" cy="243839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581400" y="13716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505200" y="1371600"/>
            <a:ext cx="57912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Родилась 17 июля 1954 года в Гамбурге.</a:t>
            </a:r>
          </a:p>
          <a:p>
            <a:r>
              <a:rPr lang="ru-RU" dirty="0" smtClean="0"/>
              <a:t>Немецкий политик, лидер партии ХДС с 10 апреля 2000 года. С 21 ноября 2005 года Ангела </a:t>
            </a:r>
            <a:r>
              <a:rPr lang="ru-RU" dirty="0" err="1" smtClean="0"/>
              <a:t>Меркель</a:t>
            </a:r>
            <a:r>
              <a:rPr lang="ru-RU" dirty="0" smtClean="0"/>
              <a:t> занимает пост Федерального канцлера Германии. Она тридцать четвёртый канцлер Германии и восьмой канцлер ФРГ.</a:t>
            </a:r>
            <a:br>
              <a:rPr lang="ru-RU" dirty="0" smtClean="0"/>
            </a:br>
            <a:r>
              <a:rPr lang="ru-RU" dirty="0" smtClean="0"/>
              <a:t>В детстве проживала и училась в бывшей ГДР.</a:t>
            </a:r>
          </a:p>
          <a:p>
            <a:r>
              <a:rPr lang="ru-RU" dirty="0" smtClean="0"/>
              <a:t>Осенью 1989 года после падения Берлинской стены вступила в партию « Демократический прорыв».</a:t>
            </a:r>
          </a:p>
          <a:p>
            <a:r>
              <a:rPr lang="ru-RU" dirty="0" smtClean="0"/>
              <a:t>С 1990 года перешла в ХДС. </a:t>
            </a:r>
          </a:p>
          <a:p>
            <a:r>
              <a:rPr lang="ru-RU" dirty="0" smtClean="0"/>
              <a:t>22 ноября Ангела </a:t>
            </a:r>
            <a:r>
              <a:rPr lang="ru-RU" dirty="0" err="1" smtClean="0"/>
              <a:t>Меркель</a:t>
            </a:r>
            <a:r>
              <a:rPr lang="ru-RU" dirty="0" smtClean="0"/>
              <a:t> избрана на пост Генерального канцлера Германии, на котором успешно работает и по сей день.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Ресурсы: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99060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1. </a:t>
            </a:r>
            <a:r>
              <a:rPr lang="en-US" dirty="0" smtClean="0">
                <a:hlinkClick r:id="rId2"/>
              </a:rPr>
              <a:t>http</a:t>
            </a:r>
            <a:r>
              <a:rPr lang="en-US" dirty="0" smtClean="0">
                <a:sym typeface="Wingdings" pitchFamily="2" charset="2"/>
                <a:hlinkClick r:id="rId2"/>
              </a:rPr>
              <a:t>://www.yandex</a:t>
            </a:r>
            <a:r>
              <a:rPr lang="en-US" dirty="0" smtClean="0">
                <a:sym typeface="Wingdings" pitchFamily="2" charset="2"/>
              </a:rPr>
              <a:t>. ru</a:t>
            </a:r>
            <a:endParaRPr lang="ru-RU" dirty="0" smtClean="0"/>
          </a:p>
          <a:p>
            <a:r>
              <a:rPr lang="ru-RU" dirty="0" smtClean="0"/>
              <a:t>2.</a:t>
            </a:r>
            <a:r>
              <a:rPr lang="en-US" dirty="0" smtClean="0"/>
              <a:t> http://ru.wikipedia.org/wiki/google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990600" y="2209800"/>
            <a:ext cx="792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953000" y="2590800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953000" y="2590800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838200" y="23622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752600" y="25146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0" y="2133600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0" y="2057400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4572000" y="2133600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4800600" y="1905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Иоганн Вольфганг Гёте</a:t>
            </a:r>
            <a:endParaRPr lang="ru-RU" dirty="0"/>
          </a:p>
        </p:txBody>
      </p:sp>
      <p:pic>
        <p:nvPicPr>
          <p:cNvPr id="1026" name="Picture 2" descr="D:\Wallpapers\великие люди Германии\И.В. Гёте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52400" y="1295400"/>
            <a:ext cx="4038600" cy="470852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267200" y="1371600"/>
            <a:ext cx="60308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ВЕЛИКИЙ НЕМЕЦКИЙ ПОЭТ И ПИСАТЕЛЬ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4419600" y="1752600"/>
            <a:ext cx="472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Родился 28 августа 1749 года во Франкфурте-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4267200" y="2133600"/>
            <a:ext cx="35226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на-Майне</a:t>
            </a:r>
            <a:r>
              <a:rPr lang="ru-RU" dirty="0" smtClean="0"/>
              <a:t>. Умер в1832 в </a:t>
            </a:r>
            <a:r>
              <a:rPr lang="ru-RU" dirty="0" err="1" smtClean="0"/>
              <a:t>Ваймаре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4267200" y="2514600"/>
            <a:ext cx="4923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Государственный деятель, мыслитель, естество-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4267200" y="2895600"/>
            <a:ext cx="5010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испытатель, доктор права. Самые значительные  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4343400" y="3276600"/>
            <a:ext cx="45539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произведения: «Страдания юного Вёртера»,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4267200" y="3657600"/>
            <a:ext cx="5015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«Эгмонт», «Годы учения Вильгельма </a:t>
            </a:r>
            <a:r>
              <a:rPr lang="ru-RU" dirty="0" err="1" smtClean="0"/>
              <a:t>Майстера</a:t>
            </a:r>
            <a:r>
              <a:rPr lang="ru-RU" dirty="0" smtClean="0"/>
              <a:t>»,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4343400" y="4038600"/>
            <a:ext cx="49513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«Фауст», огромное количество стихов и </a:t>
            </a:r>
            <a:r>
              <a:rPr lang="ru-RU" dirty="0" err="1" smtClean="0"/>
              <a:t>прозаи</a:t>
            </a:r>
            <a:r>
              <a:rPr lang="ru-RU" dirty="0" smtClean="0"/>
              <a:t>-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4419600" y="4419600"/>
            <a:ext cx="2343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ческих</a:t>
            </a:r>
            <a:r>
              <a:rPr lang="ru-RU" dirty="0" smtClean="0"/>
              <a:t> произведений.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4343400" y="4800600"/>
            <a:ext cx="48031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 1775 г. проживал в </a:t>
            </a:r>
            <a:r>
              <a:rPr lang="ru-RU" dirty="0" err="1" smtClean="0"/>
              <a:t>Ваймаре</a:t>
            </a:r>
            <a:r>
              <a:rPr lang="ru-RU" dirty="0" smtClean="0"/>
              <a:t>, где был </a:t>
            </a:r>
            <a:r>
              <a:rPr lang="ru-RU" dirty="0" err="1" smtClean="0"/>
              <a:t>особен</a:t>
            </a:r>
            <a:r>
              <a:rPr lang="ru-RU" dirty="0" smtClean="0"/>
              <a:t>-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4419600" y="5181600"/>
            <a:ext cx="374070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u-RU" dirty="0" smtClean="0"/>
              <a:t>но дружен с Фридрихом Шиллером.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Фридрих Шиллер</a:t>
            </a:r>
            <a:endParaRPr lang="ru-RU" dirty="0"/>
          </a:p>
        </p:txBody>
      </p:sp>
      <p:pic>
        <p:nvPicPr>
          <p:cNvPr id="3074" name="Picture 2" descr="D:\Wallpapers\великие люди Германии\Ф. Шиллер (2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1000" y="1447801"/>
            <a:ext cx="2895600" cy="38862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657600" y="1371600"/>
            <a:ext cx="556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Немецкий поэт, философ, теоретик искусства и драма-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505200" y="1752600"/>
            <a:ext cx="3901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тург</a:t>
            </a:r>
            <a:r>
              <a:rPr lang="ru-RU" dirty="0" smtClean="0"/>
              <a:t>, профессор истории и военврач. 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505200" y="2133600"/>
            <a:ext cx="5884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Представитель романтического направления в </a:t>
            </a:r>
            <a:r>
              <a:rPr lang="ru-RU" dirty="0" err="1" smtClean="0"/>
              <a:t>литерату</a:t>
            </a:r>
            <a:r>
              <a:rPr lang="ru-RU" dirty="0" smtClean="0"/>
              <a:t>-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581400" y="2514600"/>
            <a:ext cx="5662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ре. Автор «Оды к радости», изменённая версия которой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505200" y="2971800"/>
            <a:ext cx="5812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стала текстом  Европейского Союза. Музыку к ней сочи-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581400" y="3352800"/>
            <a:ext cx="28725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нил</a:t>
            </a:r>
            <a:r>
              <a:rPr lang="ru-RU" dirty="0" smtClean="0"/>
              <a:t> Иоганн Себастьян Бах.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657600" y="3733800"/>
            <a:ext cx="5541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Самые значительные произведения: драма «</a:t>
            </a:r>
            <a:r>
              <a:rPr lang="ru-RU" dirty="0" err="1" smtClean="0"/>
              <a:t>Разбойни</a:t>
            </a:r>
            <a:r>
              <a:rPr lang="ru-RU" dirty="0" smtClean="0"/>
              <a:t>-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3733800" y="4114800"/>
            <a:ext cx="55783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ки</a:t>
            </a:r>
            <a:r>
              <a:rPr lang="ru-RU" dirty="0" smtClean="0"/>
              <a:t>», баллады: «Перчатка», «Кубок», «</a:t>
            </a:r>
            <a:r>
              <a:rPr lang="ru-RU" dirty="0" err="1" smtClean="0"/>
              <a:t>Ивиковы</a:t>
            </a:r>
            <a:r>
              <a:rPr lang="ru-RU" dirty="0" smtClean="0"/>
              <a:t> </a:t>
            </a:r>
            <a:r>
              <a:rPr lang="ru-RU" dirty="0" err="1" smtClean="0"/>
              <a:t>журав</a:t>
            </a:r>
            <a:r>
              <a:rPr lang="ru-RU" dirty="0" smtClean="0"/>
              <a:t>- 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3505200" y="4495800"/>
            <a:ext cx="58278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и», которые известны нам по переводам В.А. Жуковского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3505200" y="4953000"/>
            <a:ext cx="55395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Последние годы своей жизни провёл в </a:t>
            </a:r>
            <a:r>
              <a:rPr lang="ru-RU" dirty="0" err="1" smtClean="0"/>
              <a:t>Ваймаре</a:t>
            </a:r>
            <a:r>
              <a:rPr lang="ru-RU" dirty="0" smtClean="0"/>
              <a:t>, где и 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3429000" y="5334000"/>
            <a:ext cx="1723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был похоронен.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8153400" cy="1143000"/>
          </a:xfrm>
        </p:spPr>
        <p:txBody>
          <a:bodyPr/>
          <a:lstStyle/>
          <a:p>
            <a:pPr algn="l"/>
            <a:r>
              <a:rPr lang="ru-RU" dirty="0" smtClean="0"/>
              <a:t>              Генрих Гейне    </a:t>
            </a:r>
            <a:endParaRPr lang="ru-RU" dirty="0"/>
          </a:p>
        </p:txBody>
      </p:sp>
      <p:pic>
        <p:nvPicPr>
          <p:cNvPr id="1026" name="Picture 2" descr="D:\Wallpapers\великие люди Германии\Генрих гейне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4800" y="1371600"/>
            <a:ext cx="2590800" cy="333375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276600" y="1295400"/>
            <a:ext cx="48335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Родился 13 декабря 1797 года в Дюссельдорфе.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124200" y="1676400"/>
            <a:ext cx="38827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Умер 17 февраля 1856 года в Париже.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200400" y="2057400"/>
            <a:ext cx="6113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Гейне считается последним поэтом «романтической эпохи».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048000" y="2438400"/>
            <a:ext cx="6069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 его стихи писали песни Франц Шуберт, </a:t>
            </a:r>
            <a:r>
              <a:rPr lang="ru-RU" dirty="0" err="1" smtClean="0"/>
              <a:t>Рихард</a:t>
            </a:r>
            <a:r>
              <a:rPr lang="ru-RU" dirty="0" smtClean="0"/>
              <a:t> Вагнер,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048000" y="2819400"/>
            <a:ext cx="50954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Роберт Шуман, Пётр Ильич Чайковский и другие.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124200" y="3200400"/>
            <a:ext cx="61521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Свою любовь к кузине Амалии он выразил в «Книге песен».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2971800" y="3581400"/>
            <a:ext cx="6102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После учёбы в Берлинском университете, где он стал </a:t>
            </a:r>
            <a:r>
              <a:rPr lang="ru-RU" dirty="0" err="1" smtClean="0"/>
              <a:t>юрис</a:t>
            </a:r>
            <a:r>
              <a:rPr lang="ru-RU" dirty="0" smtClean="0"/>
              <a:t>-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3048000" y="3962400"/>
            <a:ext cx="4675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том, он приобщается к литературным кругам.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3200400" y="4343400"/>
            <a:ext cx="58680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Самые значительные произведения: «Путевые картины», 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3048000" y="4724400"/>
            <a:ext cx="62413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Сборники стихов «</a:t>
            </a:r>
            <a:r>
              <a:rPr lang="ru-RU" dirty="0" err="1" smtClean="0"/>
              <a:t>Романсеро</a:t>
            </a:r>
            <a:r>
              <a:rPr lang="ru-RU" dirty="0" smtClean="0"/>
              <a:t>», «Новые стихотворения», и др.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3200400" y="5105400"/>
            <a:ext cx="598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Гейне был дальним родственником Карла Маркса по мате-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3429000" y="5486400"/>
            <a:ext cx="17134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3124200" y="5486400"/>
            <a:ext cx="1598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инской</a:t>
            </a:r>
            <a:r>
              <a:rPr lang="ru-RU" dirty="0" smtClean="0"/>
              <a:t> линии.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Братья Гримм</a:t>
            </a:r>
            <a:endParaRPr lang="ru-RU" dirty="0"/>
          </a:p>
        </p:txBody>
      </p:sp>
      <p:pic>
        <p:nvPicPr>
          <p:cNvPr id="1026" name="Picture 2" descr="D:\Wallpapers\великие люди Германии\Grimm[1]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600" y="1295400"/>
            <a:ext cx="4800599" cy="470852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181600" y="1219200"/>
            <a:ext cx="3991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Якоб</a:t>
            </a:r>
            <a:r>
              <a:rPr lang="ru-RU" dirty="0" smtClean="0"/>
              <a:t>, 4 января 1785-20 сентября 1863г.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105400" y="1600200"/>
            <a:ext cx="41043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Вильгельм, 27 февраля 1786-16 декабря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181600" y="1981200"/>
            <a:ext cx="772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1859г.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181600" y="2286000"/>
            <a:ext cx="39301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Немецкие лингвисты и исследователи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105400" y="2590800"/>
            <a:ext cx="4184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народной культуры. Собирали фольклор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181600" y="2971800"/>
            <a:ext cx="44599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 опубликовали несколько сборников 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105400" y="3276600"/>
            <a:ext cx="42042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 названием «Сказки братьев Гримм».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5181600" y="3581400"/>
            <a:ext cx="40656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конце жизни они занялись созданием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5105400" y="3886200"/>
            <a:ext cx="3426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нового словаря немецкого языка.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5257800" y="4191000"/>
            <a:ext cx="39345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Сказки «Белоснежка», «</a:t>
            </a:r>
            <a:r>
              <a:rPr lang="ru-RU" dirty="0" err="1" smtClean="0"/>
              <a:t>Бременские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5257800" y="4495800"/>
            <a:ext cx="38622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музыканты», «Храбрый портняжка»,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5257800" y="4800600"/>
            <a:ext cx="419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</a:t>
            </a:r>
            <a:r>
              <a:rPr lang="ru-RU" dirty="0" err="1" smtClean="0"/>
              <a:t>Гензель</a:t>
            </a:r>
            <a:r>
              <a:rPr lang="ru-RU" dirty="0" smtClean="0"/>
              <a:t> и </a:t>
            </a:r>
            <a:r>
              <a:rPr lang="ru-RU" dirty="0" err="1" smtClean="0"/>
              <a:t>Гретель</a:t>
            </a:r>
            <a:r>
              <a:rPr lang="ru-RU" dirty="0" smtClean="0"/>
              <a:t>» </a:t>
            </a:r>
            <a:r>
              <a:rPr lang="ru-RU" dirty="0" err="1" smtClean="0"/>
              <a:t>экранизирова</a:t>
            </a:r>
            <a:r>
              <a:rPr lang="ru-RU" dirty="0" smtClean="0"/>
              <a:t>-        ли и перевели на многие языки мира.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Иоганн Себастьян Бах</a:t>
            </a:r>
            <a:endParaRPr lang="ru-RU" dirty="0"/>
          </a:p>
        </p:txBody>
      </p:sp>
      <p:pic>
        <p:nvPicPr>
          <p:cNvPr id="2050" name="Picture 2" descr="D:\Wallpapers\великие люди Германии\И.С. Бах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601" y="1447800"/>
            <a:ext cx="3200400" cy="41148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733800" y="1524000"/>
            <a:ext cx="4351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Родился 21 марта 1685г. в городе </a:t>
            </a:r>
            <a:r>
              <a:rPr lang="ru-RU" dirty="0" err="1" smtClean="0"/>
              <a:t>Айзенах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581400" y="1981200"/>
            <a:ext cx="5417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Великий немецкий композитор, представитель эпохи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581400" y="2286000"/>
            <a:ext cx="50689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Барокко, органист-виртуоз, музыкальный педагог.</a:t>
            </a:r>
          </a:p>
          <a:p>
            <a:r>
              <a:rPr lang="ru-RU" dirty="0" smtClean="0"/>
              <a:t>Считается одним из величайших композиторов в истории музыки. Бах написал более 1000 произведений. Творчество композитора оказало значительное влияние на развитие церковной музыки.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581400" y="3962400"/>
            <a:ext cx="501739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Сочинял органную музыку, музыку для клавира, </a:t>
            </a:r>
          </a:p>
          <a:p>
            <a:r>
              <a:rPr lang="ru-RU" dirty="0" smtClean="0"/>
              <a:t>многочисленные оркестровые произведения. </a:t>
            </a:r>
          </a:p>
          <a:p>
            <a:r>
              <a:rPr lang="ru-RU" dirty="0" smtClean="0"/>
              <a:t>Самые значительные произведения: « Токката и фуга ре-минор», « Кантата 140», «Фуга соль-минор». </a:t>
            </a:r>
          </a:p>
          <a:p>
            <a:r>
              <a:rPr lang="ru-RU" dirty="0" smtClean="0"/>
              <a:t>Похоронен в Лейпциге в 1750 году.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Людвиг </a:t>
            </a:r>
            <a:r>
              <a:rPr lang="ru-RU" dirty="0" err="1" smtClean="0"/>
              <a:t>ван</a:t>
            </a:r>
            <a:r>
              <a:rPr lang="ru-RU" dirty="0" smtClean="0"/>
              <a:t> Бетховен</a:t>
            </a:r>
            <a:endParaRPr lang="ru-RU" dirty="0"/>
          </a:p>
        </p:txBody>
      </p:sp>
      <p:pic>
        <p:nvPicPr>
          <p:cNvPr id="1026" name="Picture 2" descr="D:\Wallpapers\великие люди Германии\1261[1]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601" y="1600200"/>
            <a:ext cx="3809999" cy="470852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267200" y="1524000"/>
            <a:ext cx="5085238" cy="4801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Родился 17 декабря в Бонне – умер 26 марта</a:t>
            </a:r>
          </a:p>
          <a:p>
            <a:r>
              <a:rPr lang="ru-RU" dirty="0" smtClean="0"/>
              <a:t>1827 года в Вене.</a:t>
            </a:r>
          </a:p>
          <a:p>
            <a:r>
              <a:rPr lang="ru-RU" dirty="0" smtClean="0"/>
              <a:t>Немецкий композитор, дирижер и пианист,</a:t>
            </a:r>
          </a:p>
          <a:p>
            <a:r>
              <a:rPr lang="ru-RU" dirty="0" smtClean="0"/>
              <a:t>один из трёх «венских классиков». Бетховен </a:t>
            </a:r>
            <a:r>
              <a:rPr lang="ru-RU" dirty="0" err="1" smtClean="0"/>
              <a:t>клю</a:t>
            </a:r>
            <a:r>
              <a:rPr lang="ru-RU" dirty="0" smtClean="0"/>
              <a:t>-</a:t>
            </a:r>
          </a:p>
          <a:p>
            <a:r>
              <a:rPr lang="ru-RU" dirty="0" err="1" smtClean="0"/>
              <a:t>чевая</a:t>
            </a:r>
            <a:r>
              <a:rPr lang="ru-RU" dirty="0" smtClean="0"/>
              <a:t> фигура западной классической музыки в </a:t>
            </a:r>
          </a:p>
          <a:p>
            <a:r>
              <a:rPr lang="ru-RU" dirty="0" smtClean="0"/>
              <a:t>период между классицизмом и романтизмом.</a:t>
            </a:r>
          </a:p>
          <a:p>
            <a:r>
              <a:rPr lang="ru-RU" dirty="0" smtClean="0"/>
              <a:t>Он писал во всех существующих тогда жанрах, </a:t>
            </a:r>
          </a:p>
          <a:p>
            <a:r>
              <a:rPr lang="ru-RU" dirty="0" smtClean="0"/>
              <a:t>включая оперу. Самым значительным его </a:t>
            </a:r>
            <a:r>
              <a:rPr lang="ru-RU" dirty="0" err="1" smtClean="0"/>
              <a:t>насле</a:t>
            </a:r>
            <a:r>
              <a:rPr lang="ru-RU" dirty="0" smtClean="0"/>
              <a:t>-</a:t>
            </a:r>
          </a:p>
          <a:p>
            <a:r>
              <a:rPr lang="ru-RU" dirty="0" err="1" smtClean="0"/>
              <a:t>дием</a:t>
            </a:r>
            <a:r>
              <a:rPr lang="ru-RU" dirty="0" smtClean="0"/>
              <a:t> считаются инструментальные </a:t>
            </a:r>
            <a:r>
              <a:rPr lang="ru-RU" dirty="0" err="1" smtClean="0"/>
              <a:t>прои</a:t>
            </a:r>
            <a:r>
              <a:rPr lang="ru-RU" dirty="0" smtClean="0"/>
              <a:t>-</a:t>
            </a:r>
          </a:p>
          <a:p>
            <a:r>
              <a:rPr lang="ru-RU" dirty="0" err="1" smtClean="0"/>
              <a:t>зведения</a:t>
            </a:r>
            <a:r>
              <a:rPr lang="ru-RU" dirty="0" smtClean="0"/>
              <a:t>. Уже в первые годы завоевал славу </a:t>
            </a:r>
          </a:p>
          <a:p>
            <a:r>
              <a:rPr lang="ru-RU" dirty="0" smtClean="0"/>
              <a:t>пианиста-виртуоза.</a:t>
            </a:r>
          </a:p>
          <a:p>
            <a:r>
              <a:rPr lang="ru-RU" dirty="0" smtClean="0"/>
              <a:t>Самые значительные произведения: «</a:t>
            </a:r>
            <a:r>
              <a:rPr lang="ru-RU" dirty="0" err="1" smtClean="0"/>
              <a:t>Патетичес</a:t>
            </a:r>
            <a:r>
              <a:rPr lang="ru-RU" dirty="0" smtClean="0"/>
              <a:t>-</a:t>
            </a:r>
          </a:p>
          <a:p>
            <a:r>
              <a:rPr lang="ru-RU" dirty="0" err="1" smtClean="0"/>
              <a:t>кая</a:t>
            </a:r>
            <a:r>
              <a:rPr lang="ru-RU" dirty="0" smtClean="0"/>
              <a:t> соната №8», «Лунная соната №14»,</a:t>
            </a:r>
          </a:p>
          <a:p>
            <a:r>
              <a:rPr lang="ru-RU" dirty="0" smtClean="0"/>
              <a:t>«Героическая №3», опера «</a:t>
            </a:r>
            <a:r>
              <a:rPr lang="ru-RU" dirty="0" err="1" smtClean="0"/>
              <a:t>Фиделио</a:t>
            </a:r>
            <a:r>
              <a:rPr lang="ru-RU" dirty="0" smtClean="0"/>
              <a:t>», увертюра</a:t>
            </a:r>
          </a:p>
          <a:p>
            <a:r>
              <a:rPr lang="ru-RU" dirty="0" smtClean="0"/>
              <a:t>«Эгмонт». </a:t>
            </a:r>
          </a:p>
          <a:p>
            <a:r>
              <a:rPr lang="ru-RU" dirty="0" smtClean="0"/>
              <a:t>В конце жизни практически потерял слух, что,</a:t>
            </a:r>
          </a:p>
          <a:p>
            <a:r>
              <a:rPr lang="ru-RU" dirty="0" smtClean="0"/>
              <a:t>впрочем, не мешало сочинять музыку. 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Алберт Эйнштейн</a:t>
            </a:r>
            <a:endParaRPr lang="ru-RU" dirty="0"/>
          </a:p>
        </p:txBody>
      </p:sp>
      <p:pic>
        <p:nvPicPr>
          <p:cNvPr id="2050" name="Picture 2" descr="D:\Wallpapers\великие люди Германии\А. Эйнштейн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600" y="1447801"/>
            <a:ext cx="3429000" cy="4572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810000" y="1371600"/>
            <a:ext cx="5487592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Родился 14 марта 1897 г. в городе Ульм- умер 18 </a:t>
            </a:r>
          </a:p>
          <a:p>
            <a:r>
              <a:rPr lang="ru-RU" dirty="0" smtClean="0"/>
              <a:t>апреля 1955г. в </a:t>
            </a:r>
            <a:r>
              <a:rPr lang="ru-RU" dirty="0" err="1" smtClean="0"/>
              <a:t>Принстоне</a:t>
            </a:r>
            <a:r>
              <a:rPr lang="ru-RU" dirty="0" smtClean="0"/>
              <a:t> </a:t>
            </a:r>
            <a:r>
              <a:rPr lang="ru-RU" dirty="0" err="1" smtClean="0"/>
              <a:t>в</a:t>
            </a:r>
            <a:r>
              <a:rPr lang="ru-RU" dirty="0" smtClean="0"/>
              <a:t> США.</a:t>
            </a:r>
          </a:p>
          <a:p>
            <a:r>
              <a:rPr lang="ru-RU" dirty="0" smtClean="0"/>
              <a:t>Физик-теоретик, один из основателей современной </a:t>
            </a:r>
          </a:p>
          <a:p>
            <a:r>
              <a:rPr lang="ru-RU" dirty="0" smtClean="0"/>
              <a:t>теоретической физики, лауреат Нобелевской премии</a:t>
            </a:r>
          </a:p>
          <a:p>
            <a:r>
              <a:rPr lang="ru-RU" dirty="0" smtClean="0"/>
              <a:t>(1921г.). Общественный деятель-гуманист. Жил в </a:t>
            </a:r>
          </a:p>
          <a:p>
            <a:r>
              <a:rPr lang="ru-RU" dirty="0" smtClean="0"/>
              <a:t>Германии, Швейцарии, США. Почётный доктор 20</a:t>
            </a:r>
          </a:p>
          <a:p>
            <a:r>
              <a:rPr lang="ru-RU" dirty="0" smtClean="0"/>
              <a:t>ведущих университетов мира. Эйнштейн- автор</a:t>
            </a:r>
          </a:p>
          <a:p>
            <a:r>
              <a:rPr lang="ru-RU" dirty="0" smtClean="0"/>
              <a:t>коло 150 книг и 300 научных работ в области истории</a:t>
            </a:r>
          </a:p>
          <a:p>
            <a:r>
              <a:rPr lang="ru-RU" dirty="0" smtClean="0"/>
              <a:t> философии науки. Автор «Специальной теории </a:t>
            </a:r>
          </a:p>
          <a:p>
            <a:r>
              <a:rPr lang="ru-RU" dirty="0" smtClean="0"/>
              <a:t>относительности» (1907-1916).</a:t>
            </a:r>
          </a:p>
          <a:p>
            <a:r>
              <a:rPr lang="ru-RU" dirty="0" smtClean="0"/>
              <a:t>Активно выступал против войны и ядерной угрозы.</a:t>
            </a:r>
          </a:p>
          <a:p>
            <a:r>
              <a:rPr lang="ru-RU" dirty="0" smtClean="0"/>
              <a:t>В 1933 году эмигрировал в США, спасаясь от </a:t>
            </a:r>
          </a:p>
          <a:p>
            <a:r>
              <a:rPr lang="ru-RU" dirty="0" smtClean="0"/>
              <a:t>преследования   фашистов.</a:t>
            </a:r>
          </a:p>
          <a:p>
            <a:r>
              <a:rPr lang="ru-RU" dirty="0" smtClean="0"/>
              <a:t>В конце жизни работал над проблемами космологии.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Вильгельм Конрад Рентген</a:t>
            </a:r>
            <a:endParaRPr lang="ru-RU" dirty="0"/>
          </a:p>
        </p:txBody>
      </p:sp>
      <p:pic>
        <p:nvPicPr>
          <p:cNvPr id="1026" name="Picture 2" descr="D:\Wallpapers\великие люди Германии\В.К. Рентген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600" y="1295400"/>
            <a:ext cx="2209800" cy="2514600"/>
          </a:xfrm>
          <a:prstGeom prst="rect">
            <a:avLst/>
          </a:prstGeom>
          <a:noFill/>
        </p:spPr>
      </p:pic>
      <p:pic>
        <p:nvPicPr>
          <p:cNvPr id="1027" name="Picture 3" descr="D:\Wallpapers\великие люди Германии\Рентген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3962400"/>
            <a:ext cx="1828800" cy="16764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514600" y="12954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514600" y="1219200"/>
            <a:ext cx="6822060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Родился 27 марта 1845 года под Дюссельдорфом – умер 10 февраля</a:t>
            </a:r>
          </a:p>
          <a:p>
            <a:r>
              <a:rPr lang="ru-RU" dirty="0" smtClean="0"/>
              <a:t>1923 года в </a:t>
            </a:r>
            <a:r>
              <a:rPr lang="ru-RU" dirty="0" err="1" smtClean="0"/>
              <a:t>Гиссене</a:t>
            </a:r>
            <a:r>
              <a:rPr lang="ru-RU" dirty="0" smtClean="0"/>
              <a:t>.</a:t>
            </a:r>
          </a:p>
          <a:p>
            <a:r>
              <a:rPr lang="ru-RU" dirty="0" smtClean="0"/>
              <a:t>Немецкий физик, работавший в </a:t>
            </a:r>
            <a:r>
              <a:rPr lang="ru-RU" dirty="0" err="1" smtClean="0"/>
              <a:t>Вюрцбургском</a:t>
            </a:r>
            <a:r>
              <a:rPr lang="ru-RU" dirty="0" smtClean="0"/>
              <a:t> университете.</a:t>
            </a:r>
          </a:p>
          <a:p>
            <a:r>
              <a:rPr lang="ru-RU" dirty="0" smtClean="0"/>
              <a:t>Первый в истории физики лауреат Нобелевской премии (1901г.).</a:t>
            </a:r>
          </a:p>
          <a:p>
            <a:r>
              <a:rPr lang="ru-RU" dirty="0" smtClean="0"/>
              <a:t>В 1900 году руководил кафедрой физики университета в Мюнхене.</a:t>
            </a:r>
          </a:p>
          <a:p>
            <a:r>
              <a:rPr lang="ru-RU" dirty="0" smtClean="0"/>
              <a:t>Рентген исследовал пьезоэлектрические свойства кристаллов.</a:t>
            </a:r>
          </a:p>
          <a:p>
            <a:r>
              <a:rPr lang="ru-RU" dirty="0" smtClean="0"/>
              <a:t>Главное  открытие – икс-лучи – он совершил, когда ему было 50 </a:t>
            </a:r>
          </a:p>
          <a:p>
            <a:r>
              <a:rPr lang="ru-RU" dirty="0" smtClean="0"/>
              <a:t>лет. </a:t>
            </a:r>
          </a:p>
          <a:p>
            <a:r>
              <a:rPr lang="ru-RU" dirty="0" smtClean="0"/>
              <a:t>Он сделал первые снимки с помощью этого излучения.</a:t>
            </a:r>
          </a:p>
          <a:p>
            <a:r>
              <a:rPr lang="ru-RU" dirty="0" smtClean="0"/>
              <a:t>Рентгеновские трубки нашли широкое применение в медицине и</a:t>
            </a:r>
          </a:p>
          <a:p>
            <a:r>
              <a:rPr lang="ru-RU" dirty="0" err="1" smtClean="0"/>
              <a:t>ругих</a:t>
            </a:r>
            <a:r>
              <a:rPr lang="ru-RU" dirty="0" smtClean="0"/>
              <a:t> различных областях техники.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1486</TotalTime>
  <Words>1542</Words>
  <PresentationFormat>Экран (4:3)</PresentationFormat>
  <Paragraphs>201</Paragraphs>
  <Slides>18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Апекс</vt:lpstr>
      <vt:lpstr>Великие люди Германии</vt:lpstr>
      <vt:lpstr>Иоганн Вольфганг Гёте</vt:lpstr>
      <vt:lpstr>Фридрих Шиллер</vt:lpstr>
      <vt:lpstr>              Генрих Гейне    </vt:lpstr>
      <vt:lpstr>Братья Гримм</vt:lpstr>
      <vt:lpstr>Иоганн Себастьян Бах</vt:lpstr>
      <vt:lpstr>Людвиг ван Бетховен</vt:lpstr>
      <vt:lpstr>Алберт Эйнштейн</vt:lpstr>
      <vt:lpstr>Вильгельм Конрад Рентген</vt:lpstr>
      <vt:lpstr>Фердинанд фон Цеппелин</vt:lpstr>
      <vt:lpstr>Рудольф Дизель</vt:lpstr>
      <vt:lpstr>Альбрехт Дюрер</vt:lpstr>
      <vt:lpstr>Александр фон Гумбольдт</vt:lpstr>
      <vt:lpstr>Вильгельм фон Гумбольдт</vt:lpstr>
      <vt:lpstr>Фридрих I Барбаросса</vt:lpstr>
      <vt:lpstr>Отто фон Бисмарк</vt:lpstr>
      <vt:lpstr>Ангела Меркель</vt:lpstr>
      <vt:lpstr>Ресурсы: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Великие люди Германии</dc:title>
  <dc:creator>Dark</dc:creator>
  <cp:lastModifiedBy>Dark</cp:lastModifiedBy>
  <cp:revision>181</cp:revision>
  <dcterms:created xsi:type="dcterms:W3CDTF">2012-01-31T08:15:10Z</dcterms:created>
  <dcterms:modified xsi:type="dcterms:W3CDTF">2012-03-01T13:01:42Z</dcterms:modified>
</cp:coreProperties>
</file>