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93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96" r:id="rId23"/>
    <p:sldId id="297" r:id="rId24"/>
    <p:sldId id="29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95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2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38ED788D-531D-4E3F-9E10-B9AE6D468054}" type="datetimeFigureOut">
              <a:rPr lang="ru-RU" smtClean="0"/>
              <a:pPr/>
              <a:t>20.03.2008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5872318-8F12-4818-AF31-8430C9DAD1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ED788D-531D-4E3F-9E10-B9AE6D468054}" type="datetimeFigureOut">
              <a:rPr lang="ru-RU" smtClean="0"/>
              <a:pPr/>
              <a:t>20.03.2008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872318-8F12-4818-AF31-8430C9DAD1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ED788D-531D-4E3F-9E10-B9AE6D468054}" type="datetimeFigureOut">
              <a:rPr lang="ru-RU" smtClean="0"/>
              <a:pPr/>
              <a:t>20.03.2008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872318-8F12-4818-AF31-8430C9DAD1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D788D-531D-4E3F-9E10-B9AE6D468054}" type="datetimeFigureOut">
              <a:rPr lang="ru-RU" smtClean="0"/>
              <a:pPr/>
              <a:t>20.03.2008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72318-8F12-4818-AF31-8430C9DAD1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D788D-531D-4E3F-9E10-B9AE6D468054}" type="datetimeFigureOut">
              <a:rPr lang="ru-RU" smtClean="0"/>
              <a:pPr/>
              <a:t>20.03.2008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72318-8F12-4818-AF31-8430C9DAD1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D788D-531D-4E3F-9E10-B9AE6D468054}" type="datetimeFigureOut">
              <a:rPr lang="ru-RU" smtClean="0"/>
              <a:pPr/>
              <a:t>20.03.2008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72318-8F12-4818-AF31-8430C9DAD1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D788D-531D-4E3F-9E10-B9AE6D468054}" type="datetimeFigureOut">
              <a:rPr lang="ru-RU" smtClean="0"/>
              <a:pPr/>
              <a:t>20.03.2008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72318-8F12-4818-AF31-8430C9DAD1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D788D-531D-4E3F-9E10-B9AE6D468054}" type="datetimeFigureOut">
              <a:rPr lang="ru-RU" smtClean="0"/>
              <a:pPr/>
              <a:t>20.03.2008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72318-8F12-4818-AF31-8430C9DAD1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D788D-531D-4E3F-9E10-B9AE6D468054}" type="datetimeFigureOut">
              <a:rPr lang="ru-RU" smtClean="0"/>
              <a:pPr/>
              <a:t>20.03.2008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872318-8F12-4818-AF31-8430C9DAD1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D788D-531D-4E3F-9E10-B9AE6D468054}" type="datetimeFigureOut">
              <a:rPr lang="ru-RU" smtClean="0"/>
              <a:pPr/>
              <a:t>20.03.2008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72318-8F12-4818-AF31-8430C9DAD1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D788D-531D-4E3F-9E10-B9AE6D468054}" type="datetimeFigureOut">
              <a:rPr lang="ru-RU" smtClean="0"/>
              <a:pPr/>
              <a:t>20.03.2008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F5872318-8F12-4818-AF31-8430C9DAD1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ED788D-531D-4E3F-9E10-B9AE6D468054}" type="datetimeFigureOut">
              <a:rPr lang="ru-RU" smtClean="0"/>
              <a:pPr/>
              <a:t>20.03.2008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872318-8F12-4818-AF31-8430C9DAD1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38ED788D-531D-4E3F-9E10-B9AE6D468054}" type="datetimeFigureOut">
              <a:rPr lang="ru-RU" smtClean="0"/>
              <a:pPr/>
              <a:t>20.03.2008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72318-8F12-4818-AF31-8430C9DAD1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D788D-531D-4E3F-9E10-B9AE6D468054}" type="datetimeFigureOut">
              <a:rPr lang="ru-RU" smtClean="0"/>
              <a:pPr/>
              <a:t>20.03.2008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72318-8F12-4818-AF31-8430C9DAD1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D788D-531D-4E3F-9E10-B9AE6D468054}" type="datetimeFigureOut">
              <a:rPr lang="ru-RU" smtClean="0"/>
              <a:pPr/>
              <a:t>20.03.2008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72318-8F12-4818-AF31-8430C9DAD1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38ED788D-531D-4E3F-9E10-B9AE6D468054}" type="datetimeFigureOut">
              <a:rPr lang="ru-RU" smtClean="0"/>
              <a:pPr/>
              <a:t>20.03.2008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5872318-8F12-4818-AF31-8430C9DAD1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ED788D-531D-4E3F-9E10-B9AE6D468054}" type="datetimeFigureOut">
              <a:rPr lang="ru-RU" smtClean="0"/>
              <a:pPr/>
              <a:t>20.03.2008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F5872318-8F12-4818-AF31-8430C9DAD1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ED788D-531D-4E3F-9E10-B9AE6D468054}" type="datetimeFigureOut">
              <a:rPr lang="ru-RU" smtClean="0"/>
              <a:pPr/>
              <a:t>20.03.2008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F5872318-8F12-4818-AF31-8430C9DAD1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ED788D-531D-4E3F-9E10-B9AE6D468054}" type="datetimeFigureOut">
              <a:rPr lang="ru-RU" smtClean="0"/>
              <a:pPr/>
              <a:t>20.03.2008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872318-8F12-4818-AF31-8430C9DAD1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ED788D-531D-4E3F-9E10-B9AE6D468054}" type="datetimeFigureOut">
              <a:rPr lang="ru-RU" smtClean="0"/>
              <a:pPr/>
              <a:t>20.03.2008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872318-8F12-4818-AF31-8430C9DAD1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38ED788D-531D-4E3F-9E10-B9AE6D468054}" type="datetimeFigureOut">
              <a:rPr lang="ru-RU" smtClean="0"/>
              <a:pPr/>
              <a:t>20.03.2008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5872318-8F12-4818-AF31-8430C9DAD1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38ED788D-531D-4E3F-9E10-B9AE6D468054}" type="datetimeFigureOut">
              <a:rPr lang="ru-RU" smtClean="0"/>
              <a:pPr/>
              <a:t>20.03.2008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5872318-8F12-4818-AF31-8430C9DAD1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8ED788D-531D-4E3F-9E10-B9AE6D468054}" type="datetimeFigureOut">
              <a:rPr lang="ru-RU" smtClean="0"/>
              <a:pPr/>
              <a:t>20.03.2008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F5872318-8F12-4818-AF31-8430C9DAD1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8ED788D-531D-4E3F-9E10-B9AE6D468054}" type="datetimeFigureOut">
              <a:rPr lang="ru-RU" smtClean="0"/>
              <a:pPr/>
              <a:t>20.03.2008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5872318-8F12-4818-AF31-8430C9DAD1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7200" b="1" i="1" dirty="0" smtClean="0">
                <a:solidFill>
                  <a:srgbClr val="FF0000"/>
                </a:solidFill>
              </a:rPr>
              <a:t>Слабое звено</a:t>
            </a:r>
            <a:endParaRPr lang="ru-RU" sz="72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5572164"/>
          </a:xfrm>
        </p:spPr>
        <p:txBody>
          <a:bodyPr anchor="ctr" anchorCtr="0"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КАКОЕ КОЛИЧЕСТВО ИНФОРМАЦИИ НЕСЕТ ОДНА БУКВА 32-СИМВОЛЬНОГО АЛФАВИТА?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5572164"/>
          </a:xfrm>
        </p:spPr>
        <p:txBody>
          <a:bodyPr anchor="ctr" anchorCtr="0"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ПРИШЛО ВРЕМЯ ОПРЕДЕЛИТЬ </a:t>
            </a:r>
            <a:br>
              <a:rPr lang="ru-RU" sz="5400" b="1" dirty="0" smtClean="0">
                <a:solidFill>
                  <a:schemeClr val="tx1"/>
                </a:solidFill>
              </a:rPr>
            </a:br>
            <a:r>
              <a:rPr lang="ru-RU" sz="8800" b="1" dirty="0" smtClean="0">
                <a:solidFill>
                  <a:srgbClr val="FF0000"/>
                </a:solidFill>
              </a:rPr>
              <a:t>САМОЕ СЛАБОЕ ЗВЕНО.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5572164"/>
          </a:xfrm>
        </p:spPr>
        <p:txBody>
          <a:bodyPr anchor="ctr" anchorCtr="0"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СКОЛЬКО ЦИФР В ДЕСЯТИЧНОЙ СИСТЕМЕ СЧИСЛЕНИЯ?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5572164"/>
          </a:xfrm>
        </p:spPr>
        <p:txBody>
          <a:bodyPr anchor="ctr" anchorCtr="0">
            <a:noAutofit/>
          </a:bodyPr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ПЕРЕВОД ЦЕЛЫХ ДЕСЯТИЧНЫХ ЧИСЕЛ В ДРУГИЕ СИСТЕМЫ СЧИСЛЕНИЯ ОСУЩЕСТВЛЯЕТСЯ ЦЕЛОЧИСЛЕННЫМ ДЕЛЕНИЕМ ИЛИ НАХОЖДЕНИЕМ СУММЫ СЛАГАЕМЫХ?</a:t>
            </a:r>
            <a:endParaRPr lang="ru-RU" sz="4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5572164"/>
          </a:xfrm>
        </p:spPr>
        <p:txBody>
          <a:bodyPr anchor="ctr" anchorCtr="0"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КАКИЕ СИСТЕМЫ СЧИСЛЕНИЯ ИСПОЛЬЗУЮТСЯ В КОМПЬЮТЕРЕ?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5572164"/>
          </a:xfrm>
        </p:spPr>
        <p:txBody>
          <a:bodyPr anchor="ctr" anchorCtr="0"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ЯЗЫК МАТЕМАТИКИ – ЭТО ЕСТЕСТВЕННЫЙ ИЛИ ФОРМАЛЬНЫЙ ЯЗЫК?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5572164"/>
          </a:xfrm>
        </p:spPr>
        <p:txBody>
          <a:bodyPr anchor="ctr" anchorCtr="0"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ДЕСЯТИЧНАЯ СИСТЕМА СЧИСЛЕНИЯ – ЭТО ПОЗИЦИОННАЯ ИЛИ НЕПОЗИЦИОННАЯ СИСТЕМА СЧИСЛЕНИЯ?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5572164"/>
          </a:xfrm>
        </p:spPr>
        <p:txBody>
          <a:bodyPr anchor="ctr" anchorCtr="0"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ЧТО БОЛЬШЕ – </a:t>
            </a:r>
            <a:br>
              <a:rPr lang="ru-RU" sz="5400" b="1" dirty="0" smtClean="0">
                <a:solidFill>
                  <a:schemeClr val="tx1"/>
                </a:solidFill>
              </a:rPr>
            </a:br>
            <a:r>
              <a:rPr lang="ru-RU" sz="5400" b="1" dirty="0" smtClean="0">
                <a:solidFill>
                  <a:schemeClr val="tx1"/>
                </a:solidFill>
              </a:rPr>
              <a:t>11</a:t>
            </a:r>
            <a:r>
              <a:rPr lang="ru-RU" sz="5400" b="1" baseline="-25000" dirty="0" smtClean="0">
                <a:solidFill>
                  <a:schemeClr val="tx1"/>
                </a:solidFill>
              </a:rPr>
              <a:t>2</a:t>
            </a:r>
            <a:r>
              <a:rPr lang="ru-RU" sz="5400" b="1" dirty="0" smtClean="0">
                <a:solidFill>
                  <a:schemeClr val="tx1"/>
                </a:solidFill>
              </a:rPr>
              <a:t> ИЛИ 11</a:t>
            </a:r>
            <a:r>
              <a:rPr lang="ru-RU" sz="5400" b="1" baseline="-25000" dirty="0" smtClean="0">
                <a:solidFill>
                  <a:schemeClr val="tx1"/>
                </a:solidFill>
              </a:rPr>
              <a:t>10</a:t>
            </a:r>
            <a:r>
              <a:rPr lang="ru-RU" sz="5400" b="1" dirty="0" smtClean="0">
                <a:solidFill>
                  <a:schemeClr val="tx1"/>
                </a:solidFill>
              </a:rPr>
              <a:t>?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5572164"/>
          </a:xfrm>
        </p:spPr>
        <p:txBody>
          <a:bodyPr anchor="ctr" anchorCtr="0"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НАЗОВИТЕ ЦИФРЫ ТРОИЧНОЙ СИСТЕМЫ СЧИСЛЕНИЯ?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5572164"/>
          </a:xfrm>
        </p:spPr>
        <p:txBody>
          <a:bodyPr anchor="ctr" anchorCtr="0"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КАК НАЗЫВАЕТСЯ ОПЕРАЦИЯ, ОБРАТНАЯ КОДИРОВАНИЮ?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5572164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Как  называется совокупность  правил наименования  и изображения  чисел  с  помощью  набора символов?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5572164"/>
          </a:xfrm>
        </p:spPr>
        <p:txBody>
          <a:bodyPr anchor="ctr" anchorCtr="0"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СКОЛЬКО БИТ СОДЕРЖИТСЯ В ОДНОМ БАЙТЕ?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5572164"/>
          </a:xfrm>
        </p:spPr>
        <p:txBody>
          <a:bodyPr anchor="ctr" anchorCtr="0"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В римской системе счисления  </a:t>
            </a:r>
            <a:r>
              <a:rPr sz="5400" b="1" smtClean="0">
                <a:solidFill>
                  <a:schemeClr val="tx1"/>
                </a:solidFill>
              </a:rPr>
              <a:t>X</a:t>
            </a:r>
            <a:r>
              <a:rPr sz="5400" smtClean="0">
                <a:solidFill>
                  <a:schemeClr val="tx1"/>
                </a:solidFill>
              </a:rPr>
              <a:t>C</a:t>
            </a:r>
            <a:r>
              <a:rPr lang="ru-RU" sz="5400" dirty="0" smtClean="0">
                <a:solidFill>
                  <a:schemeClr val="tx1"/>
                </a:solidFill>
              </a:rPr>
              <a:t>  равно 110 или 90</a:t>
            </a:r>
            <a:r>
              <a:rPr lang="ru-RU" sz="5400" b="1" dirty="0" smtClean="0">
                <a:solidFill>
                  <a:schemeClr val="tx1"/>
                </a:solidFill>
              </a:rPr>
              <a:t>?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5572164"/>
          </a:xfrm>
        </p:spPr>
        <p:txBody>
          <a:bodyPr anchor="ctr" anchorCtr="0"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Число 750 может быть записано В восьмеричной, девятеричной или в той и другой?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5572164"/>
          </a:xfrm>
        </p:spPr>
        <p:txBody>
          <a:bodyPr anchor="ctr" anchorCtr="0"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ПРИШЛО ВРЕМЯ ОПРЕДЕЛИТЬ </a:t>
            </a:r>
            <a:br>
              <a:rPr lang="ru-RU" sz="5400" b="1" dirty="0" smtClean="0">
                <a:solidFill>
                  <a:schemeClr val="tx1"/>
                </a:solidFill>
              </a:rPr>
            </a:br>
            <a:r>
              <a:rPr lang="ru-RU" sz="8800" b="1" dirty="0" smtClean="0">
                <a:solidFill>
                  <a:srgbClr val="FF0000"/>
                </a:solidFill>
              </a:rPr>
              <a:t>САМОЕ СЛАБОЕ ЗВЕНО.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5572164"/>
          </a:xfrm>
        </p:spPr>
        <p:txBody>
          <a:bodyPr anchor="ctr" anchorCtr="0"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В КАКОЙ СИСТЕМЕ СЧИСЛЕНИЯ 12 ЗАПИСЫВАЕТСЯ КАК «с»?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5572164"/>
          </a:xfrm>
        </p:spPr>
        <p:txBody>
          <a:bodyPr anchor="ctr" anchorCtr="0"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КАК НАЗЫВАЕТСЯ СОВОКУПНОСТЬ ВСЕХ ЦИФР ПОЗИЦИОННОЙ СИСТЕМЫ СЧИСЛЕНИЯ?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5572164"/>
          </a:xfrm>
        </p:spPr>
        <p:txBody>
          <a:bodyPr anchor="ctr" anchorCtr="0"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ЧЕМУ РАВНО ЧИСЛО </a:t>
            </a:r>
            <a:r>
              <a:rPr sz="5400" smtClean="0">
                <a:solidFill>
                  <a:schemeClr val="tx1"/>
                </a:solidFill>
              </a:rPr>
              <a:t>"d"</a:t>
            </a:r>
            <a:r>
              <a:rPr lang="ru-RU" sz="5400" dirty="0" smtClean="0">
                <a:solidFill>
                  <a:schemeClr val="tx1"/>
                </a:solidFill>
              </a:rPr>
              <a:t> В РИМСКОЙ СИСТЕМЕ СЧИСЛЕНИЯ?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5572164"/>
          </a:xfrm>
        </p:spPr>
        <p:txBody>
          <a:bodyPr anchor="ctr" anchorCtr="0"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СКОЛЬКО БАЙТ СОДЕРЖИТСЯ В ОДНОМ КИЛОБАЙТЕ?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5572164"/>
          </a:xfrm>
        </p:spPr>
        <p:txBody>
          <a:bodyPr anchor="ctr" anchorCtr="0"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КАКАЯ  СИСТЕМА СЧИСЛЕНИЯ ИСПОЛЬЗУЕТСЯ В КОМПЬЮТЕРЕ В КАЧЕСТВЕ ОСНОВНОЙ?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5572164"/>
          </a:xfrm>
        </p:spPr>
        <p:txBody>
          <a:bodyPr anchor="ctr" anchorCtr="0"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АРАБСКИМИ ИЛИ РИМСКИМИ НАЗЫВАЮТ ЦИФРЫ ДЕСЯТИЧНОЙ СИСТЕМЫ СЧИСЛЕНИЯ?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5572164"/>
          </a:xfrm>
        </p:spPr>
        <p:txBody>
          <a:bodyPr anchor="ctr" anchorCtr="0"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НАЦИОНАЛЬНЫЙ ХАРАКТЕР НОСЯТ ЕСТЕСТВЕННЫЕ ИЛИ ФОРМАЛЬНЫЕ ЯЗЫКИ?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5572164"/>
          </a:xfrm>
        </p:spPr>
        <p:txBody>
          <a:bodyPr anchor="ctr" anchorCtr="0"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СКОЛЬКО ЦИФР В ДВОИЧНОЙ СИСТЕМЕ СЧИСЛЕНИЯ?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5572164"/>
          </a:xfrm>
        </p:spPr>
        <p:txBody>
          <a:bodyPr anchor="ctr" anchorCtr="0"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КАК НАЗЫВАЕТСЯ ПОЗИЦИЯ ЦИФРЫ В ЧИСЛЕ?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5572164"/>
          </a:xfrm>
        </p:spPr>
        <p:txBody>
          <a:bodyPr anchor="ctr" anchorCtr="0"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ПРИШЛО ВРЕМЯ ОПРЕДЕЛИТЬ </a:t>
            </a:r>
            <a:br>
              <a:rPr lang="ru-RU" sz="5400" b="1" dirty="0" smtClean="0">
                <a:solidFill>
                  <a:schemeClr val="tx1"/>
                </a:solidFill>
              </a:rPr>
            </a:br>
            <a:r>
              <a:rPr lang="ru-RU" sz="8800" b="1" dirty="0" smtClean="0">
                <a:solidFill>
                  <a:srgbClr val="FF0000"/>
                </a:solidFill>
              </a:rPr>
              <a:t>САМОЕ СЛАБОЕ ЗВЕНО.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5572164"/>
          </a:xfrm>
        </p:spPr>
        <p:txBody>
          <a:bodyPr anchor="ctr" anchorCtr="0"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ЧЕМУ РАВНО 100</a:t>
            </a:r>
            <a:r>
              <a:rPr lang="ru-RU" sz="5400" b="1" baseline="-25000" dirty="0" smtClean="0">
                <a:solidFill>
                  <a:schemeClr val="tx1"/>
                </a:solidFill>
              </a:rPr>
              <a:t>2</a:t>
            </a:r>
            <a:r>
              <a:rPr lang="ru-RU" sz="5400" b="1" dirty="0" smtClean="0">
                <a:solidFill>
                  <a:schemeClr val="tx1"/>
                </a:solidFill>
              </a:rPr>
              <a:t> В ДЕСЯТИЧНОЙ СИСТЕМЕ СЧИСЛЕНИЯ?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5572164"/>
          </a:xfrm>
        </p:spPr>
        <p:txBody>
          <a:bodyPr anchor="ctr" anchorCtr="0"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ДЕСЯТИЧНОЙ ПРИСТАВКЕ </a:t>
            </a:r>
            <a:r>
              <a:rPr sz="5400" b="1" smtClean="0">
                <a:solidFill>
                  <a:schemeClr val="tx1"/>
                </a:solidFill>
              </a:rPr>
              <a:t>"</a:t>
            </a:r>
            <a:r>
              <a:rPr lang="ru-RU" sz="5400" b="1" dirty="0" smtClean="0">
                <a:solidFill>
                  <a:schemeClr val="tx1"/>
                </a:solidFill>
              </a:rPr>
              <a:t>МЕГА</a:t>
            </a:r>
            <a:r>
              <a:rPr sz="5400" b="1" smtClean="0">
                <a:solidFill>
                  <a:schemeClr val="tx1"/>
                </a:solidFill>
              </a:rPr>
              <a:t>"</a:t>
            </a:r>
            <a:r>
              <a:rPr lang="ru-RU" sz="5400" b="1" dirty="0" smtClean="0">
                <a:solidFill>
                  <a:schemeClr val="tx1"/>
                </a:solidFill>
              </a:rPr>
              <a:t> СООТВЕТСТВУЕТ </a:t>
            </a:r>
            <a:br>
              <a:rPr lang="ru-RU" sz="5400" b="1" dirty="0" smtClean="0">
                <a:solidFill>
                  <a:schemeClr val="tx1"/>
                </a:solidFill>
              </a:rPr>
            </a:br>
            <a:r>
              <a:rPr lang="ru-RU" sz="5400" b="1" dirty="0" smtClean="0">
                <a:solidFill>
                  <a:schemeClr val="tx1"/>
                </a:solidFill>
              </a:rPr>
              <a:t>10</a:t>
            </a:r>
            <a:r>
              <a:rPr lang="ru-RU" sz="5400" b="1" baseline="30000" dirty="0" smtClean="0">
                <a:solidFill>
                  <a:schemeClr val="tx1"/>
                </a:solidFill>
              </a:rPr>
              <a:t>3</a:t>
            </a:r>
            <a:r>
              <a:rPr lang="ru-RU" sz="5400" b="1" dirty="0" smtClean="0">
                <a:solidFill>
                  <a:schemeClr val="tx1"/>
                </a:solidFill>
              </a:rPr>
              <a:t> ИЛИ 10</a:t>
            </a:r>
            <a:r>
              <a:rPr lang="ru-RU" sz="5400" b="1" baseline="30000" dirty="0" smtClean="0">
                <a:solidFill>
                  <a:schemeClr val="tx1"/>
                </a:solidFill>
              </a:rPr>
              <a:t>6</a:t>
            </a:r>
            <a:r>
              <a:rPr lang="ru-RU" sz="5400" b="1" dirty="0" smtClean="0">
                <a:solidFill>
                  <a:schemeClr val="tx1"/>
                </a:solidFill>
              </a:rPr>
              <a:t>?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5572164"/>
          </a:xfrm>
        </p:spPr>
        <p:txBody>
          <a:bodyPr anchor="ctr" anchorCtr="0"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КАКОЙ ЦИФРЫ НЕТ В ДЕВЯТЕРИЧНОЙ СИСТЕМЕ СЧИСЛЕНИЯ?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5572164"/>
          </a:xfrm>
        </p:spPr>
        <p:txBody>
          <a:bodyPr anchor="ctr" anchorCtr="0"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В ПОЗИЦИОННОЙ ИЛИ НЕПОЗИЦИОННОЙ СИСТЕМЕ СЧИСЛЕНИЯ </a:t>
            </a:r>
            <a:r>
              <a:rPr sz="5400" b="1" smtClean="0">
                <a:solidFill>
                  <a:schemeClr val="tx1"/>
                </a:solidFill>
              </a:rPr>
              <a:t>"</a:t>
            </a:r>
            <a:r>
              <a:rPr lang="ru-RU" sz="5400" b="1" dirty="0" smtClean="0">
                <a:solidFill>
                  <a:schemeClr val="tx1"/>
                </a:solidFill>
              </a:rPr>
              <a:t>ВЕС</a:t>
            </a:r>
            <a:r>
              <a:rPr sz="5400" b="1" smtClean="0">
                <a:solidFill>
                  <a:schemeClr val="tx1"/>
                </a:solidFill>
              </a:rPr>
              <a:t>"</a:t>
            </a:r>
            <a:r>
              <a:rPr lang="ru-RU" sz="5400" b="1" dirty="0" smtClean="0">
                <a:solidFill>
                  <a:schemeClr val="tx1"/>
                </a:solidFill>
              </a:rPr>
              <a:t> ЦИФРЫ ЗАВИСИТ  ОТ ЕЕ МЕСТОПОЛОЖЕНИЯ В ЗАПИСИ ЧИСЛА?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5572164"/>
          </a:xfrm>
        </p:spPr>
        <p:txBody>
          <a:bodyPr anchor="ctr" anchorCtr="0"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В КАКОЙ СИСТЕМЕ СЧИСЛЕНИЯ ЗАПИСАНО ЧИСЛО </a:t>
            </a:r>
            <a:r>
              <a:rPr sz="5400" b="1" smtClean="0">
                <a:solidFill>
                  <a:schemeClr val="tx1"/>
                </a:solidFill>
              </a:rPr>
              <a:t>1AF</a:t>
            </a:r>
            <a:r>
              <a:rPr lang="ru-RU" sz="5400" b="1" dirty="0" smtClean="0">
                <a:solidFill>
                  <a:schemeClr val="tx1"/>
                </a:solidFill>
              </a:rPr>
              <a:t>?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5572164"/>
          </a:xfrm>
        </p:spPr>
        <p:txBody>
          <a:bodyPr anchor="ctr" anchorCtr="0"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НАЗОВИТЕ ЦИФРЫ ДВОИЧНОЙ СИСТЕМЫ СЧИСЛЕНИЯ?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5572164"/>
          </a:xfrm>
        </p:spPr>
        <p:txBody>
          <a:bodyPr anchor="ctr" anchorCtr="0"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В КАКОЙ СИСТЕМЕ СЧИСЛЕНИЯ </a:t>
            </a:r>
            <a:br>
              <a:rPr lang="ru-RU" sz="5400" b="1" dirty="0" smtClean="0">
                <a:solidFill>
                  <a:schemeClr val="tx1"/>
                </a:solidFill>
              </a:rPr>
            </a:br>
            <a:r>
              <a:rPr lang="ru-RU" sz="5400" b="1" dirty="0" smtClean="0">
                <a:solidFill>
                  <a:schemeClr val="tx1"/>
                </a:solidFill>
              </a:rPr>
              <a:t>1 + 1 = 10?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5572164"/>
          </a:xfrm>
        </p:spPr>
        <p:txBody>
          <a:bodyPr anchor="ctr" anchorCtr="0"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РИМСКАЯ СИСТЕМА СЧИСЛЕНИЯ – ЭТО ПОЗИЦИОННАЯ ИЛИ НЕПОЗИЦИОННАЯ СИСТЕМА СЧИСЛЕНИЯ?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5572164"/>
          </a:xfrm>
        </p:spPr>
        <p:txBody>
          <a:bodyPr anchor="ctr" anchorCtr="0"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В КАКОЙ СИСТЕМЕ СЧИСЛЕНИЯ НЕТ </a:t>
            </a:r>
            <a:br>
              <a:rPr lang="ru-RU" sz="5400" b="1" dirty="0" smtClean="0">
                <a:solidFill>
                  <a:schemeClr val="tx1"/>
                </a:solidFill>
              </a:rPr>
            </a:br>
            <a:r>
              <a:rPr lang="ru-RU" sz="5400" b="1" dirty="0" smtClean="0">
                <a:solidFill>
                  <a:schemeClr val="tx1"/>
                </a:solidFill>
              </a:rPr>
              <a:t>ЧИСЛА  120?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5572164"/>
          </a:xfrm>
        </p:spPr>
        <p:txBody>
          <a:bodyPr anchor="ctr" anchorCtr="0"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ПРИШЛО ВРЕМЯ ОПРЕДЕЛИТЬ </a:t>
            </a:r>
            <a:br>
              <a:rPr lang="ru-RU" sz="5400" b="1" dirty="0" smtClean="0">
                <a:solidFill>
                  <a:schemeClr val="tx1"/>
                </a:solidFill>
              </a:rPr>
            </a:br>
            <a:r>
              <a:rPr lang="ru-RU" sz="8800" b="1" dirty="0" smtClean="0">
                <a:solidFill>
                  <a:srgbClr val="FF0000"/>
                </a:solidFill>
              </a:rPr>
              <a:t>САМОЕ СЛАБОЕ ЗВЕНО.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5572164"/>
          </a:xfrm>
        </p:spPr>
        <p:txBody>
          <a:bodyPr anchor="ctr" anchorCtr="0"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Какое минимальное основание имеет СИСТЕМа </a:t>
            </a:r>
            <a:r>
              <a:rPr lang="ru-RU" sz="5400" b="1" dirty="0" smtClean="0">
                <a:solidFill>
                  <a:schemeClr val="tx1"/>
                </a:solidFill>
              </a:rPr>
              <a:t>СЧИСЛЕНИЯ </a:t>
            </a:r>
            <a:r>
              <a:rPr lang="ru-RU" sz="5400" b="1" dirty="0" smtClean="0">
                <a:solidFill>
                  <a:schemeClr val="tx1"/>
                </a:solidFill>
              </a:rPr>
              <a:t>в которой записаны числа 432, 568, 247?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5572164"/>
          </a:xfrm>
        </p:spPr>
        <p:txBody>
          <a:bodyPr anchor="ctr" anchorCtr="0">
            <a:noAutofit/>
          </a:bodyPr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В какой системе счисления</a:t>
            </a:r>
            <a:r>
              <a:rPr lang="ru-RU" sz="5400" b="1" dirty="0" smtClean="0">
                <a:solidFill>
                  <a:schemeClr val="tx1"/>
                </a:solidFill>
              </a:rPr>
              <a:t> 7+5=14 ?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5572164"/>
          </a:xfrm>
        </p:spPr>
        <p:txBody>
          <a:bodyPr anchor="ctr" anchorCtr="0">
            <a:noAutofit/>
          </a:bodyPr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Как записывается максимальное            3-разрядное число в пятеричной системе счисления                </a:t>
            </a:r>
            <a:r>
              <a:rPr lang="ru-RU" sz="5400" b="1" dirty="0" smtClean="0">
                <a:solidFill>
                  <a:schemeClr val="tx1"/>
                </a:solidFill>
              </a:rPr>
              <a:t>  555 или 444?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5572164"/>
          </a:xfrm>
        </p:spPr>
        <p:txBody>
          <a:bodyPr anchor="ctr" anchorCtr="0">
            <a:noAutofit/>
          </a:bodyPr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В какой системе счисления записано число </a:t>
            </a:r>
            <a:r>
              <a:rPr sz="5400" smtClean="0">
                <a:solidFill>
                  <a:schemeClr val="tx1"/>
                </a:solidFill>
              </a:rPr>
              <a:t>DXL</a:t>
            </a:r>
            <a:r>
              <a:rPr lang="ru-RU" sz="5400" b="1" dirty="0" smtClean="0">
                <a:solidFill>
                  <a:schemeClr val="tx1"/>
                </a:solidFill>
              </a:rPr>
              <a:t>?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5572164"/>
          </a:xfrm>
        </p:spPr>
        <p:txBody>
          <a:bodyPr anchor="ctr" anchorCtr="0">
            <a:noAutofit/>
          </a:bodyPr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Какое число следует за числом 104</a:t>
            </a:r>
            <a:r>
              <a:rPr lang="ru-RU" sz="5400" baseline="-25000" dirty="0" smtClean="0">
                <a:solidFill>
                  <a:schemeClr val="tx1"/>
                </a:solidFill>
              </a:rPr>
              <a:t>5</a:t>
            </a:r>
            <a:r>
              <a:rPr lang="ru-RU" sz="5400" b="1" dirty="0" smtClean="0">
                <a:solidFill>
                  <a:schemeClr val="tx1"/>
                </a:solidFill>
              </a:rPr>
              <a:t>?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5572164"/>
          </a:xfrm>
        </p:spPr>
        <p:txBody>
          <a:bodyPr anchor="ctr" anchorCtr="0">
            <a:noAutofit/>
          </a:bodyPr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В Какой системе счисления 2+2=10</a:t>
            </a:r>
            <a:r>
              <a:rPr lang="ru-RU" sz="5400" b="1" dirty="0" smtClean="0">
                <a:solidFill>
                  <a:schemeClr val="tx1"/>
                </a:solidFill>
              </a:rPr>
              <a:t>?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5572164"/>
          </a:xfrm>
        </p:spPr>
        <p:txBody>
          <a:bodyPr anchor="ctr" anchorCtr="0">
            <a:noAutofit/>
          </a:bodyPr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Чему равен                     </a:t>
            </a:r>
            <a:r>
              <a:rPr lang="ru-RU" sz="5400" dirty="0" err="1" smtClean="0">
                <a:solidFill>
                  <a:schemeClr val="tx1"/>
                </a:solidFill>
              </a:rPr>
              <a:t>х</a:t>
            </a:r>
            <a:r>
              <a:rPr lang="ru-RU" sz="5400" dirty="0" smtClean="0">
                <a:solidFill>
                  <a:schemeClr val="tx1"/>
                </a:solidFill>
              </a:rPr>
              <a:t> - основание системы</a:t>
            </a:r>
            <a:r>
              <a:rPr lang="ru-RU" sz="4800" dirty="0" smtClean="0">
                <a:solidFill>
                  <a:schemeClr val="tx1"/>
                </a:solidFill>
              </a:rPr>
              <a:t> </a:t>
            </a:r>
            <a:r>
              <a:rPr lang="ru-RU" sz="5400" dirty="0" smtClean="0">
                <a:solidFill>
                  <a:schemeClr val="tx1"/>
                </a:solidFill>
              </a:rPr>
              <a:t> счисления  В уравнении                   4</a:t>
            </a:r>
            <a:r>
              <a:rPr lang="ru-RU" sz="5400" baseline="-25000" dirty="0" smtClean="0">
                <a:solidFill>
                  <a:schemeClr val="tx1"/>
                </a:solidFill>
              </a:rPr>
              <a:t>10</a:t>
            </a:r>
            <a:r>
              <a:rPr lang="ru-RU" sz="5400" dirty="0" smtClean="0">
                <a:solidFill>
                  <a:schemeClr val="tx1"/>
                </a:solidFill>
              </a:rPr>
              <a:t> =11</a:t>
            </a:r>
            <a:r>
              <a:rPr lang="ru-RU" sz="5400" baseline="-25000" dirty="0" smtClean="0">
                <a:solidFill>
                  <a:schemeClr val="tx1"/>
                </a:solidFill>
              </a:rPr>
              <a:t>х</a:t>
            </a:r>
            <a:r>
              <a:rPr lang="ru-RU" sz="5400" b="1" dirty="0" smtClean="0">
                <a:solidFill>
                  <a:schemeClr val="tx1"/>
                </a:solidFill>
              </a:rPr>
              <a:t>?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5572164"/>
          </a:xfrm>
        </p:spPr>
        <p:txBody>
          <a:bodyPr anchor="ctr" anchorCtr="0"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ПРИШЛО ВРЕМЯ ОПРЕДЕЛИТЬ </a:t>
            </a:r>
            <a:br>
              <a:rPr lang="ru-RU" sz="5400" b="1" dirty="0" smtClean="0">
                <a:solidFill>
                  <a:schemeClr val="tx1"/>
                </a:solidFill>
              </a:rPr>
            </a:br>
            <a:r>
              <a:rPr lang="ru-RU" sz="8800" b="1" dirty="0" smtClean="0">
                <a:solidFill>
                  <a:srgbClr val="FF0000"/>
                </a:solidFill>
              </a:rPr>
              <a:t>САМОЕ СЛАБОЕ ЗВЕНО.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5572164"/>
          </a:xfrm>
        </p:spPr>
        <p:txBody>
          <a:bodyPr anchor="ctr" anchorCtr="0"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КАК НАЗЫВАЕТСЯ КОНЕЧНЫЙ НАБОР ЗНАКОВ ЛЮБОЙ ПРИРОДЫ, ИЗ КОТОРЫХ КОНСТРУИРУЕТСЯ НЕКОТОРОЕ СООБЩЕНИЕ?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5572164"/>
          </a:xfrm>
        </p:spPr>
        <p:txBody>
          <a:bodyPr anchor="ctr" anchorCtr="0"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341 – ЭТО СВЕРНУТАЯ ИЛИ РАЗВЕРНУТАЯ ЗАПИСЬ ЧИСЛА 341?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5572164"/>
          </a:xfrm>
        </p:spPr>
        <p:txBody>
          <a:bodyPr anchor="ctr" anchorCtr="0"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КАКИЕ КОДЫ ИСПОЛЬЗУЮТСЯ В ДВОИЧНОМ КОДИРОВАНИИ?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5572164"/>
          </a:xfrm>
        </p:spPr>
        <p:txBody>
          <a:bodyPr anchor="ctr" anchorCtr="0"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ЧЕМУ РАВНА ДЮЖИНА?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5572164"/>
          </a:xfrm>
        </p:spPr>
        <p:txBody>
          <a:bodyPr anchor="ctr" anchorCtr="0"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КАК НАЗЫВАЕТСЯ КОЛИЧЕСТВО ЦИФР, ИСПОЛЬЗУЕМЫХ В ЗАПИСИ ЧИСЕЛ В ТОЙ ИЛИ ИНОЙ СИСТЕМЕ СЧИСЛЕНИЯ?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Другая 1">
      <a:dk1>
        <a:sysClr val="windowText" lastClr="000000"/>
      </a:dk1>
      <a:lt1>
        <a:sysClr val="window" lastClr="FFFFFF"/>
      </a:lt1>
      <a:dk2>
        <a:srgbClr val="BFBFBF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145</TotalTime>
  <Words>409</Words>
  <Application>Microsoft Office PowerPoint</Application>
  <PresentationFormat>Экран (4:3)</PresentationFormat>
  <Paragraphs>49</Paragraphs>
  <Slides>49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49</vt:i4>
      </vt:variant>
    </vt:vector>
  </HeadingPairs>
  <TitlesOfParts>
    <vt:vector size="51" baseType="lpstr">
      <vt:lpstr>Литейная</vt:lpstr>
      <vt:lpstr>Техническая</vt:lpstr>
      <vt:lpstr>Слабое звено</vt:lpstr>
      <vt:lpstr>Как  называется совокупность  правил наименования  и изображения  чисел  с  помощью  набора символов?</vt:lpstr>
      <vt:lpstr>НАЦИОНАЛЬНЫЙ ХАРАКТЕР НОСЯТ ЕСТЕСТВЕННЫЕ ИЛИ ФОРМАЛЬНЫЕ ЯЗЫКИ?</vt:lpstr>
      <vt:lpstr>РИМСКАЯ СИСТЕМА СЧИСЛЕНИЯ – ЭТО ПОЗИЦИОННАЯ ИЛИ НЕПОЗИЦИОННАЯ СИСТЕМА СЧИСЛЕНИЯ?</vt:lpstr>
      <vt:lpstr>КАК НАЗЫВАЕТСЯ КОНЕЧНЫЙ НАБОР ЗНАКОВ ЛЮБОЙ ПРИРОДЫ, ИЗ КОТОРЫХ КОНСТРУИРУЕТСЯ НЕКОТОРОЕ СООБЩЕНИЕ?</vt:lpstr>
      <vt:lpstr>341 – ЭТО СВЕРНУТАЯ ИЛИ РАЗВЕРНУТАЯ ЗАПИСЬ ЧИСЛА 341?</vt:lpstr>
      <vt:lpstr>КАКИЕ КОДЫ ИСПОЛЬЗУЮТСЯ В ДВОИЧНОМ КОДИРОВАНИИ?</vt:lpstr>
      <vt:lpstr>ЧЕМУ РАВНА ДЮЖИНА?</vt:lpstr>
      <vt:lpstr>КАК НАЗЫВАЕТСЯ КОЛИЧЕСТВО ЦИФР, ИСПОЛЬЗУЕМЫХ В ЗАПИСИ ЧИСЕЛ В ТОЙ ИЛИ ИНОЙ СИСТЕМЕ СЧИСЛЕНИЯ?</vt:lpstr>
      <vt:lpstr>КАКОЕ КОЛИЧЕСТВО ИНФОРМАЦИИ НЕСЕТ ОДНА БУКВА 32-СИМВОЛЬНОГО АЛФАВИТА?</vt:lpstr>
      <vt:lpstr>ПРИШЛО ВРЕМЯ ОПРЕДЕЛИТЬ  САМОЕ СЛАБОЕ ЗВЕНО.</vt:lpstr>
      <vt:lpstr>СКОЛЬКО ЦИФР В ДЕСЯТИЧНОЙ СИСТЕМЕ СЧИСЛЕНИЯ?</vt:lpstr>
      <vt:lpstr>ПЕРЕВОД ЦЕЛЫХ ДЕСЯТИЧНЫХ ЧИСЕЛ В ДРУГИЕ СИСТЕМЫ СЧИСЛЕНИЯ ОСУЩЕСТВЛЯЕТСЯ ЦЕЛОЧИСЛЕННЫМ ДЕЛЕНИЕМ ИЛИ НАХОЖДЕНИЕМ СУММЫ СЛАГАЕМЫХ?</vt:lpstr>
      <vt:lpstr>КАКИЕ СИСТЕМЫ СЧИСЛЕНИЯ ИСПОЛЬЗУЮТСЯ В КОМПЬЮТЕРЕ?</vt:lpstr>
      <vt:lpstr>ЯЗЫК МАТЕМАТИКИ – ЭТО ЕСТЕСТВЕННЫЙ ИЛИ ФОРМАЛЬНЫЙ ЯЗЫК?</vt:lpstr>
      <vt:lpstr>ДЕСЯТИЧНАЯ СИСТЕМА СЧИСЛЕНИЯ – ЭТО ПОЗИЦИОННАЯ ИЛИ НЕПОЗИЦИОННАЯ СИСТЕМА СЧИСЛЕНИЯ?</vt:lpstr>
      <vt:lpstr>ЧТО БОЛЬШЕ –  112 ИЛИ 1110?</vt:lpstr>
      <vt:lpstr>НАЗОВИТЕ ЦИФРЫ ТРОИЧНОЙ СИСТЕМЫ СЧИСЛЕНИЯ?</vt:lpstr>
      <vt:lpstr>КАК НАЗЫВАЕТСЯ ОПЕРАЦИЯ, ОБРАТНАЯ КОДИРОВАНИЮ?</vt:lpstr>
      <vt:lpstr>СКОЛЬКО БИТ СОДЕРЖИТСЯ В ОДНОМ БАЙТЕ?</vt:lpstr>
      <vt:lpstr>В римской системе счисления  XC  равно 110 или 90?</vt:lpstr>
      <vt:lpstr>Число 750 может быть записано В восьмеричной, девятеричной или в той и другой?</vt:lpstr>
      <vt:lpstr>ПРИШЛО ВРЕМЯ ОПРЕДЕЛИТЬ  САМОЕ СЛАБОЕ ЗВЕНО.</vt:lpstr>
      <vt:lpstr>В КАКОЙ СИСТЕМЕ СЧИСЛЕНИЯ 12 ЗАПИСЫВАЕТСЯ КАК «с»?</vt:lpstr>
      <vt:lpstr>КАК НАЗЫВАЕТСЯ СОВОКУПНОСТЬ ВСЕХ ЦИФР ПОЗИЦИОННОЙ СИСТЕМЫ СЧИСЛЕНИЯ?</vt:lpstr>
      <vt:lpstr>ЧЕМУ РАВНО ЧИСЛО "d" В РИМСКОЙ СИСТЕМЕ СЧИСЛЕНИЯ?</vt:lpstr>
      <vt:lpstr>СКОЛЬКО БАЙТ СОДЕРЖИТСЯ В ОДНОМ КИЛОБАЙТЕ?</vt:lpstr>
      <vt:lpstr>КАКАЯ  СИСТЕМА СЧИСЛЕНИЯ ИСПОЛЬЗУЕТСЯ В КОМПЬЮТЕРЕ В КАЧЕСТВЕ ОСНОВНОЙ?</vt:lpstr>
      <vt:lpstr>АРАБСКИМИ ИЛИ РИМСКИМИ НАЗЫВАЮТ ЦИФРЫ ДЕСЯТИЧНОЙ СИСТЕМЫ СЧИСЛЕНИЯ?</vt:lpstr>
      <vt:lpstr>СКОЛЬКО ЦИФР В ДВОИЧНОЙ СИСТЕМЕ СЧИСЛЕНИЯ?</vt:lpstr>
      <vt:lpstr>КАК НАЗЫВАЕТСЯ ПОЗИЦИЯ ЦИФРЫ В ЧИСЛЕ?</vt:lpstr>
      <vt:lpstr>ПРИШЛО ВРЕМЯ ОПРЕДЕЛИТЬ  САМОЕ СЛАБОЕ ЗВЕНО.</vt:lpstr>
      <vt:lpstr>ЧЕМУ РАВНО 1002 В ДЕСЯТИЧНОЙ СИСТЕМЕ СЧИСЛЕНИЯ?</vt:lpstr>
      <vt:lpstr>ДЕСЯТИЧНОЙ ПРИСТАВКЕ "МЕГА" СООТВЕТСТВУЕТ  103 ИЛИ 106?</vt:lpstr>
      <vt:lpstr>КАКОЙ ЦИФРЫ НЕТ В ДЕВЯТЕРИЧНОЙ СИСТЕМЕ СЧИСЛЕНИЯ?</vt:lpstr>
      <vt:lpstr>В ПОЗИЦИОННОЙ ИЛИ НЕПОЗИЦИОННОЙ СИСТЕМЕ СЧИСЛЕНИЯ "ВЕС" ЦИФРЫ ЗАВИСИТ  ОТ ЕЕ МЕСТОПОЛОЖЕНИЯ В ЗАПИСИ ЧИСЛА?</vt:lpstr>
      <vt:lpstr>В КАКОЙ СИСТЕМЕ СЧИСЛЕНИЯ ЗАПИСАНО ЧИСЛО 1AF?</vt:lpstr>
      <vt:lpstr>НАЗОВИТЕ ЦИФРЫ ДВОИЧНОЙ СИСТЕМЫ СЧИСЛЕНИЯ?</vt:lpstr>
      <vt:lpstr>В КАКОЙ СИСТЕМЕ СЧИСЛЕНИЯ  1 + 1 = 10?</vt:lpstr>
      <vt:lpstr>В КАКОЙ СИСТЕМЕ СЧИСЛЕНИЯ НЕТ  ЧИСЛА  120?</vt:lpstr>
      <vt:lpstr>ПРИШЛО ВРЕМЯ ОПРЕДЕЛИТЬ  САМОЕ СЛАБОЕ ЗВЕНО.</vt:lpstr>
      <vt:lpstr>Какое минимальное основание имеет СИСТЕМа СЧИСЛЕНИЯ в которой записаны числа 432, 568, 247?</vt:lpstr>
      <vt:lpstr>В какой системе счисления 7+5=14 ?</vt:lpstr>
      <vt:lpstr>Как записывается максимальное            3-разрядное число в пятеричной системе счисления                  555 или 444?</vt:lpstr>
      <vt:lpstr>В какой системе счисления записано число DXL?</vt:lpstr>
      <vt:lpstr>Какое число следует за числом 1045?</vt:lpstr>
      <vt:lpstr>В Какой системе счисления 2+2=10?</vt:lpstr>
      <vt:lpstr>Чему равен                     х - основание системы  счисления  В уравнении                   410 =11х?</vt:lpstr>
      <vt:lpstr>ПРИШЛО ВРЕМЯ ОПРЕДЕЛИТЬ  САМОЕ СЛАБОЕ ЗВЕНО.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Слабое звено</dc:title>
  <dc:creator>Админ</dc:creator>
  <cp:lastModifiedBy>Админ</cp:lastModifiedBy>
  <cp:revision>17</cp:revision>
  <dcterms:created xsi:type="dcterms:W3CDTF">2007-12-13T00:24:26Z</dcterms:created>
  <dcterms:modified xsi:type="dcterms:W3CDTF">2008-03-19T23:53:17Z</dcterms:modified>
</cp:coreProperties>
</file>