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FD4443E-F989-4FC4-A0C8-D5A2AF1F390B}" styleName="Темный стиль 1 - акцент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Темный стиль 1 - акцент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2" d="100"/>
          <a:sy n="62" d="100"/>
        </p:scale>
        <p:origin x="-7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E3CEDF-8402-4363-BA11-9F38AC981A16}" type="datetimeFigureOut">
              <a:rPr lang="ru-RU" smtClean="0"/>
              <a:pPr/>
              <a:t>06.03.2012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AB027E-2308-4C2E-A22D-525F471D4382}"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AAB027E-2308-4C2E-A22D-525F471D4382}" type="slidenum">
              <a:rPr lang="ru-RU" smtClean="0"/>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3/6/2012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3/6/2012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3/6/2012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3/6/2012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3/6/2012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EAF463A-BC7C-46EE-9F1E-7F377CCA4891}" type="datetimeFigureOut">
              <a:rPr lang="en-US" smtClean="0"/>
              <a:pPr/>
              <a:t>3/6/2012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EAF463A-BC7C-46EE-9F1E-7F377CCA4891}" type="datetimeFigureOut">
              <a:rPr lang="en-US" smtClean="0"/>
              <a:pPr/>
              <a:t>3/6/2012</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EAF463A-BC7C-46EE-9F1E-7F377CCA4891}" type="datetimeFigureOut">
              <a:rPr lang="en-US" smtClean="0"/>
              <a:pPr/>
              <a:t>3/6/2012</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3/6/2012</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3/6/2012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3/6/2012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3/6/2012</a:t>
            </a:fld>
            <a:endParaRPr lang="en-US"/>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 y="5257800"/>
            <a:ext cx="3276600" cy="1384995"/>
          </a:xfrm>
          <a:prstGeom prst="rect">
            <a:avLst/>
          </a:prstGeom>
          <a:noFill/>
        </p:spPr>
        <p:txBody>
          <a:bodyPr wrap="square" rtlCol="0">
            <a:spAutoFit/>
          </a:bodyPr>
          <a:lstStyle/>
          <a:p>
            <a:r>
              <a:rPr lang="en-US" sz="2800" i="1" dirty="0" smtClean="0"/>
              <a:t>Prepared by a student of class 11 b Starodubets Julia</a:t>
            </a:r>
            <a:endParaRPr lang="ru-RU" sz="2800" i="1" dirty="0"/>
          </a:p>
        </p:txBody>
      </p:sp>
      <p:sp>
        <p:nvSpPr>
          <p:cNvPr id="5" name="Прямоугольник 4"/>
          <p:cNvSpPr/>
          <p:nvPr/>
        </p:nvSpPr>
        <p:spPr>
          <a:xfrm>
            <a:off x="1143000" y="609600"/>
            <a:ext cx="7010400" cy="1938992"/>
          </a:xfrm>
          <a:prstGeom prst="rect">
            <a:avLst/>
          </a:prstGeom>
          <a:noFill/>
        </p:spPr>
        <p:txBody>
          <a:bodyPr wrap="square" lIns="91440" tIns="45720" rIns="91440" bIns="45720">
            <a:spAutoFit/>
          </a:bodyPr>
          <a:lstStyle/>
          <a:p>
            <a:pPr algn="ctr"/>
            <a:r>
              <a:rPr lang="en-US" sz="6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Scientific and technical progress</a:t>
            </a:r>
            <a:endParaRPr lang="ru-RU" sz="60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1026" name="Picture 2"/>
          <p:cNvPicPr>
            <a:picLocks noChangeAspect="1" noChangeArrowheads="1"/>
          </p:cNvPicPr>
          <p:nvPr/>
        </p:nvPicPr>
        <p:blipFill>
          <a:blip r:embed="rId3" cstate="print"/>
          <a:srcRect/>
          <a:stretch>
            <a:fillRect/>
          </a:stretch>
        </p:blipFill>
        <p:spPr bwMode="auto">
          <a:xfrm>
            <a:off x="3549650" y="2667000"/>
            <a:ext cx="4699000" cy="2819400"/>
          </a:xfrm>
          <a:prstGeom prst="rect">
            <a:avLst/>
          </a:prstGeom>
          <a:noFill/>
          <a:ln w="9525">
            <a:noFill/>
            <a:miter lim="800000"/>
            <a:headEnd/>
            <a:tailEnd/>
          </a:ln>
          <a:effectLst/>
        </p:spPr>
      </p:pic>
      <p:sp>
        <p:nvSpPr>
          <p:cNvPr id="6" name="TextBox 5"/>
          <p:cNvSpPr txBox="1"/>
          <p:nvPr/>
        </p:nvSpPr>
        <p:spPr>
          <a:xfrm>
            <a:off x="6172200" y="5867400"/>
            <a:ext cx="2743200" cy="646331"/>
          </a:xfrm>
          <a:prstGeom prst="rect">
            <a:avLst/>
          </a:prstGeom>
          <a:noFill/>
        </p:spPr>
        <p:txBody>
          <a:bodyPr wrap="square" rtlCol="0">
            <a:spAutoFit/>
          </a:bodyPr>
          <a:lstStyle/>
          <a:p>
            <a:r>
              <a:rPr lang="en-US" dirty="0" smtClean="0"/>
              <a:t>Teacher:</a:t>
            </a:r>
          </a:p>
          <a:p>
            <a:r>
              <a:rPr lang="en-US" dirty="0" smtClean="0"/>
              <a:t>Anatoly Polishchuk</a:t>
            </a:r>
            <a:endParaRPr lang="ru-RU"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304800" y="457200"/>
            <a:ext cx="8229600" cy="1143000"/>
          </a:xfrm>
        </p:spPr>
        <p:txBody>
          <a:bodyPr>
            <a:normAutofit fontScale="90000"/>
          </a:bodyPr>
          <a:lstStyle/>
          <a:p>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Products from Samsung</a:t>
            </a:r>
            <a:b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b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(electronics)</a:t>
            </a:r>
            <a:r>
              <a:rPr lang="ru-RU" dirty="0" smtClean="0"/>
              <a:t/>
            </a:r>
            <a:br>
              <a:rPr lang="ru-RU" dirty="0" smtClean="0"/>
            </a:br>
            <a:endParaRPr lang="ru-RU"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5122" name="Picture 2"/>
          <p:cNvPicPr>
            <a:picLocks noChangeAspect="1" noChangeArrowheads="1"/>
          </p:cNvPicPr>
          <p:nvPr/>
        </p:nvPicPr>
        <p:blipFill>
          <a:blip r:embed="rId2" cstate="print"/>
          <a:srcRect/>
          <a:stretch>
            <a:fillRect/>
          </a:stretch>
        </p:blipFill>
        <p:spPr bwMode="auto">
          <a:xfrm>
            <a:off x="4495800" y="2819400"/>
            <a:ext cx="4026829" cy="2971800"/>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cstate="print"/>
          <a:srcRect/>
          <a:stretch>
            <a:fillRect/>
          </a:stretch>
        </p:blipFill>
        <p:spPr bwMode="auto">
          <a:xfrm>
            <a:off x="533400" y="2057400"/>
            <a:ext cx="3440743" cy="2790825"/>
          </a:xfrm>
          <a:prstGeom prst="rect">
            <a:avLst/>
          </a:prstGeom>
          <a:noFill/>
          <a:ln w="9525">
            <a:noFill/>
            <a:miter lim="800000"/>
            <a:headEnd/>
            <a:tailEnd/>
          </a:ln>
          <a:effectLst/>
        </p:spPr>
      </p:pic>
    </p:spTree>
  </p:cSld>
  <p:clrMapOvr>
    <a:masterClrMapping/>
  </p:clrMapOvr>
  <p:transition>
    <p:pull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304800" y="457200"/>
            <a:ext cx="8229600" cy="1143000"/>
          </a:xfrm>
        </p:spPr>
        <p:txBody>
          <a:bodyPr>
            <a:normAutofit fontScale="90000"/>
          </a:bodyPr>
          <a:lstStyle/>
          <a:p>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Products from Samsung</a:t>
            </a:r>
            <a:b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b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(watch)</a:t>
            </a:r>
            <a:r>
              <a:rPr lang="ru-RU" dirty="0" smtClean="0"/>
              <a:t/>
            </a:r>
            <a:br>
              <a:rPr lang="ru-RU" dirty="0" smtClean="0"/>
            </a:br>
            <a:endParaRPr lang="ru-RU"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6146" name="Picture 2"/>
          <p:cNvPicPr>
            <a:picLocks noChangeAspect="1" noChangeArrowheads="1"/>
          </p:cNvPicPr>
          <p:nvPr/>
        </p:nvPicPr>
        <p:blipFill>
          <a:blip r:embed="rId2" cstate="print"/>
          <a:srcRect/>
          <a:stretch>
            <a:fillRect/>
          </a:stretch>
        </p:blipFill>
        <p:spPr bwMode="auto">
          <a:xfrm>
            <a:off x="2895600" y="1371600"/>
            <a:ext cx="3276600" cy="4995860"/>
          </a:xfrm>
          <a:prstGeom prst="rect">
            <a:avLst/>
          </a:prstGeom>
          <a:noFill/>
          <a:ln w="9525">
            <a:noFill/>
            <a:miter lim="800000"/>
            <a:headEnd/>
            <a:tailEnd/>
          </a:ln>
          <a:effectLst/>
        </p:spPr>
      </p:pic>
    </p:spTree>
  </p:cSld>
  <p:clrMapOvr>
    <a:masterClrMapping/>
  </p:clrMapOvr>
  <p:transition>
    <p:pull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533400" y="457200"/>
            <a:ext cx="7543800" cy="762000"/>
          </a:xfrm>
        </p:spPr>
        <p:txBody>
          <a:bodyPr>
            <a:normAutofit fontScale="90000"/>
          </a:bodyPr>
          <a:lstStyle/>
          <a:p>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My opinion</a:t>
            </a:r>
            <a:r>
              <a:rPr lang="ru-RU" dirty="0" smtClean="0"/>
              <a:t/>
            </a:r>
            <a:br>
              <a:rPr lang="ru-RU" dirty="0" smtClean="0"/>
            </a:br>
            <a:endParaRPr lang="ru-RU"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5" name="Прямоугольник 4"/>
          <p:cNvSpPr/>
          <p:nvPr/>
        </p:nvSpPr>
        <p:spPr>
          <a:xfrm>
            <a:off x="457200" y="1219200"/>
            <a:ext cx="4572000" cy="1815882"/>
          </a:xfrm>
          <a:prstGeom prst="rect">
            <a:avLst/>
          </a:prstGeom>
        </p:spPr>
        <p:txBody>
          <a:bodyPr>
            <a:spAutoFit/>
          </a:bodyPr>
          <a:lstStyle/>
          <a:p>
            <a:r>
              <a:rPr lang="en-US" sz="2800" dirty="0" smtClean="0"/>
              <a:t>I believe that the company Samsung  works on many fronts, and makes a good progress in the future.</a:t>
            </a:r>
            <a:endParaRPr lang="ru-RU" sz="2800" dirty="0"/>
          </a:p>
        </p:txBody>
      </p:sp>
      <p:pic>
        <p:nvPicPr>
          <p:cNvPr id="7170" name="Picture 2"/>
          <p:cNvPicPr>
            <a:picLocks noChangeAspect="1" noChangeArrowheads="1"/>
          </p:cNvPicPr>
          <p:nvPr/>
        </p:nvPicPr>
        <p:blipFill>
          <a:blip r:embed="rId2" cstate="print"/>
          <a:srcRect/>
          <a:stretch>
            <a:fillRect/>
          </a:stretch>
        </p:blipFill>
        <p:spPr bwMode="auto">
          <a:xfrm>
            <a:off x="4724400" y="2667000"/>
            <a:ext cx="3784225" cy="3673467"/>
          </a:xfrm>
          <a:prstGeom prst="rect">
            <a:avLst/>
          </a:prstGeom>
          <a:noFill/>
          <a:ln w="9525">
            <a:noFill/>
            <a:miter lim="800000"/>
            <a:headEnd/>
            <a:tailEnd/>
          </a:ln>
          <a:effectLst/>
        </p:spPr>
      </p:pic>
    </p:spTree>
  </p:cSld>
  <p:clrMapOvr>
    <a:masterClrMapping/>
  </p:clrMapOvr>
  <p:transition>
    <p:pull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28600"/>
            <a:ext cx="8183880" cy="1051560"/>
          </a:xfrm>
        </p:spPr>
        <p:txBody>
          <a:bodyPr>
            <a:noAutofit/>
          </a:bodyPr>
          <a:lstStyle/>
          <a:p>
            <a:r>
              <a:rPr lang="en-US" sz="6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About the company</a:t>
            </a:r>
            <a:endParaRPr lang="ru-RU" sz="66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Содержимое 2"/>
          <p:cNvSpPr>
            <a:spLocks noGrp="1"/>
          </p:cNvSpPr>
          <p:nvPr>
            <p:ph idx="1"/>
          </p:nvPr>
        </p:nvSpPr>
        <p:spPr>
          <a:xfrm>
            <a:off x="381000" y="1524000"/>
            <a:ext cx="8183880" cy="4187952"/>
          </a:xfrm>
        </p:spPr>
        <p:txBody>
          <a:bodyPr>
            <a:normAutofit fontScale="92500" lnSpcReduction="20000"/>
          </a:bodyPr>
          <a:lstStyle/>
          <a:p>
            <a:r>
              <a:rPr lang="en-US" dirty="0" smtClean="0">
                <a:solidFill>
                  <a:srgbClr val="FF0000"/>
                </a:solidFill>
              </a:rPr>
              <a:t>Samsung Electronics </a:t>
            </a:r>
            <a:r>
              <a:rPr lang="en-US" dirty="0" smtClean="0"/>
              <a:t>- a global leader in semiconductor</a:t>
            </a:r>
            <a:r>
              <a:rPr lang="ru-RU" dirty="0" smtClean="0"/>
              <a:t> </a:t>
            </a:r>
            <a:r>
              <a:rPr lang="en-US" dirty="0" smtClean="0"/>
              <a:t>in manufacturing and telecommunications equipment, as well as in software. The company was founded in 1969. It has 87 offices in 47 countries and about 70,000 people work for this company. The company consists of four main units: Digital Media Network Business, Device Solution Network Business, Telecommunication Network Business and Digital Appliance Network Business.</a:t>
            </a:r>
            <a:endParaRPr lang="ru-RU" dirty="0"/>
          </a:p>
        </p:txBody>
      </p:sp>
    </p:spTree>
  </p:cSld>
  <p:clrMapOvr>
    <a:masterClrMapping/>
  </p:clrMapOvr>
  <p:transition>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152400"/>
            <a:ext cx="8183880" cy="1051560"/>
          </a:xfrm>
        </p:spPr>
        <p:txBody>
          <a:bodyPr>
            <a:normAutofit/>
          </a:bodyPr>
          <a:lstStyle/>
          <a:p>
            <a:r>
              <a:rPr lang="en-US" sz="6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History company</a:t>
            </a:r>
            <a:endParaRPr lang="ru-RU" sz="60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Содержимое 2"/>
          <p:cNvSpPr>
            <a:spLocks noGrp="1"/>
          </p:cNvSpPr>
          <p:nvPr>
            <p:ph idx="1"/>
          </p:nvPr>
        </p:nvSpPr>
        <p:spPr>
          <a:xfrm>
            <a:off x="533400" y="1447800"/>
            <a:ext cx="8183880" cy="4187952"/>
          </a:xfrm>
        </p:spPr>
        <p:txBody>
          <a:bodyPr>
            <a:normAutofit fontScale="85000" lnSpcReduction="10000"/>
          </a:bodyPr>
          <a:lstStyle/>
          <a:p>
            <a:r>
              <a:rPr lang="en-US" dirty="0" smtClean="0"/>
              <a:t>The history of the industrial group Samsung, one of the monsters of today's global economy, begun in 1938, then in an unified Korea. An enterprising resident of the town of Taegu Merchant Bong-</a:t>
            </a:r>
            <a:r>
              <a:rPr lang="en-US" dirty="0" err="1" smtClean="0"/>
              <a:t>chul</a:t>
            </a:r>
            <a:r>
              <a:rPr lang="en-US" dirty="0" smtClean="0"/>
              <a:t> Lee decided to expand its business and, together with our Chinese companions founded the firm to sell rice. Things were going well, the company has mastered all the new fields of activity, the state grew, and in 1948 it was decided to give the company a fashionable "American" name: Samsung Trading Co.</a:t>
            </a:r>
            <a:endParaRPr lang="ru-RU" dirty="0"/>
          </a:p>
        </p:txBody>
      </p:sp>
    </p:spTree>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685800" y="152400"/>
            <a:ext cx="8183880" cy="1051560"/>
          </a:xfrm>
        </p:spPr>
        <p:txBody>
          <a:bodyPr>
            <a:normAutofit/>
          </a:bodyPr>
          <a:lstStyle/>
          <a:p>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History of company</a:t>
            </a:r>
            <a:endParaRPr lang="ru-RU"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5" name="Прямоугольник 4"/>
          <p:cNvSpPr/>
          <p:nvPr/>
        </p:nvSpPr>
        <p:spPr>
          <a:xfrm>
            <a:off x="762000" y="1676400"/>
            <a:ext cx="4572000" cy="923330"/>
          </a:xfrm>
          <a:prstGeom prst="rect">
            <a:avLst/>
          </a:prstGeom>
        </p:spPr>
        <p:txBody>
          <a:bodyPr>
            <a:spAutoFit/>
          </a:bodyPr>
          <a:lstStyle/>
          <a:p>
            <a:r>
              <a:rPr lang="en-US" dirty="0" smtClean="0"/>
              <a:t>Who would have thought that such a massive company began as a trade in rice.</a:t>
            </a:r>
            <a:endParaRPr lang="ru-RU" dirty="0"/>
          </a:p>
        </p:txBody>
      </p:sp>
      <p:pic>
        <p:nvPicPr>
          <p:cNvPr id="1027" name="Picture 3"/>
          <p:cNvPicPr>
            <a:picLocks noChangeAspect="1" noChangeArrowheads="1"/>
          </p:cNvPicPr>
          <p:nvPr/>
        </p:nvPicPr>
        <p:blipFill>
          <a:blip r:embed="rId2" cstate="print"/>
          <a:srcRect/>
          <a:stretch>
            <a:fillRect/>
          </a:stretch>
        </p:blipFill>
        <p:spPr bwMode="auto">
          <a:xfrm>
            <a:off x="5715000" y="2438400"/>
            <a:ext cx="3138488" cy="3138488"/>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cstate="print"/>
          <a:srcRect/>
          <a:stretch>
            <a:fillRect/>
          </a:stretch>
        </p:blipFill>
        <p:spPr bwMode="auto">
          <a:xfrm>
            <a:off x="990600" y="2590800"/>
            <a:ext cx="2761536" cy="2443163"/>
          </a:xfrm>
          <a:prstGeom prst="rect">
            <a:avLst/>
          </a:prstGeom>
          <a:noFill/>
          <a:ln w="9525">
            <a:noFill/>
            <a:miter lim="800000"/>
            <a:headEnd/>
            <a:tailEnd/>
          </a:ln>
          <a:effectLst/>
        </p:spPr>
      </p:pic>
      <p:sp>
        <p:nvSpPr>
          <p:cNvPr id="11" name="Стрелка вправо с вырезом 10"/>
          <p:cNvSpPr/>
          <p:nvPr/>
        </p:nvSpPr>
        <p:spPr>
          <a:xfrm>
            <a:off x="4114800" y="3429000"/>
            <a:ext cx="1981200" cy="76200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2667000" y="5257800"/>
            <a:ext cx="4343400" cy="646331"/>
          </a:xfrm>
          <a:prstGeom prst="rect">
            <a:avLst/>
          </a:prstGeom>
        </p:spPr>
        <p:txBody>
          <a:bodyPr wrap="square">
            <a:spAutoFit/>
          </a:bodyPr>
          <a:lstStyle/>
          <a:p>
            <a:r>
              <a:rPr lang="en-US" sz="3600" dirty="0" smtClean="0"/>
              <a:t>How did this happen?</a:t>
            </a:r>
            <a:endParaRPr lang="ru-RU" sz="3600" dirty="0"/>
          </a:p>
        </p:txBody>
      </p:sp>
    </p:spTree>
  </p:cSld>
  <p:clrMapOvr>
    <a:masterClrMapping/>
  </p:clrMapOvr>
  <p:transition>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How did this happen</a:t>
            </a:r>
            <a:endParaRPr lang="ru-RU"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5" name="Прямоугольник 4"/>
          <p:cNvSpPr/>
          <p:nvPr/>
        </p:nvSpPr>
        <p:spPr>
          <a:xfrm>
            <a:off x="609600" y="1447800"/>
            <a:ext cx="5105400" cy="2554545"/>
          </a:xfrm>
          <a:prstGeom prst="rect">
            <a:avLst/>
          </a:prstGeom>
        </p:spPr>
        <p:txBody>
          <a:bodyPr wrap="square">
            <a:spAutoFit/>
          </a:bodyPr>
          <a:lstStyle/>
          <a:p>
            <a:r>
              <a:rPr lang="en-US" sz="2000" dirty="0" smtClean="0"/>
              <a:t>It happened in 1969 when the firm was selling rice, along with the Japanese company Sanyo  opened shop in South Korea for assembly of black and white Japanese TV. Already in 1973 the city of Suwon was established a full-scale production of various consumer electronics, and the joint venture became known - Samsung Electronics.</a:t>
            </a:r>
            <a:endParaRPr lang="ru-RU" sz="2000" dirty="0"/>
          </a:p>
        </p:txBody>
      </p:sp>
      <p:pic>
        <p:nvPicPr>
          <p:cNvPr id="2051" name="Picture 3" descr="C:\Documents and Settings\Домашний\Рабочий стол\йцвцуйцв.jpg"/>
          <p:cNvPicPr>
            <a:picLocks noChangeAspect="1" noChangeArrowheads="1"/>
          </p:cNvPicPr>
          <p:nvPr/>
        </p:nvPicPr>
        <p:blipFill>
          <a:blip r:embed="rId2" cstate="print"/>
          <a:srcRect/>
          <a:stretch>
            <a:fillRect/>
          </a:stretch>
        </p:blipFill>
        <p:spPr bwMode="auto">
          <a:xfrm>
            <a:off x="6172200" y="2514600"/>
            <a:ext cx="2514600" cy="1549400"/>
          </a:xfrm>
          <a:prstGeom prst="rect">
            <a:avLst/>
          </a:prstGeom>
          <a:noFill/>
        </p:spPr>
      </p:pic>
      <p:sp>
        <p:nvSpPr>
          <p:cNvPr id="9" name="Прямоугольник 8"/>
          <p:cNvSpPr/>
          <p:nvPr/>
        </p:nvSpPr>
        <p:spPr>
          <a:xfrm>
            <a:off x="6172200" y="1447800"/>
            <a:ext cx="2535446" cy="646331"/>
          </a:xfrm>
          <a:prstGeom prst="rect">
            <a:avLst/>
          </a:prstGeom>
        </p:spPr>
        <p:txBody>
          <a:bodyPr wrap="square">
            <a:spAutoFit/>
          </a:bodyPr>
          <a:lstStyle/>
          <a:p>
            <a:r>
              <a:rPr lang="en-US" dirty="0" smtClean="0"/>
              <a:t>These were the first company logos samsung</a:t>
            </a:r>
            <a:endParaRPr lang="ru-RU" dirty="0"/>
          </a:p>
        </p:txBody>
      </p:sp>
      <p:sp>
        <p:nvSpPr>
          <p:cNvPr id="10" name="Прямоугольник 9"/>
          <p:cNvSpPr/>
          <p:nvPr/>
        </p:nvSpPr>
        <p:spPr>
          <a:xfrm>
            <a:off x="838200" y="4953000"/>
            <a:ext cx="1981200" cy="461665"/>
          </a:xfrm>
          <a:prstGeom prst="rect">
            <a:avLst/>
          </a:prstGeom>
        </p:spPr>
        <p:txBody>
          <a:bodyPr wrap="square">
            <a:spAutoFit/>
          </a:bodyPr>
          <a:lstStyle/>
          <a:p>
            <a:r>
              <a:rPr lang="ru-RU" sz="2400" i="1" dirty="0" smtClean="0"/>
              <a:t>С</a:t>
            </a:r>
            <a:r>
              <a:rPr lang="en-US" sz="2400" i="1" dirty="0" err="1" smtClean="0"/>
              <a:t>urrent</a:t>
            </a:r>
            <a:r>
              <a:rPr lang="en-US" sz="2400" i="1" dirty="0" smtClean="0"/>
              <a:t> logo:</a:t>
            </a:r>
            <a:endParaRPr lang="ru-RU" sz="2400" i="1" dirty="0"/>
          </a:p>
        </p:txBody>
      </p:sp>
      <p:pic>
        <p:nvPicPr>
          <p:cNvPr id="2052" name="Picture 4"/>
          <p:cNvPicPr>
            <a:picLocks noChangeAspect="1" noChangeArrowheads="1"/>
          </p:cNvPicPr>
          <p:nvPr/>
        </p:nvPicPr>
        <p:blipFill>
          <a:blip r:embed="rId3" cstate="print"/>
          <a:srcRect/>
          <a:stretch>
            <a:fillRect/>
          </a:stretch>
        </p:blipFill>
        <p:spPr bwMode="auto">
          <a:xfrm>
            <a:off x="3048000" y="4343400"/>
            <a:ext cx="2800350" cy="1638300"/>
          </a:xfrm>
          <a:prstGeom prst="rect">
            <a:avLst/>
          </a:prstGeom>
          <a:noFill/>
          <a:ln w="9525">
            <a:noFill/>
            <a:miter lim="800000"/>
            <a:headEnd/>
            <a:tailEnd/>
          </a:ln>
          <a:effectLst/>
        </p:spPr>
      </p:pic>
    </p:spTree>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4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Samsung gaining momentum</a:t>
            </a:r>
            <a:endParaRPr lang="ru-RU" sz="4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4" name="Прямоугольник 3"/>
          <p:cNvSpPr/>
          <p:nvPr/>
        </p:nvSpPr>
        <p:spPr>
          <a:xfrm>
            <a:off x="533400" y="1295400"/>
            <a:ext cx="4572000" cy="1200329"/>
          </a:xfrm>
          <a:prstGeom prst="rect">
            <a:avLst/>
          </a:prstGeom>
        </p:spPr>
        <p:txBody>
          <a:bodyPr>
            <a:spAutoFit/>
          </a:bodyPr>
          <a:lstStyle/>
          <a:p>
            <a:r>
              <a:rPr lang="en-US" dirty="0" smtClean="0"/>
              <a:t>The company, covering almost all kinds of activities, divided into many subgroups.</a:t>
            </a:r>
          </a:p>
          <a:p>
            <a:r>
              <a:rPr lang="en-US" dirty="0" smtClean="0"/>
              <a:t>Beginning in the electronics industry, chemical finishing.</a:t>
            </a:r>
          </a:p>
        </p:txBody>
      </p:sp>
      <p:sp>
        <p:nvSpPr>
          <p:cNvPr id="5" name="TextBox 4"/>
          <p:cNvSpPr txBox="1"/>
          <p:nvPr/>
        </p:nvSpPr>
        <p:spPr>
          <a:xfrm>
            <a:off x="5638800" y="1447800"/>
            <a:ext cx="3276600" cy="923330"/>
          </a:xfrm>
          <a:prstGeom prst="rect">
            <a:avLst/>
          </a:prstGeom>
          <a:noFill/>
        </p:spPr>
        <p:txBody>
          <a:bodyPr wrap="square" rtlCol="0">
            <a:spAutoFit/>
          </a:bodyPr>
          <a:lstStyle/>
          <a:p>
            <a:r>
              <a:rPr lang="en-US" i="1" dirty="0" smtClean="0"/>
              <a:t>The table shows the names of units.</a:t>
            </a:r>
            <a:endParaRPr lang="ru-RU" i="1" dirty="0" smtClean="0"/>
          </a:p>
          <a:p>
            <a:endParaRPr lang="ru-RU" dirty="0"/>
          </a:p>
        </p:txBody>
      </p:sp>
      <p:graphicFrame>
        <p:nvGraphicFramePr>
          <p:cNvPr id="8" name="Таблица 7"/>
          <p:cNvGraphicFramePr>
            <a:graphicFrameLocks noGrp="1"/>
          </p:cNvGraphicFramePr>
          <p:nvPr/>
        </p:nvGraphicFramePr>
        <p:xfrm>
          <a:off x="2362200" y="2438400"/>
          <a:ext cx="5791200" cy="4114800"/>
        </p:xfrm>
        <a:graphic>
          <a:graphicData uri="http://schemas.openxmlformats.org/drawingml/2006/table">
            <a:tbl>
              <a:tblPr firstRow="1" bandRow="1">
                <a:tableStyleId>{5C22544A-7EE6-4342-B048-85BDC9FD1C3A}</a:tableStyleId>
              </a:tblPr>
              <a:tblGrid>
                <a:gridCol w="1930400"/>
                <a:gridCol w="1930400"/>
                <a:gridCol w="1930400"/>
              </a:tblGrid>
              <a:tr h="770258">
                <a:tc>
                  <a:txBody>
                    <a:bodyPr/>
                    <a:lstStyle/>
                    <a:p>
                      <a:r>
                        <a:rPr lang="en-US" sz="1400" dirty="0" smtClean="0"/>
                        <a:t>Electronic industry</a:t>
                      </a:r>
                      <a:endParaRPr lang="ru-RU" sz="1400" dirty="0"/>
                    </a:p>
                  </a:txBody>
                  <a:tcPr/>
                </a:tc>
                <a:tc>
                  <a:txBody>
                    <a:bodyPr/>
                    <a:lstStyle/>
                    <a:p>
                      <a:pPr>
                        <a:buFont typeface="Arial" pitchFamily="34" charset="0"/>
                        <a:buChar char="•"/>
                      </a:pPr>
                      <a:r>
                        <a:rPr lang="en-US" sz="1200" dirty="0" smtClean="0"/>
                        <a:t>Samsung Electronics</a:t>
                      </a:r>
                    </a:p>
                    <a:p>
                      <a:pPr>
                        <a:buFont typeface="Arial" pitchFamily="34" charset="0"/>
                        <a:buChar char="•"/>
                      </a:pPr>
                      <a:r>
                        <a:rPr lang="en-US" sz="1200" dirty="0" smtClean="0"/>
                        <a:t>Samsung SDI</a:t>
                      </a:r>
                    </a:p>
                    <a:p>
                      <a:pPr>
                        <a:buFont typeface="Arial" pitchFamily="34" charset="0"/>
                        <a:buChar char="•"/>
                      </a:pPr>
                      <a:r>
                        <a:rPr lang="en-US" sz="1200" dirty="0" smtClean="0"/>
                        <a:t>Samsung Electro-Mechanics</a:t>
                      </a:r>
                    </a:p>
                  </a:txBody>
                  <a:tcPr/>
                </a:tc>
                <a:tc>
                  <a:txBody>
                    <a:bodyPr/>
                    <a:lstStyle/>
                    <a:p>
                      <a:r>
                        <a:rPr lang="en-US" dirty="0" smtClean="0"/>
                        <a:t>From cell phones to refrigerators.</a:t>
                      </a:r>
                      <a:endParaRPr lang="ru-RU" dirty="0"/>
                    </a:p>
                  </a:txBody>
                  <a:tcPr/>
                </a:tc>
              </a:tr>
              <a:tr h="613354">
                <a:tc>
                  <a:txBody>
                    <a:bodyPr/>
                    <a:lstStyle/>
                    <a:p>
                      <a:r>
                        <a:rPr lang="en-US" sz="1400" dirty="0" smtClean="0"/>
                        <a:t>Chemical industry</a:t>
                      </a:r>
                      <a:endParaRPr lang="ru-RU" sz="1400" dirty="0"/>
                    </a:p>
                  </a:txBody>
                  <a:tcPr/>
                </a:tc>
                <a:tc>
                  <a:txBody>
                    <a:bodyPr/>
                    <a:lstStyle/>
                    <a:p>
                      <a:pPr>
                        <a:buFont typeface="Arial" pitchFamily="34" charset="0"/>
                        <a:buChar char="•"/>
                      </a:pPr>
                      <a:r>
                        <a:rPr lang="nl-NL" sz="1200" dirty="0" smtClean="0"/>
                        <a:t>Samsung Total Petrochemicals</a:t>
                      </a:r>
                    </a:p>
                    <a:p>
                      <a:pPr>
                        <a:buFont typeface="Arial" pitchFamily="34" charset="0"/>
                        <a:buChar char="•"/>
                      </a:pPr>
                      <a:r>
                        <a:rPr lang="nl-NL" sz="1200" dirty="0" smtClean="0"/>
                        <a:t>Samsung Petrochemicals</a:t>
                      </a:r>
                      <a:endParaRPr lang="ru-RU" sz="1200" dirty="0"/>
                    </a:p>
                  </a:txBody>
                  <a:tcPr/>
                </a:tc>
                <a:tc>
                  <a:txBody>
                    <a:bodyPr/>
                    <a:lstStyle/>
                    <a:p>
                      <a:pPr>
                        <a:buFont typeface="Arial" pitchFamily="34" charset="0"/>
                        <a:buChar char="•"/>
                      </a:pPr>
                      <a:r>
                        <a:rPr lang="en-US" sz="1200" dirty="0" smtClean="0"/>
                        <a:t>Agrochemicals: Fertilizers, Pesticides, Insecticides.</a:t>
                      </a:r>
                    </a:p>
                    <a:p>
                      <a:pPr>
                        <a:buFont typeface="Arial" pitchFamily="34" charset="0"/>
                        <a:buChar char="•"/>
                      </a:pPr>
                      <a:r>
                        <a:rPr lang="en-US" sz="1200" dirty="0" smtClean="0"/>
                        <a:t>Polymers: Polyethylene.</a:t>
                      </a:r>
                    </a:p>
                    <a:p>
                      <a:pPr>
                        <a:buFont typeface="Arial" pitchFamily="34" charset="0"/>
                        <a:buChar char="•"/>
                      </a:pPr>
                      <a:r>
                        <a:rPr lang="en-US" sz="1200" dirty="0" smtClean="0"/>
                        <a:t>Elastomers: Rubber</a:t>
                      </a:r>
                      <a:r>
                        <a:rPr lang="en-US" sz="1200" baseline="0" dirty="0" smtClean="0"/>
                        <a:t>.</a:t>
                      </a:r>
                      <a:endParaRPr lang="ru-RU" sz="1200" dirty="0"/>
                    </a:p>
                  </a:txBody>
                  <a:tcPr/>
                </a:tc>
              </a:tr>
              <a:tr h="470713">
                <a:tc>
                  <a:txBody>
                    <a:bodyPr/>
                    <a:lstStyle/>
                    <a:p>
                      <a:r>
                        <a:rPr lang="en-US" sz="1400" dirty="0" smtClean="0"/>
                        <a:t>Household appliances</a:t>
                      </a:r>
                      <a:endParaRPr lang="ru-RU" sz="1400" dirty="0"/>
                    </a:p>
                  </a:txBody>
                  <a:tcPr/>
                </a:tc>
                <a:tc>
                  <a:txBody>
                    <a:bodyPr/>
                    <a:lstStyle/>
                    <a:p>
                      <a:pPr>
                        <a:buFont typeface="Arial" pitchFamily="34" charset="0"/>
                        <a:buChar char="•"/>
                      </a:pPr>
                      <a:r>
                        <a:rPr lang="en-US" sz="1200" dirty="0" smtClean="0"/>
                        <a:t>Samsung Card</a:t>
                      </a:r>
                    </a:p>
                    <a:p>
                      <a:pPr>
                        <a:buFont typeface="Arial" pitchFamily="34" charset="0"/>
                        <a:buChar char="•"/>
                      </a:pPr>
                      <a:r>
                        <a:rPr lang="en-US" sz="1200" dirty="0" smtClean="0"/>
                        <a:t>Samsung Life Insurance</a:t>
                      </a:r>
                    </a:p>
                    <a:p>
                      <a:pPr>
                        <a:buFont typeface="Arial" pitchFamily="34" charset="0"/>
                        <a:buChar char="•"/>
                      </a:pPr>
                      <a:r>
                        <a:rPr lang="en-US" sz="1200" dirty="0" smtClean="0"/>
                        <a:t>Samsung Securities</a:t>
                      </a:r>
                      <a:endParaRPr lang="ru-RU" sz="1200" dirty="0"/>
                    </a:p>
                  </a:txBody>
                  <a:tcPr/>
                </a:tc>
                <a:tc>
                  <a:txBody>
                    <a:bodyPr/>
                    <a:lstStyle/>
                    <a:p>
                      <a:pPr>
                        <a:buFont typeface="Arial" pitchFamily="34" charset="0"/>
                        <a:buChar char="•"/>
                      </a:pPr>
                      <a:r>
                        <a:rPr lang="en-US" sz="1200" dirty="0" smtClean="0"/>
                        <a:t>Refrigerators</a:t>
                      </a:r>
                    </a:p>
                    <a:p>
                      <a:pPr>
                        <a:buFont typeface="Arial" pitchFamily="34" charset="0"/>
                        <a:buChar char="•"/>
                      </a:pPr>
                      <a:r>
                        <a:rPr lang="en-US" sz="1200" dirty="0" smtClean="0"/>
                        <a:t>washing Machines</a:t>
                      </a:r>
                    </a:p>
                    <a:p>
                      <a:pPr>
                        <a:buFont typeface="Arial" pitchFamily="34" charset="0"/>
                        <a:buChar char="•"/>
                      </a:pPr>
                      <a:r>
                        <a:rPr lang="en-US" sz="1200" dirty="0" smtClean="0"/>
                        <a:t>Microwaves</a:t>
                      </a:r>
                    </a:p>
                    <a:p>
                      <a:pPr>
                        <a:buFont typeface="Arial" pitchFamily="34" charset="0"/>
                        <a:buChar char="•"/>
                      </a:pPr>
                      <a:r>
                        <a:rPr lang="en-US" sz="1200" dirty="0" smtClean="0"/>
                        <a:t>Vacuum Cleaner</a:t>
                      </a:r>
                      <a:endParaRPr lang="ru-RU" sz="1200" dirty="0"/>
                    </a:p>
                  </a:txBody>
                  <a:tcPr/>
                </a:tc>
              </a:tr>
              <a:tr h="427921">
                <a:tc>
                  <a:txBody>
                    <a:bodyPr/>
                    <a:lstStyle/>
                    <a:p>
                      <a:r>
                        <a:rPr lang="en-US" sz="1400" dirty="0" smtClean="0"/>
                        <a:t>Heavy industry</a:t>
                      </a:r>
                      <a:endParaRPr lang="ru-RU" sz="1400" dirty="0"/>
                    </a:p>
                  </a:txBody>
                  <a:tcPr/>
                </a:tc>
                <a:tc>
                  <a:txBody>
                    <a:bodyPr/>
                    <a:lstStyle/>
                    <a:p>
                      <a:pPr>
                        <a:buFont typeface="Arial" pitchFamily="34" charset="0"/>
                        <a:buChar char="•"/>
                      </a:pPr>
                      <a:r>
                        <a:rPr lang="en-US" sz="1200" dirty="0" smtClean="0"/>
                        <a:t>Samsung Heavy Industries</a:t>
                      </a:r>
                    </a:p>
                    <a:p>
                      <a:pPr>
                        <a:buFont typeface="Arial" pitchFamily="34" charset="0"/>
                        <a:buChar char="•"/>
                      </a:pPr>
                      <a:r>
                        <a:rPr lang="en-US" sz="1200" dirty="0" smtClean="0"/>
                        <a:t>Samsung </a:t>
                      </a:r>
                      <a:r>
                        <a:rPr lang="en-US" sz="1200" dirty="0" err="1" smtClean="0"/>
                        <a:t>Techwin</a:t>
                      </a:r>
                      <a:endParaRPr lang="ru-RU" sz="1200" dirty="0"/>
                    </a:p>
                  </a:txBody>
                  <a:tcPr/>
                </a:tc>
                <a:tc>
                  <a:txBody>
                    <a:bodyPr/>
                    <a:lstStyle/>
                    <a:p>
                      <a:r>
                        <a:rPr lang="en-US" sz="1200" dirty="0" smtClean="0"/>
                        <a:t>The development of new weapons, as well as construction of oil and gas pipelines, tankers</a:t>
                      </a:r>
                      <a:endParaRPr lang="ru-RU" sz="1200" dirty="0"/>
                    </a:p>
                  </a:txBody>
                  <a:tcPr/>
                </a:tc>
              </a:tr>
              <a:tr h="613354">
                <a:tc>
                  <a:txBody>
                    <a:bodyPr/>
                    <a:lstStyle/>
                    <a:p>
                      <a:r>
                        <a:rPr lang="en-US" sz="1400" dirty="0" smtClean="0"/>
                        <a:t>Other activities</a:t>
                      </a:r>
                      <a:endParaRPr lang="ru-RU" sz="1400" dirty="0"/>
                    </a:p>
                  </a:txBody>
                  <a:tcPr/>
                </a:tc>
                <a:tc>
                  <a:txBody>
                    <a:bodyPr/>
                    <a:lstStyle/>
                    <a:p>
                      <a:pPr>
                        <a:buFont typeface="Arial" pitchFamily="34" charset="0"/>
                        <a:buChar char="•"/>
                      </a:pPr>
                      <a:r>
                        <a:rPr lang="en-US" sz="1200" dirty="0" smtClean="0"/>
                        <a:t>Samsung Engineering</a:t>
                      </a:r>
                    </a:p>
                  </a:txBody>
                  <a:tcPr/>
                </a:tc>
                <a:tc>
                  <a:txBody>
                    <a:bodyPr/>
                    <a:lstStyle/>
                    <a:p>
                      <a:r>
                        <a:rPr lang="en-US" sz="1200" dirty="0" smtClean="0"/>
                        <a:t>The division is engaged in construction of offices and factories for the Samsung Group worldwide.</a:t>
                      </a:r>
                      <a:endParaRPr lang="ru-RU" sz="1200" dirty="0"/>
                    </a:p>
                  </a:txBody>
                  <a:tcPr/>
                </a:tc>
              </a:tr>
            </a:tbl>
          </a:graphicData>
        </a:graphic>
      </p:graphicFrame>
    </p:spTree>
  </p:cSld>
  <p:clrMapOvr>
    <a:masterClrMapping/>
  </p:clrMapOvr>
  <p:transition>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28600" y="228600"/>
            <a:ext cx="4790157" cy="461665"/>
          </a:xfrm>
          <a:prstGeom prst="rect">
            <a:avLst/>
          </a:prstGeom>
        </p:spPr>
        <p:txBody>
          <a:bodyPr wrap="none">
            <a:spAutoFit/>
          </a:bodyPr>
          <a:lstStyle/>
          <a:p>
            <a:r>
              <a:rPr lang="en-US" sz="2400" dirty="0" smtClean="0"/>
              <a:t>Head office in Seoul, Samsung Group</a:t>
            </a:r>
            <a:endParaRPr lang="ru-RU" sz="2400" dirty="0"/>
          </a:p>
        </p:txBody>
      </p:sp>
      <p:pic>
        <p:nvPicPr>
          <p:cNvPr id="3074" name="Picture 2"/>
          <p:cNvPicPr>
            <a:picLocks noChangeAspect="1" noChangeArrowheads="1"/>
          </p:cNvPicPr>
          <p:nvPr/>
        </p:nvPicPr>
        <p:blipFill>
          <a:blip r:embed="rId2" cstate="print"/>
          <a:srcRect/>
          <a:stretch>
            <a:fillRect/>
          </a:stretch>
        </p:blipFill>
        <p:spPr bwMode="auto">
          <a:xfrm>
            <a:off x="381000" y="914400"/>
            <a:ext cx="4029075" cy="5372100"/>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cstate="print"/>
          <a:srcRect/>
          <a:stretch>
            <a:fillRect/>
          </a:stretch>
        </p:blipFill>
        <p:spPr bwMode="auto">
          <a:xfrm>
            <a:off x="5334000" y="2057400"/>
            <a:ext cx="3356928" cy="4152900"/>
          </a:xfrm>
          <a:prstGeom prst="rect">
            <a:avLst/>
          </a:prstGeom>
          <a:noFill/>
          <a:ln w="9525">
            <a:noFill/>
            <a:miter lim="800000"/>
            <a:headEnd/>
            <a:tailEnd/>
          </a:ln>
          <a:effectLst/>
        </p:spPr>
      </p:pic>
      <p:sp>
        <p:nvSpPr>
          <p:cNvPr id="7" name="Прямоугольник 6"/>
          <p:cNvSpPr/>
          <p:nvPr/>
        </p:nvSpPr>
        <p:spPr>
          <a:xfrm>
            <a:off x="5638800" y="838200"/>
            <a:ext cx="2743200" cy="1015663"/>
          </a:xfrm>
          <a:prstGeom prst="rect">
            <a:avLst/>
          </a:prstGeom>
        </p:spPr>
        <p:txBody>
          <a:bodyPr wrap="square">
            <a:spAutoFit/>
          </a:bodyPr>
          <a:lstStyle/>
          <a:p>
            <a:r>
              <a:rPr lang="en-US" sz="2000" dirty="0" smtClean="0"/>
              <a:t>The tallest building in the world. Construction - Samsung</a:t>
            </a:r>
            <a:endParaRPr lang="ru-RU" sz="2000" dirty="0"/>
          </a:p>
        </p:txBody>
      </p:sp>
    </p:spTree>
  </p:cSld>
  <p:clrMapOvr>
    <a:masterClrMapping/>
  </p:clrMapOvr>
  <p:transition>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792162"/>
          </a:xfrm>
        </p:spPr>
        <p:txBody>
          <a:bodyPr>
            <a:normAutofit fontScale="90000"/>
          </a:bodyPr>
          <a:lstStyle/>
          <a:p>
            <a:r>
              <a:rPr lang="en-US" sz="6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Achievements</a:t>
            </a:r>
            <a:endParaRPr lang="ru-RU" sz="60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4" name="Прямоугольник 3"/>
          <p:cNvSpPr/>
          <p:nvPr/>
        </p:nvSpPr>
        <p:spPr>
          <a:xfrm>
            <a:off x="533400" y="1219200"/>
            <a:ext cx="8001000" cy="5016758"/>
          </a:xfrm>
          <a:prstGeom prst="rect">
            <a:avLst/>
          </a:prstGeom>
        </p:spPr>
        <p:txBody>
          <a:bodyPr wrap="square">
            <a:spAutoFit/>
          </a:bodyPr>
          <a:lstStyle/>
          <a:p>
            <a:r>
              <a:rPr lang="en-US" dirty="0" smtClean="0"/>
              <a:t>• </a:t>
            </a:r>
            <a:r>
              <a:rPr lang="en-US" sz="2000" dirty="0" smtClean="0"/>
              <a:t>In 2005, Samsung Electronics for the first time surpassed his rival in Japan, Sony and became the most popular brand in the field of electronics according to Inter brand.</a:t>
            </a:r>
          </a:p>
          <a:p>
            <a:r>
              <a:rPr lang="en-US" sz="2000" dirty="0" smtClean="0"/>
              <a:t>• In 2006 in the ranking of the magazine Business Week Samsung Electronics ranked 20th among global brands and the second largest brand of electronics manufacturers.</a:t>
            </a:r>
          </a:p>
          <a:p>
            <a:r>
              <a:rPr lang="en-US" sz="2000" dirty="0" smtClean="0"/>
              <a:t>• In 2007, Samsung Electronics, overtaking the U.S. company Motorola, became the second company in the world for the production of mobile phones. In January of that year amounted to Brand Finance rating, in which the brand Samsung Electronics ranked first in the sector of consumer electronics.</a:t>
            </a:r>
          </a:p>
          <a:p>
            <a:r>
              <a:rPr lang="en-US" sz="2000" dirty="0" smtClean="0"/>
              <a:t>• In 2009, the company was able to bypass Siemens (Germany) and Hewlett-Packard (USA), obtaining reverse a profit of $ 117.4 billion, and thus becoming the country's largest for this indicator technology company.</a:t>
            </a:r>
          </a:p>
          <a:p>
            <a:r>
              <a:rPr lang="en-US" sz="2000" dirty="0" smtClean="0"/>
              <a:t>• In 2011, Samsung was able to obtain the figure of 300 million mobile phones sold in one year. Previously it was possible only by Nokia.</a:t>
            </a:r>
            <a:endParaRPr lang="ru-RU" sz="2000" dirty="0"/>
          </a:p>
        </p:txBody>
      </p:sp>
    </p:spTree>
  </p:cSld>
  <p:clrMapOvr>
    <a:masterClrMapping/>
  </p:clrMapOvr>
  <p:transition>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229600" cy="1143000"/>
          </a:xfrm>
        </p:spPr>
        <p:txBody>
          <a:bodyPr>
            <a:normAutofit fontScale="90000"/>
          </a:bodyPr>
          <a:lstStyle/>
          <a:p>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Products from Samsung</a:t>
            </a:r>
            <a:b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b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(household appliances)</a:t>
            </a:r>
            <a:r>
              <a:rPr lang="ru-RU" dirty="0" smtClean="0"/>
              <a:t/>
            </a:r>
            <a:br>
              <a:rPr lang="ru-RU" dirty="0" smtClean="0"/>
            </a:br>
            <a:endParaRPr lang="ru-RU"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4099" name="Picture 3"/>
          <p:cNvPicPr>
            <a:picLocks noChangeAspect="1" noChangeArrowheads="1"/>
          </p:cNvPicPr>
          <p:nvPr/>
        </p:nvPicPr>
        <p:blipFill>
          <a:blip r:embed="rId2" cstate="print"/>
          <a:srcRect/>
          <a:stretch>
            <a:fillRect/>
          </a:stretch>
        </p:blipFill>
        <p:spPr bwMode="auto">
          <a:xfrm>
            <a:off x="4724400" y="1600200"/>
            <a:ext cx="3168463" cy="3867150"/>
          </a:xfrm>
          <a:prstGeom prst="rect">
            <a:avLst/>
          </a:prstGeom>
          <a:noFill/>
          <a:ln w="9525">
            <a:noFill/>
            <a:miter lim="800000"/>
            <a:headEnd/>
            <a:tailEnd/>
          </a:ln>
          <a:effectLst/>
        </p:spPr>
      </p:pic>
      <p:pic>
        <p:nvPicPr>
          <p:cNvPr id="4100" name="Picture 4"/>
          <p:cNvPicPr>
            <a:picLocks noChangeAspect="1" noChangeArrowheads="1"/>
          </p:cNvPicPr>
          <p:nvPr/>
        </p:nvPicPr>
        <p:blipFill>
          <a:blip r:embed="rId3" cstate="print"/>
          <a:srcRect/>
          <a:stretch>
            <a:fillRect/>
          </a:stretch>
        </p:blipFill>
        <p:spPr bwMode="auto">
          <a:xfrm>
            <a:off x="838200" y="2209800"/>
            <a:ext cx="2819400" cy="2819400"/>
          </a:xfrm>
          <a:prstGeom prst="rect">
            <a:avLst/>
          </a:prstGeom>
          <a:noFill/>
          <a:ln w="9525">
            <a:noFill/>
            <a:miter lim="800000"/>
            <a:headEnd/>
            <a:tailEnd/>
          </a:ln>
          <a:effectLst/>
        </p:spPr>
      </p:pic>
    </p:spTree>
  </p:cSld>
  <p:clrMapOvr>
    <a:masterClrMapping/>
  </p:clrMapOvr>
  <p:transition>
    <p:pull dir="d"/>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127</TotalTime>
  <Words>652</Words>
  <PresentationFormat>Экран (4:3)</PresentationFormat>
  <Paragraphs>59</Paragraphs>
  <Slides>12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Слайд 1</vt:lpstr>
      <vt:lpstr>About the company</vt:lpstr>
      <vt:lpstr>History company</vt:lpstr>
      <vt:lpstr>History of company</vt:lpstr>
      <vt:lpstr>How did this happen</vt:lpstr>
      <vt:lpstr>Samsung gaining momentum</vt:lpstr>
      <vt:lpstr>Слайд 7</vt:lpstr>
      <vt:lpstr>Achievements</vt:lpstr>
      <vt:lpstr>Products from Samsung (household appliances) </vt:lpstr>
      <vt:lpstr>Products from Samsung (electronics) </vt:lpstr>
      <vt:lpstr>Products from Samsung (watch) </vt:lpstr>
      <vt:lpstr>My opinion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Admin</cp:lastModifiedBy>
  <cp:revision>21</cp:revision>
  <dcterms:modified xsi:type="dcterms:W3CDTF">2012-03-06T10:02:06Z</dcterms:modified>
</cp:coreProperties>
</file>