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9" r:id="rId10"/>
    <p:sldId id="264" r:id="rId11"/>
    <p:sldId id="265" r:id="rId12"/>
    <p:sldId id="266" r:id="rId13"/>
    <p:sldId id="267" r:id="rId14"/>
    <p:sldId id="268" r:id="rId15"/>
    <p:sldId id="270" r:id="rId16"/>
    <p:sldId id="271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5" d="100"/>
          <a:sy n="75" d="100"/>
        </p:scale>
        <p:origin x="-360" y="-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gradFill rotWithShape="0">
          <a:gsLst>
            <a:gs pos="0">
              <a:schemeClr val="bg2"/>
            </a:gs>
            <a:gs pos="50000">
              <a:schemeClr val="bg1"/>
            </a:gs>
            <a:gs pos="100000">
              <a:schemeClr val="bg2"/>
            </a:gs>
          </a:gsLst>
          <a:lin ang="0" scaled="1"/>
        </a:gradFill>
        <a:effectLst>
          <a:outerShdw dist="107763" dir="2700000" algn="ctr" rotWithShape="0">
            <a:srgbClr val="000000"/>
          </a:outerShdw>
        </a:effectLst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0" y="0"/>
            <a:ext cx="9144000" cy="6918325"/>
            <a:chOff x="0" y="0"/>
            <a:chExt cx="5760" cy="4358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invGray">
            <a:xfrm>
              <a:off x="5533" y="280"/>
              <a:ext cx="227" cy="1986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hlink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invGray">
            <a:xfrm>
              <a:off x="0" y="0"/>
              <a:ext cx="5760" cy="134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720"/>
                </a:cxn>
                <a:cxn ang="0">
                  <a:pos x="3600" y="624"/>
                </a:cxn>
                <a:cxn ang="0">
                  <a:pos x="0" y="1000"/>
                </a:cxn>
                <a:cxn ang="0">
                  <a:pos x="0" y="0"/>
                </a:cxn>
              </a:cxnLst>
              <a:rect l="0" t="0" r="r" b="b"/>
              <a:pathLst>
                <a:path w="5760" h="1104">
                  <a:moveTo>
                    <a:pt x="0" y="0"/>
                  </a:moveTo>
                  <a:lnTo>
                    <a:pt x="5760" y="0"/>
                  </a:lnTo>
                  <a:lnTo>
                    <a:pt x="5760" y="720"/>
                  </a:lnTo>
                  <a:cubicBezTo>
                    <a:pt x="5400" y="824"/>
                    <a:pt x="4560" y="577"/>
                    <a:pt x="3600" y="624"/>
                  </a:cubicBezTo>
                  <a:cubicBezTo>
                    <a:pt x="2640" y="671"/>
                    <a:pt x="600" y="1104"/>
                    <a:pt x="0" y="1000"/>
                  </a:cubicBez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invGray">
            <a:xfrm>
              <a:off x="0" y="733"/>
              <a:ext cx="5760" cy="3587"/>
            </a:xfrm>
            <a:custGeom>
              <a:avLst/>
              <a:gdLst/>
              <a:ahLst/>
              <a:cxnLst>
                <a:cxn ang="0">
                  <a:pos x="0" y="582"/>
                </a:cxn>
                <a:cxn ang="0">
                  <a:pos x="2640" y="267"/>
                </a:cxn>
                <a:cxn ang="0">
                  <a:pos x="3373" y="160"/>
                </a:cxn>
                <a:cxn ang="0">
                  <a:pos x="5760" y="358"/>
                </a:cxn>
                <a:cxn ang="0">
                  <a:pos x="5760" y="3587"/>
                </a:cxn>
                <a:cxn ang="0">
                  <a:pos x="0" y="3587"/>
                </a:cxn>
                <a:cxn ang="0">
                  <a:pos x="0" y="582"/>
                </a:cxn>
              </a:cxnLst>
              <a:rect l="0" t="0" r="r" b="b"/>
              <a:pathLst>
                <a:path w="5760" h="3587">
                  <a:moveTo>
                    <a:pt x="0" y="582"/>
                  </a:moveTo>
                  <a:cubicBezTo>
                    <a:pt x="1027" y="680"/>
                    <a:pt x="1960" y="387"/>
                    <a:pt x="2640" y="267"/>
                  </a:cubicBezTo>
                  <a:cubicBezTo>
                    <a:pt x="2640" y="267"/>
                    <a:pt x="3268" y="180"/>
                    <a:pt x="3373" y="160"/>
                  </a:cubicBezTo>
                  <a:cubicBezTo>
                    <a:pt x="4120" y="0"/>
                    <a:pt x="5280" y="358"/>
                    <a:pt x="5760" y="358"/>
                  </a:cubicBezTo>
                  <a:lnTo>
                    <a:pt x="5760" y="3587"/>
                  </a:lnTo>
                  <a:lnTo>
                    <a:pt x="0" y="3587"/>
                  </a:lnTo>
                  <a:cubicBezTo>
                    <a:pt x="0" y="3587"/>
                    <a:pt x="0" y="582"/>
                    <a:pt x="0" y="582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 cap="flat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invGray">
            <a:xfrm>
              <a:off x="0" y="184"/>
              <a:ext cx="5760" cy="538"/>
            </a:xfrm>
            <a:custGeom>
              <a:avLst/>
              <a:gdLst/>
              <a:ahLst/>
              <a:cxnLst>
                <a:cxn ang="0">
                  <a:pos x="0" y="163"/>
                </a:cxn>
                <a:cxn ang="0">
                  <a:pos x="0" y="403"/>
                </a:cxn>
                <a:cxn ang="0">
                  <a:pos x="1773" y="443"/>
                </a:cxn>
                <a:cxn ang="0">
                  <a:pos x="4573" y="176"/>
                </a:cxn>
                <a:cxn ang="0">
                  <a:pos x="5760" y="536"/>
                </a:cxn>
                <a:cxn ang="0">
                  <a:pos x="5760" y="163"/>
                </a:cxn>
                <a:cxn ang="0">
                  <a:pos x="4560" y="29"/>
                </a:cxn>
                <a:cxn ang="0">
                  <a:pos x="1987" y="336"/>
                </a:cxn>
                <a:cxn ang="0">
                  <a:pos x="0" y="163"/>
                </a:cxn>
              </a:cxnLst>
              <a:rect l="0" t="0" r="r" b="b"/>
              <a:pathLst>
                <a:path w="5760" h="538">
                  <a:moveTo>
                    <a:pt x="0" y="163"/>
                  </a:moveTo>
                  <a:lnTo>
                    <a:pt x="0" y="403"/>
                  </a:lnTo>
                  <a:cubicBezTo>
                    <a:pt x="295" y="450"/>
                    <a:pt x="1011" y="481"/>
                    <a:pt x="1773" y="443"/>
                  </a:cubicBezTo>
                  <a:cubicBezTo>
                    <a:pt x="2535" y="405"/>
                    <a:pt x="3909" y="161"/>
                    <a:pt x="4573" y="176"/>
                  </a:cubicBezTo>
                  <a:cubicBezTo>
                    <a:pt x="5237" y="191"/>
                    <a:pt x="5562" y="538"/>
                    <a:pt x="5760" y="536"/>
                  </a:cubicBezTo>
                  <a:lnTo>
                    <a:pt x="5760" y="163"/>
                  </a:lnTo>
                  <a:cubicBezTo>
                    <a:pt x="5560" y="79"/>
                    <a:pt x="5189" y="0"/>
                    <a:pt x="4560" y="29"/>
                  </a:cubicBezTo>
                  <a:cubicBezTo>
                    <a:pt x="3931" y="58"/>
                    <a:pt x="2747" y="314"/>
                    <a:pt x="1987" y="336"/>
                  </a:cubicBezTo>
                  <a:cubicBezTo>
                    <a:pt x="1227" y="358"/>
                    <a:pt x="414" y="199"/>
                    <a:pt x="0" y="163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hidden">
            <a:xfrm>
              <a:off x="0" y="1515"/>
              <a:ext cx="5760" cy="674"/>
            </a:xfrm>
            <a:custGeom>
              <a:avLst/>
              <a:gdLst/>
              <a:ahLst/>
              <a:cxnLst>
                <a:cxn ang="0">
                  <a:pos x="0" y="246"/>
                </a:cxn>
                <a:cxn ang="0">
                  <a:pos x="0" y="406"/>
                </a:cxn>
                <a:cxn ang="0">
                  <a:pos x="1280" y="645"/>
                </a:cxn>
                <a:cxn ang="0">
                  <a:pos x="1627" y="580"/>
                </a:cxn>
                <a:cxn ang="0">
                  <a:pos x="4493" y="113"/>
                </a:cxn>
                <a:cxn ang="0">
                  <a:pos x="5760" y="606"/>
                </a:cxn>
                <a:cxn ang="0">
                  <a:pos x="5760" y="233"/>
                </a:cxn>
                <a:cxn ang="0">
                  <a:pos x="4040" y="33"/>
                </a:cxn>
                <a:cxn ang="0">
                  <a:pos x="1093" y="433"/>
                </a:cxn>
                <a:cxn ang="0">
                  <a:pos x="0" y="246"/>
                </a:cxn>
              </a:cxnLst>
              <a:rect l="0" t="0" r="r" b="b"/>
              <a:pathLst>
                <a:path w="5760" h="674">
                  <a:moveTo>
                    <a:pt x="0" y="246"/>
                  </a:moveTo>
                  <a:lnTo>
                    <a:pt x="0" y="406"/>
                  </a:lnTo>
                  <a:cubicBezTo>
                    <a:pt x="213" y="463"/>
                    <a:pt x="1009" y="616"/>
                    <a:pt x="1280" y="645"/>
                  </a:cubicBezTo>
                  <a:cubicBezTo>
                    <a:pt x="1551" y="674"/>
                    <a:pt x="1092" y="669"/>
                    <a:pt x="1627" y="580"/>
                  </a:cubicBezTo>
                  <a:cubicBezTo>
                    <a:pt x="2162" y="491"/>
                    <a:pt x="3804" y="109"/>
                    <a:pt x="4493" y="113"/>
                  </a:cubicBezTo>
                  <a:cubicBezTo>
                    <a:pt x="5182" y="117"/>
                    <a:pt x="5549" y="586"/>
                    <a:pt x="5760" y="606"/>
                  </a:cubicBezTo>
                  <a:lnTo>
                    <a:pt x="5760" y="233"/>
                  </a:lnTo>
                  <a:cubicBezTo>
                    <a:pt x="5471" y="158"/>
                    <a:pt x="4818" y="0"/>
                    <a:pt x="4040" y="33"/>
                  </a:cubicBezTo>
                  <a:cubicBezTo>
                    <a:pt x="3262" y="66"/>
                    <a:pt x="1766" y="398"/>
                    <a:pt x="1093" y="433"/>
                  </a:cubicBezTo>
                  <a:cubicBezTo>
                    <a:pt x="420" y="468"/>
                    <a:pt x="228" y="285"/>
                    <a:pt x="0" y="246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 w="9525" cap="flat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white">
            <a:xfrm>
              <a:off x="1560" y="959"/>
              <a:ext cx="4200" cy="3361"/>
            </a:xfrm>
            <a:custGeom>
              <a:avLst/>
              <a:gdLst/>
              <a:ahLst/>
              <a:cxnLst>
                <a:cxn ang="0">
                  <a:pos x="0" y="3361"/>
                </a:cxn>
                <a:cxn ang="0">
                  <a:pos x="1054" y="295"/>
                </a:cxn>
                <a:cxn ang="0">
                  <a:pos x="4200" y="1588"/>
                </a:cxn>
                <a:cxn ang="0">
                  <a:pos x="4200" y="2028"/>
                </a:cxn>
                <a:cxn ang="0">
                  <a:pos x="1200" y="442"/>
                </a:cxn>
                <a:cxn ang="0">
                  <a:pos x="347" y="3361"/>
                </a:cxn>
                <a:cxn ang="0">
                  <a:pos x="0" y="3361"/>
                </a:cxn>
              </a:cxnLst>
              <a:rect l="0" t="0" r="r" b="b"/>
              <a:pathLst>
                <a:path w="4200" h="3361">
                  <a:moveTo>
                    <a:pt x="0" y="3361"/>
                  </a:moveTo>
                  <a:cubicBezTo>
                    <a:pt x="118" y="2850"/>
                    <a:pt x="354" y="590"/>
                    <a:pt x="1054" y="295"/>
                  </a:cubicBezTo>
                  <a:cubicBezTo>
                    <a:pt x="1754" y="0"/>
                    <a:pt x="3676" y="1299"/>
                    <a:pt x="4200" y="1588"/>
                  </a:cubicBezTo>
                  <a:lnTo>
                    <a:pt x="4200" y="2028"/>
                  </a:lnTo>
                  <a:cubicBezTo>
                    <a:pt x="3700" y="1837"/>
                    <a:pt x="1842" y="220"/>
                    <a:pt x="1200" y="442"/>
                  </a:cubicBezTo>
                  <a:cubicBezTo>
                    <a:pt x="558" y="664"/>
                    <a:pt x="547" y="2875"/>
                    <a:pt x="347" y="3361"/>
                  </a:cubicBezTo>
                  <a:lnTo>
                    <a:pt x="0" y="3361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50000">
                  <a:schemeClr val="bg1"/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" name="Freeform 9"/>
            <p:cNvSpPr>
              <a:spLocks/>
            </p:cNvSpPr>
            <p:nvPr/>
          </p:nvSpPr>
          <p:spPr bwMode="invGray">
            <a:xfrm>
              <a:off x="0" y="2169"/>
              <a:ext cx="5760" cy="1925"/>
            </a:xfrm>
            <a:custGeom>
              <a:avLst/>
              <a:gdLst/>
              <a:ahLst/>
              <a:cxnLst>
                <a:cxn ang="0">
                  <a:pos x="0" y="804"/>
                </a:cxn>
                <a:cxn ang="0">
                  <a:pos x="0" y="991"/>
                </a:cxn>
                <a:cxn ang="0">
                  <a:pos x="1547" y="1818"/>
                </a:cxn>
                <a:cxn ang="0">
                  <a:pos x="3253" y="351"/>
                </a:cxn>
                <a:cxn ang="0">
                  <a:pos x="5760" y="1537"/>
                </a:cxn>
                <a:cxn ang="0">
                  <a:pos x="5760" y="1151"/>
                </a:cxn>
                <a:cxn ang="0">
                  <a:pos x="3240" y="84"/>
                </a:cxn>
                <a:cxn ang="0">
                  <a:pos x="1573" y="1671"/>
                </a:cxn>
                <a:cxn ang="0">
                  <a:pos x="0" y="804"/>
                </a:cxn>
              </a:cxnLst>
              <a:rect l="0" t="0" r="r" b="b"/>
              <a:pathLst>
                <a:path w="5760" h="1925">
                  <a:moveTo>
                    <a:pt x="0" y="804"/>
                  </a:moveTo>
                  <a:lnTo>
                    <a:pt x="0" y="991"/>
                  </a:lnTo>
                  <a:cubicBezTo>
                    <a:pt x="258" y="1160"/>
                    <a:pt x="1005" y="1925"/>
                    <a:pt x="1547" y="1818"/>
                  </a:cubicBezTo>
                  <a:cubicBezTo>
                    <a:pt x="2089" y="1711"/>
                    <a:pt x="2551" y="398"/>
                    <a:pt x="3253" y="351"/>
                  </a:cubicBezTo>
                  <a:cubicBezTo>
                    <a:pt x="3955" y="304"/>
                    <a:pt x="5342" y="1404"/>
                    <a:pt x="5760" y="1537"/>
                  </a:cubicBezTo>
                  <a:lnTo>
                    <a:pt x="5760" y="1151"/>
                  </a:lnTo>
                  <a:cubicBezTo>
                    <a:pt x="5405" y="1124"/>
                    <a:pt x="3982" y="0"/>
                    <a:pt x="3240" y="84"/>
                  </a:cubicBezTo>
                  <a:cubicBezTo>
                    <a:pt x="2542" y="171"/>
                    <a:pt x="2113" y="1551"/>
                    <a:pt x="1573" y="1671"/>
                  </a:cubicBezTo>
                  <a:cubicBezTo>
                    <a:pt x="1033" y="1791"/>
                    <a:pt x="262" y="826"/>
                    <a:pt x="0" y="804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 w="9525" cap="flat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" name="Freeform 10"/>
            <p:cNvSpPr>
              <a:spLocks/>
            </p:cNvSpPr>
            <p:nvPr/>
          </p:nvSpPr>
          <p:spPr bwMode="white">
            <a:xfrm>
              <a:off x="0" y="2238"/>
              <a:ext cx="3929" cy="2120"/>
            </a:xfrm>
            <a:custGeom>
              <a:avLst/>
              <a:gdLst/>
              <a:ahLst/>
              <a:cxnLst>
                <a:cxn ang="0">
                  <a:pos x="0" y="415"/>
                </a:cxn>
                <a:cxn ang="0">
                  <a:pos x="0" y="508"/>
                </a:cxn>
                <a:cxn ang="0">
                  <a:pos x="1933" y="229"/>
                </a:cxn>
                <a:cxn ang="0">
                  <a:pos x="3920" y="1055"/>
                </a:cxn>
                <a:cxn ang="0">
                  <a:pos x="3587" y="2082"/>
                </a:cxn>
                <a:cxn ang="0">
                  <a:pos x="3947" y="829"/>
                </a:cxn>
                <a:cxn ang="0">
                  <a:pos x="2253" y="69"/>
                </a:cxn>
                <a:cxn ang="0">
                  <a:pos x="0" y="415"/>
                </a:cxn>
              </a:cxnLst>
              <a:rect l="0" t="0" r="r" b="b"/>
              <a:pathLst>
                <a:path w="4196" h="2120">
                  <a:moveTo>
                    <a:pt x="0" y="415"/>
                  </a:moveTo>
                  <a:lnTo>
                    <a:pt x="0" y="508"/>
                  </a:lnTo>
                  <a:cubicBezTo>
                    <a:pt x="160" y="577"/>
                    <a:pt x="1280" y="138"/>
                    <a:pt x="1933" y="229"/>
                  </a:cubicBezTo>
                  <a:cubicBezTo>
                    <a:pt x="2586" y="320"/>
                    <a:pt x="3644" y="746"/>
                    <a:pt x="3920" y="1055"/>
                  </a:cubicBezTo>
                  <a:cubicBezTo>
                    <a:pt x="4196" y="1364"/>
                    <a:pt x="3583" y="2120"/>
                    <a:pt x="3587" y="2082"/>
                  </a:cubicBezTo>
                  <a:lnTo>
                    <a:pt x="3947" y="829"/>
                  </a:lnTo>
                  <a:cubicBezTo>
                    <a:pt x="3725" y="494"/>
                    <a:pt x="2911" y="138"/>
                    <a:pt x="2253" y="69"/>
                  </a:cubicBezTo>
                  <a:cubicBezTo>
                    <a:pt x="1595" y="0"/>
                    <a:pt x="469" y="343"/>
                    <a:pt x="0" y="415"/>
                  </a:cubicBez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50000">
                  <a:schemeClr val="bg1"/>
                </a:gs>
                <a:gs pos="100000">
                  <a:schemeClr val="accent2"/>
                </a:gs>
              </a:gsLst>
              <a:lin ang="5400000" scaled="1"/>
            </a:gradFill>
            <a:ln w="9525" cap="flat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55307" name="Rectangle 11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55308" name="Rectangle 12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13" name="Rectangle 13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spcBef>
                <a:spcPct val="0"/>
              </a:spcBef>
              <a:defRPr/>
            </a:lvl1pPr>
          </a:lstStyle>
          <a:p>
            <a:fld id="{F72DDA1C-549C-4335-9531-9FE1E981891E}" type="datetimeFigureOut">
              <a:rPr lang="ru-RU" smtClean="0"/>
              <a:pPr/>
              <a:t>23.01.2010</a:t>
            </a:fld>
            <a:endParaRPr lang="ru-RU"/>
          </a:p>
        </p:txBody>
      </p:sp>
      <p:sp>
        <p:nvSpPr>
          <p:cNvPr id="14" name="Rectangle 1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spcBef>
                <a:spcPct val="0"/>
              </a:spcBef>
              <a:defRPr/>
            </a:lvl1pPr>
          </a:lstStyle>
          <a:p>
            <a:endParaRPr lang="ru-RU"/>
          </a:p>
        </p:txBody>
      </p:sp>
      <p:sp>
        <p:nvSpPr>
          <p:cNvPr id="15" name="Rectangle 1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spcBef>
                <a:spcPct val="0"/>
              </a:spcBef>
              <a:defRPr/>
            </a:lvl1pPr>
          </a:lstStyle>
          <a:p>
            <a:fld id="{3D52CDE5-28B8-40D2-8299-95318D8CA8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newsflash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72DDA1C-549C-4335-9531-9FE1E981891E}" type="datetimeFigureOut">
              <a:rPr lang="ru-RU" smtClean="0"/>
              <a:pPr/>
              <a:t>23.01.2010</a:t>
            </a:fld>
            <a:endParaRPr lang="ru-RU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D52CDE5-28B8-40D2-8299-95318D8CA8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newsflash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72DDA1C-549C-4335-9531-9FE1E981891E}" type="datetimeFigureOut">
              <a:rPr lang="ru-RU" smtClean="0"/>
              <a:pPr/>
              <a:t>23.01.2010</a:t>
            </a:fld>
            <a:endParaRPr lang="ru-RU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D52CDE5-28B8-40D2-8299-95318D8CA8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newsflash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Заголовок, клип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Клип 2"/>
          <p:cNvSpPr>
            <a:spLocks noGrp="1"/>
          </p:cNvSpPr>
          <p:nvPr>
            <p:ph type="clipArt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ru-RU" noProof="0" smtClean="0"/>
              <a:t>Вставка клипа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72DDA1C-549C-4335-9531-9FE1E981891E}" type="datetimeFigureOut">
              <a:rPr lang="ru-RU" smtClean="0"/>
              <a:pPr/>
              <a:t>23.01.2010</a:t>
            </a:fld>
            <a:endParaRPr lang="ru-RU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D52CDE5-28B8-40D2-8299-95318D8CA8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newsflash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72DDA1C-549C-4335-9531-9FE1E981891E}" type="datetimeFigureOut">
              <a:rPr lang="ru-RU" smtClean="0"/>
              <a:pPr/>
              <a:t>23.01.2010</a:t>
            </a:fld>
            <a:endParaRPr lang="ru-RU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D52CDE5-28B8-40D2-8299-95318D8CA8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newsflash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1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72DDA1C-549C-4335-9531-9FE1E981891E}" type="datetimeFigureOut">
              <a:rPr lang="ru-RU" smtClean="0"/>
              <a:pPr/>
              <a:t>23.01.2010</a:t>
            </a:fld>
            <a:endParaRPr lang="ru-RU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D52CDE5-28B8-40D2-8299-95318D8CA8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newsflash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72DDA1C-549C-4335-9531-9FE1E981891E}" type="datetimeFigureOut">
              <a:rPr lang="ru-RU" smtClean="0"/>
              <a:pPr/>
              <a:t>23.01.2010</a:t>
            </a:fld>
            <a:endParaRPr lang="ru-RU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D52CDE5-28B8-40D2-8299-95318D8CA8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newsflash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1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72DDA1C-549C-4335-9531-9FE1E981891E}" type="datetimeFigureOut">
              <a:rPr lang="ru-RU" smtClean="0"/>
              <a:pPr/>
              <a:t>23.01.2010</a:t>
            </a:fld>
            <a:endParaRPr lang="ru-RU"/>
          </a:p>
        </p:txBody>
      </p:sp>
      <p:sp>
        <p:nvSpPr>
          <p:cNvPr id="8" name="Rectangle 1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Rectangle 1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D52CDE5-28B8-40D2-8299-95318D8CA8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newsflash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1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72DDA1C-549C-4335-9531-9FE1E981891E}" type="datetimeFigureOut">
              <a:rPr lang="ru-RU" smtClean="0"/>
              <a:pPr/>
              <a:t>23.01.2010</a:t>
            </a:fld>
            <a:endParaRPr lang="ru-RU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D52CDE5-28B8-40D2-8299-95318D8CA8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newsflash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72DDA1C-549C-4335-9531-9FE1E981891E}" type="datetimeFigureOut">
              <a:rPr lang="ru-RU" smtClean="0"/>
              <a:pPr/>
              <a:t>23.01.2010</a:t>
            </a:fld>
            <a:endParaRPr lang="ru-RU"/>
          </a:p>
        </p:txBody>
      </p:sp>
      <p:sp>
        <p:nvSpPr>
          <p:cNvPr id="3" name="Rectangle 1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Rectangle 1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D52CDE5-28B8-40D2-8299-95318D8CA8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newsflash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72DDA1C-549C-4335-9531-9FE1E981891E}" type="datetimeFigureOut">
              <a:rPr lang="ru-RU" smtClean="0"/>
              <a:pPr/>
              <a:t>23.01.2010</a:t>
            </a:fld>
            <a:endParaRPr lang="ru-RU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D52CDE5-28B8-40D2-8299-95318D8CA8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newsflash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72DDA1C-549C-4335-9531-9FE1E981891E}" type="datetimeFigureOut">
              <a:rPr lang="ru-RU" smtClean="0"/>
              <a:pPr/>
              <a:t>23.01.2010</a:t>
            </a:fld>
            <a:endParaRPr lang="ru-RU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D52CDE5-28B8-40D2-8299-95318D8CA8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newsflash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invGray">
      <p:bgPr>
        <a:gradFill rotWithShape="0">
          <a:gsLst>
            <a:gs pos="0">
              <a:schemeClr val="bg2"/>
            </a:gs>
            <a:gs pos="50000">
              <a:schemeClr val="bg1"/>
            </a:gs>
            <a:gs pos="100000">
              <a:schemeClr val="bg2"/>
            </a:gs>
          </a:gsLst>
          <a:lin ang="0" scaled="1"/>
        </a:gradFill>
        <a:effectLst>
          <a:outerShdw dist="107763" dir="2700000" algn="ctr" rotWithShape="0">
            <a:srgbClr val="000000"/>
          </a:outerShdw>
        </a:effectLst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0" y="0"/>
            <a:ext cx="9144000" cy="6918325"/>
            <a:chOff x="0" y="0"/>
            <a:chExt cx="5760" cy="4358"/>
          </a:xfrm>
        </p:grpSpPr>
        <p:sp>
          <p:nvSpPr>
            <p:cNvPr id="54275" name="Rectangle 3"/>
            <p:cNvSpPr>
              <a:spLocks noChangeArrowheads="1"/>
            </p:cNvSpPr>
            <p:nvPr/>
          </p:nvSpPr>
          <p:spPr bwMode="invGray">
            <a:xfrm>
              <a:off x="5533" y="280"/>
              <a:ext cx="227" cy="1986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hlink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4276" name="Freeform 4"/>
            <p:cNvSpPr>
              <a:spLocks/>
            </p:cNvSpPr>
            <p:nvPr/>
          </p:nvSpPr>
          <p:spPr bwMode="invGray">
            <a:xfrm>
              <a:off x="0" y="0"/>
              <a:ext cx="5760" cy="134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720"/>
                </a:cxn>
                <a:cxn ang="0">
                  <a:pos x="3600" y="624"/>
                </a:cxn>
                <a:cxn ang="0">
                  <a:pos x="0" y="1000"/>
                </a:cxn>
                <a:cxn ang="0">
                  <a:pos x="0" y="0"/>
                </a:cxn>
              </a:cxnLst>
              <a:rect l="0" t="0" r="r" b="b"/>
              <a:pathLst>
                <a:path w="5760" h="1104">
                  <a:moveTo>
                    <a:pt x="0" y="0"/>
                  </a:moveTo>
                  <a:lnTo>
                    <a:pt x="5760" y="0"/>
                  </a:lnTo>
                  <a:lnTo>
                    <a:pt x="5760" y="720"/>
                  </a:lnTo>
                  <a:cubicBezTo>
                    <a:pt x="5400" y="824"/>
                    <a:pt x="4560" y="577"/>
                    <a:pt x="3600" y="624"/>
                  </a:cubicBezTo>
                  <a:cubicBezTo>
                    <a:pt x="2640" y="671"/>
                    <a:pt x="600" y="1104"/>
                    <a:pt x="0" y="1000"/>
                  </a:cubicBez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4277" name="Freeform 5"/>
            <p:cNvSpPr>
              <a:spLocks/>
            </p:cNvSpPr>
            <p:nvPr/>
          </p:nvSpPr>
          <p:spPr bwMode="invGray">
            <a:xfrm>
              <a:off x="0" y="733"/>
              <a:ext cx="5760" cy="3587"/>
            </a:xfrm>
            <a:custGeom>
              <a:avLst/>
              <a:gdLst/>
              <a:ahLst/>
              <a:cxnLst>
                <a:cxn ang="0">
                  <a:pos x="0" y="582"/>
                </a:cxn>
                <a:cxn ang="0">
                  <a:pos x="2640" y="267"/>
                </a:cxn>
                <a:cxn ang="0">
                  <a:pos x="3373" y="160"/>
                </a:cxn>
                <a:cxn ang="0">
                  <a:pos x="5760" y="358"/>
                </a:cxn>
                <a:cxn ang="0">
                  <a:pos x="5760" y="3587"/>
                </a:cxn>
                <a:cxn ang="0">
                  <a:pos x="0" y="3587"/>
                </a:cxn>
                <a:cxn ang="0">
                  <a:pos x="0" y="582"/>
                </a:cxn>
              </a:cxnLst>
              <a:rect l="0" t="0" r="r" b="b"/>
              <a:pathLst>
                <a:path w="5760" h="3587">
                  <a:moveTo>
                    <a:pt x="0" y="582"/>
                  </a:moveTo>
                  <a:cubicBezTo>
                    <a:pt x="1027" y="680"/>
                    <a:pt x="1960" y="387"/>
                    <a:pt x="2640" y="267"/>
                  </a:cubicBezTo>
                  <a:cubicBezTo>
                    <a:pt x="2640" y="267"/>
                    <a:pt x="3268" y="180"/>
                    <a:pt x="3373" y="160"/>
                  </a:cubicBezTo>
                  <a:cubicBezTo>
                    <a:pt x="4120" y="0"/>
                    <a:pt x="5280" y="358"/>
                    <a:pt x="5760" y="358"/>
                  </a:cubicBezTo>
                  <a:lnTo>
                    <a:pt x="5760" y="3587"/>
                  </a:lnTo>
                  <a:lnTo>
                    <a:pt x="0" y="3587"/>
                  </a:lnTo>
                  <a:cubicBezTo>
                    <a:pt x="0" y="3587"/>
                    <a:pt x="0" y="582"/>
                    <a:pt x="0" y="582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 cap="flat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4278" name="Freeform 6"/>
            <p:cNvSpPr>
              <a:spLocks/>
            </p:cNvSpPr>
            <p:nvPr/>
          </p:nvSpPr>
          <p:spPr bwMode="invGray">
            <a:xfrm>
              <a:off x="0" y="184"/>
              <a:ext cx="5760" cy="538"/>
            </a:xfrm>
            <a:custGeom>
              <a:avLst/>
              <a:gdLst/>
              <a:ahLst/>
              <a:cxnLst>
                <a:cxn ang="0">
                  <a:pos x="0" y="163"/>
                </a:cxn>
                <a:cxn ang="0">
                  <a:pos x="0" y="403"/>
                </a:cxn>
                <a:cxn ang="0">
                  <a:pos x="1773" y="443"/>
                </a:cxn>
                <a:cxn ang="0">
                  <a:pos x="4573" y="176"/>
                </a:cxn>
                <a:cxn ang="0">
                  <a:pos x="5760" y="536"/>
                </a:cxn>
                <a:cxn ang="0">
                  <a:pos x="5760" y="163"/>
                </a:cxn>
                <a:cxn ang="0">
                  <a:pos x="4560" y="29"/>
                </a:cxn>
                <a:cxn ang="0">
                  <a:pos x="1987" y="336"/>
                </a:cxn>
                <a:cxn ang="0">
                  <a:pos x="0" y="163"/>
                </a:cxn>
              </a:cxnLst>
              <a:rect l="0" t="0" r="r" b="b"/>
              <a:pathLst>
                <a:path w="5760" h="538">
                  <a:moveTo>
                    <a:pt x="0" y="163"/>
                  </a:moveTo>
                  <a:lnTo>
                    <a:pt x="0" y="403"/>
                  </a:lnTo>
                  <a:cubicBezTo>
                    <a:pt x="295" y="450"/>
                    <a:pt x="1011" y="481"/>
                    <a:pt x="1773" y="443"/>
                  </a:cubicBezTo>
                  <a:cubicBezTo>
                    <a:pt x="2535" y="405"/>
                    <a:pt x="3909" y="161"/>
                    <a:pt x="4573" y="176"/>
                  </a:cubicBezTo>
                  <a:cubicBezTo>
                    <a:pt x="5237" y="191"/>
                    <a:pt x="5562" y="538"/>
                    <a:pt x="5760" y="536"/>
                  </a:cubicBezTo>
                  <a:lnTo>
                    <a:pt x="5760" y="163"/>
                  </a:lnTo>
                  <a:cubicBezTo>
                    <a:pt x="5560" y="79"/>
                    <a:pt x="5189" y="0"/>
                    <a:pt x="4560" y="29"/>
                  </a:cubicBezTo>
                  <a:cubicBezTo>
                    <a:pt x="3931" y="58"/>
                    <a:pt x="2747" y="314"/>
                    <a:pt x="1987" y="336"/>
                  </a:cubicBezTo>
                  <a:cubicBezTo>
                    <a:pt x="1227" y="358"/>
                    <a:pt x="414" y="199"/>
                    <a:pt x="0" y="163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4279" name="Freeform 7"/>
            <p:cNvSpPr>
              <a:spLocks/>
            </p:cNvSpPr>
            <p:nvPr/>
          </p:nvSpPr>
          <p:spPr bwMode="invGray">
            <a:xfrm>
              <a:off x="0" y="1515"/>
              <a:ext cx="5760" cy="674"/>
            </a:xfrm>
            <a:custGeom>
              <a:avLst/>
              <a:gdLst/>
              <a:ahLst/>
              <a:cxnLst>
                <a:cxn ang="0">
                  <a:pos x="0" y="246"/>
                </a:cxn>
                <a:cxn ang="0">
                  <a:pos x="0" y="406"/>
                </a:cxn>
                <a:cxn ang="0">
                  <a:pos x="1280" y="645"/>
                </a:cxn>
                <a:cxn ang="0">
                  <a:pos x="1627" y="580"/>
                </a:cxn>
                <a:cxn ang="0">
                  <a:pos x="4493" y="113"/>
                </a:cxn>
                <a:cxn ang="0">
                  <a:pos x="5760" y="606"/>
                </a:cxn>
                <a:cxn ang="0">
                  <a:pos x="5760" y="233"/>
                </a:cxn>
                <a:cxn ang="0">
                  <a:pos x="4040" y="33"/>
                </a:cxn>
                <a:cxn ang="0">
                  <a:pos x="1093" y="433"/>
                </a:cxn>
                <a:cxn ang="0">
                  <a:pos x="0" y="246"/>
                </a:cxn>
              </a:cxnLst>
              <a:rect l="0" t="0" r="r" b="b"/>
              <a:pathLst>
                <a:path w="5760" h="674">
                  <a:moveTo>
                    <a:pt x="0" y="246"/>
                  </a:moveTo>
                  <a:lnTo>
                    <a:pt x="0" y="406"/>
                  </a:lnTo>
                  <a:cubicBezTo>
                    <a:pt x="213" y="463"/>
                    <a:pt x="1009" y="616"/>
                    <a:pt x="1280" y="645"/>
                  </a:cubicBezTo>
                  <a:cubicBezTo>
                    <a:pt x="1551" y="674"/>
                    <a:pt x="1092" y="669"/>
                    <a:pt x="1627" y="580"/>
                  </a:cubicBezTo>
                  <a:cubicBezTo>
                    <a:pt x="2162" y="491"/>
                    <a:pt x="3804" y="109"/>
                    <a:pt x="4493" y="113"/>
                  </a:cubicBezTo>
                  <a:cubicBezTo>
                    <a:pt x="5182" y="117"/>
                    <a:pt x="5549" y="586"/>
                    <a:pt x="5760" y="606"/>
                  </a:cubicBezTo>
                  <a:lnTo>
                    <a:pt x="5760" y="233"/>
                  </a:lnTo>
                  <a:cubicBezTo>
                    <a:pt x="5471" y="158"/>
                    <a:pt x="4818" y="0"/>
                    <a:pt x="4040" y="33"/>
                  </a:cubicBezTo>
                  <a:cubicBezTo>
                    <a:pt x="3262" y="66"/>
                    <a:pt x="1766" y="398"/>
                    <a:pt x="1093" y="433"/>
                  </a:cubicBezTo>
                  <a:cubicBezTo>
                    <a:pt x="420" y="468"/>
                    <a:pt x="228" y="285"/>
                    <a:pt x="0" y="246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 w="9525" cap="flat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4280" name="Freeform 8"/>
            <p:cNvSpPr>
              <a:spLocks/>
            </p:cNvSpPr>
            <p:nvPr/>
          </p:nvSpPr>
          <p:spPr bwMode="invGray">
            <a:xfrm>
              <a:off x="1560" y="959"/>
              <a:ext cx="4200" cy="3361"/>
            </a:xfrm>
            <a:custGeom>
              <a:avLst/>
              <a:gdLst/>
              <a:ahLst/>
              <a:cxnLst>
                <a:cxn ang="0">
                  <a:pos x="0" y="3361"/>
                </a:cxn>
                <a:cxn ang="0">
                  <a:pos x="1054" y="295"/>
                </a:cxn>
                <a:cxn ang="0">
                  <a:pos x="4200" y="1588"/>
                </a:cxn>
                <a:cxn ang="0">
                  <a:pos x="4200" y="2028"/>
                </a:cxn>
                <a:cxn ang="0">
                  <a:pos x="1200" y="442"/>
                </a:cxn>
                <a:cxn ang="0">
                  <a:pos x="347" y="3361"/>
                </a:cxn>
                <a:cxn ang="0">
                  <a:pos x="0" y="3361"/>
                </a:cxn>
              </a:cxnLst>
              <a:rect l="0" t="0" r="r" b="b"/>
              <a:pathLst>
                <a:path w="4200" h="3361">
                  <a:moveTo>
                    <a:pt x="0" y="3361"/>
                  </a:moveTo>
                  <a:cubicBezTo>
                    <a:pt x="118" y="2850"/>
                    <a:pt x="354" y="590"/>
                    <a:pt x="1054" y="295"/>
                  </a:cubicBezTo>
                  <a:cubicBezTo>
                    <a:pt x="1754" y="0"/>
                    <a:pt x="3676" y="1299"/>
                    <a:pt x="4200" y="1588"/>
                  </a:cubicBezTo>
                  <a:lnTo>
                    <a:pt x="4200" y="2028"/>
                  </a:lnTo>
                  <a:cubicBezTo>
                    <a:pt x="3700" y="1837"/>
                    <a:pt x="1842" y="220"/>
                    <a:pt x="1200" y="442"/>
                  </a:cubicBezTo>
                  <a:cubicBezTo>
                    <a:pt x="558" y="664"/>
                    <a:pt x="547" y="2875"/>
                    <a:pt x="347" y="3361"/>
                  </a:cubicBezTo>
                  <a:lnTo>
                    <a:pt x="0" y="3361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50000">
                  <a:schemeClr val="bg1"/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4281" name="Freeform 9"/>
            <p:cNvSpPr>
              <a:spLocks/>
            </p:cNvSpPr>
            <p:nvPr/>
          </p:nvSpPr>
          <p:spPr bwMode="invGray">
            <a:xfrm>
              <a:off x="0" y="2169"/>
              <a:ext cx="5760" cy="1925"/>
            </a:xfrm>
            <a:custGeom>
              <a:avLst/>
              <a:gdLst/>
              <a:ahLst/>
              <a:cxnLst>
                <a:cxn ang="0">
                  <a:pos x="0" y="804"/>
                </a:cxn>
                <a:cxn ang="0">
                  <a:pos x="0" y="991"/>
                </a:cxn>
                <a:cxn ang="0">
                  <a:pos x="1547" y="1818"/>
                </a:cxn>
                <a:cxn ang="0">
                  <a:pos x="3253" y="351"/>
                </a:cxn>
                <a:cxn ang="0">
                  <a:pos x="5760" y="1537"/>
                </a:cxn>
                <a:cxn ang="0">
                  <a:pos x="5760" y="1151"/>
                </a:cxn>
                <a:cxn ang="0">
                  <a:pos x="3240" y="84"/>
                </a:cxn>
                <a:cxn ang="0">
                  <a:pos x="1573" y="1671"/>
                </a:cxn>
                <a:cxn ang="0">
                  <a:pos x="0" y="804"/>
                </a:cxn>
              </a:cxnLst>
              <a:rect l="0" t="0" r="r" b="b"/>
              <a:pathLst>
                <a:path w="5760" h="1925">
                  <a:moveTo>
                    <a:pt x="0" y="804"/>
                  </a:moveTo>
                  <a:lnTo>
                    <a:pt x="0" y="991"/>
                  </a:lnTo>
                  <a:cubicBezTo>
                    <a:pt x="258" y="1160"/>
                    <a:pt x="1005" y="1925"/>
                    <a:pt x="1547" y="1818"/>
                  </a:cubicBezTo>
                  <a:cubicBezTo>
                    <a:pt x="2089" y="1711"/>
                    <a:pt x="2551" y="398"/>
                    <a:pt x="3253" y="351"/>
                  </a:cubicBezTo>
                  <a:cubicBezTo>
                    <a:pt x="3955" y="304"/>
                    <a:pt x="5342" y="1404"/>
                    <a:pt x="5760" y="1537"/>
                  </a:cubicBezTo>
                  <a:lnTo>
                    <a:pt x="5760" y="1151"/>
                  </a:lnTo>
                  <a:cubicBezTo>
                    <a:pt x="5405" y="1124"/>
                    <a:pt x="3982" y="0"/>
                    <a:pt x="3240" y="84"/>
                  </a:cubicBezTo>
                  <a:cubicBezTo>
                    <a:pt x="2542" y="171"/>
                    <a:pt x="2113" y="1551"/>
                    <a:pt x="1573" y="1671"/>
                  </a:cubicBezTo>
                  <a:cubicBezTo>
                    <a:pt x="1033" y="1791"/>
                    <a:pt x="262" y="826"/>
                    <a:pt x="0" y="804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 w="9525" cap="flat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4282" name="Freeform 10"/>
            <p:cNvSpPr>
              <a:spLocks/>
            </p:cNvSpPr>
            <p:nvPr/>
          </p:nvSpPr>
          <p:spPr bwMode="invGray">
            <a:xfrm>
              <a:off x="0" y="2238"/>
              <a:ext cx="3929" cy="2120"/>
            </a:xfrm>
            <a:custGeom>
              <a:avLst/>
              <a:gdLst/>
              <a:ahLst/>
              <a:cxnLst>
                <a:cxn ang="0">
                  <a:pos x="0" y="415"/>
                </a:cxn>
                <a:cxn ang="0">
                  <a:pos x="0" y="508"/>
                </a:cxn>
                <a:cxn ang="0">
                  <a:pos x="1933" y="229"/>
                </a:cxn>
                <a:cxn ang="0">
                  <a:pos x="3920" y="1055"/>
                </a:cxn>
                <a:cxn ang="0">
                  <a:pos x="3587" y="2082"/>
                </a:cxn>
                <a:cxn ang="0">
                  <a:pos x="3947" y="829"/>
                </a:cxn>
                <a:cxn ang="0">
                  <a:pos x="2253" y="69"/>
                </a:cxn>
                <a:cxn ang="0">
                  <a:pos x="0" y="415"/>
                </a:cxn>
              </a:cxnLst>
              <a:rect l="0" t="0" r="r" b="b"/>
              <a:pathLst>
                <a:path w="4196" h="2120">
                  <a:moveTo>
                    <a:pt x="0" y="415"/>
                  </a:moveTo>
                  <a:lnTo>
                    <a:pt x="0" y="508"/>
                  </a:lnTo>
                  <a:cubicBezTo>
                    <a:pt x="160" y="577"/>
                    <a:pt x="1280" y="138"/>
                    <a:pt x="1933" y="229"/>
                  </a:cubicBezTo>
                  <a:cubicBezTo>
                    <a:pt x="2586" y="320"/>
                    <a:pt x="3644" y="746"/>
                    <a:pt x="3920" y="1055"/>
                  </a:cubicBezTo>
                  <a:cubicBezTo>
                    <a:pt x="4196" y="1364"/>
                    <a:pt x="3583" y="2120"/>
                    <a:pt x="3587" y="2082"/>
                  </a:cubicBezTo>
                  <a:lnTo>
                    <a:pt x="3947" y="829"/>
                  </a:lnTo>
                  <a:cubicBezTo>
                    <a:pt x="3725" y="494"/>
                    <a:pt x="2911" y="138"/>
                    <a:pt x="2253" y="69"/>
                  </a:cubicBezTo>
                  <a:cubicBezTo>
                    <a:pt x="1595" y="0"/>
                    <a:pt x="469" y="343"/>
                    <a:pt x="0" y="415"/>
                  </a:cubicBez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50000">
                  <a:schemeClr val="bg1"/>
                </a:gs>
                <a:gs pos="100000">
                  <a:schemeClr val="accent2"/>
                </a:gs>
              </a:gsLst>
              <a:lin ang="5400000" scaled="1"/>
            </a:gradFill>
            <a:ln w="9525" cap="flat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10243" name="Rectangle 11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54284" name="Rectangle 1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spcBef>
                <a:spcPct val="50000"/>
              </a:spcBef>
              <a:defRPr sz="1400">
                <a:latin typeface="+mn-lt"/>
              </a:defRPr>
            </a:lvl1pPr>
          </a:lstStyle>
          <a:p>
            <a:fld id="{F72DDA1C-549C-4335-9531-9FE1E981891E}" type="datetimeFigureOut">
              <a:rPr lang="ru-RU" smtClean="0"/>
              <a:pPr/>
              <a:t>23.01.2010</a:t>
            </a:fld>
            <a:endParaRPr lang="ru-RU"/>
          </a:p>
        </p:txBody>
      </p:sp>
      <p:sp>
        <p:nvSpPr>
          <p:cNvPr id="54285" name="Rectangle 1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spcBef>
                <a:spcPct val="50000"/>
              </a:spcBef>
              <a:defRPr sz="1400"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54286" name="Rectangle 1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spcBef>
                <a:spcPct val="50000"/>
              </a:spcBef>
              <a:defRPr sz="1400">
                <a:latin typeface="+mn-lt"/>
              </a:defRPr>
            </a:lvl1pPr>
          </a:lstStyle>
          <a:p>
            <a:fld id="{3D52CDE5-28B8-40D2-8299-95318D8CA81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247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ransition spd="slow">
    <p:newsflash/>
  </p:transition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slideLayout" Target="../slideLayouts/slideLayout4.xml"/><Relationship Id="rId1" Type="http://schemas.openxmlformats.org/officeDocument/2006/relationships/audio" Target="file:///E:\&#1052;&#1086;&#1080;%20&#1076;&#1086;&#1082;&#1091;&#1084;&#1077;&#1085;&#1090;&#1099;\&#1052;&#1086;&#1103;%20&#1084;&#1091;&#1079;&#1099;&#1082;&#1072;\&#1050;&#1083;&#1072;&#1089;&#1089;&#1080;&#1095;&#1077;&#1089;&#1082;&#1072;&#1103;%20&#1084;&#1091;&#1079;&#1099;&#1082;&#1072;\&#1041;&#1086;&#1088;&#1086;&#1076;&#1080;&#1085;\&#1052;&#1091;&#1079;&#1099;&#1082;&#1072;&#1083;&#1100;&#1085;&#1072;&#1103;%20&#1082;&#1072;&#1088;&#1090;&#1080;&#1085;&#1072;%20&#1042;%20&#1089;&#1088;&#1077;&#1076;&#1085;&#1077;&#1081;%20&#1040;&#1079;&#1080;&#1080;.mp3" TargetMode="External"/><Relationship Id="rId4" Type="http://schemas.openxmlformats.org/officeDocument/2006/relationships/image" Target="../media/image12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E:\&#1052;&#1086;&#1080;%20&#1076;&#1086;&#1082;&#1091;&#1084;&#1077;&#1085;&#1090;&#1099;\&#1052;&#1086;&#1103;%20&#1084;&#1091;&#1079;&#1099;&#1082;&#1072;\&#1050;&#1083;&#1072;&#1089;&#1089;&#1080;&#1095;&#1077;&#1089;&#1082;&#1072;&#1103;%20&#1084;&#1091;&#1079;&#1099;&#1082;&#1072;\&#1041;&#1086;&#1088;&#1086;&#1076;&#1080;&#1085;\&#1057;&#1080;&#1084;&#1092;&#1086;&#1085;&#1080;&#1103;%20&#8470;%202%20&#1041;&#1086;&#1075;&#1072;&#1090;&#1099;&#1088;&#1089;&#1082;&#1072;&#1103;.mp3" TargetMode="Externa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.gi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Layout" Target="../slideLayouts/slideLayout4.xml"/><Relationship Id="rId1" Type="http://schemas.openxmlformats.org/officeDocument/2006/relationships/audio" Target="file:///E:\&#1052;&#1086;&#1080;%20&#1076;&#1086;&#1082;&#1091;&#1084;&#1077;&#1085;&#1090;&#1099;\&#1052;&#1086;&#1103;%20&#1084;&#1091;&#1079;&#1099;&#1082;&#1072;\&#1050;&#1083;&#1072;&#1089;&#1089;&#1080;&#1095;&#1077;&#1089;&#1082;&#1072;&#1103;%20&#1084;&#1091;&#1079;&#1099;&#1082;&#1072;\&#1041;&#1086;&#1088;&#1086;&#1076;&#1080;&#1085;\&#1057;&#1080;&#1084;&#1092;&#1086;&#1085;&#1080;&#1103;%20&#8470;%202%20&#1041;&#1086;&#1075;&#1072;&#1090;&#1099;&#1088;&#1089;&#1082;&#1072;&#1103;.mp3" TargetMode="External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E:\&#1052;&#1086;&#1080;%20&#1076;&#1086;&#1082;&#1091;&#1084;&#1077;&#1085;&#1090;&#1099;\&#1052;&#1086;&#1103;%20&#1084;&#1091;&#1079;&#1099;&#1082;&#1072;\&#1050;&#1083;&#1072;&#1089;&#1089;&#1080;&#1095;&#1077;&#1089;&#1082;&#1072;&#1103;%20&#1084;&#1091;&#1079;&#1099;&#1082;&#1072;\&#1041;&#1086;&#1088;&#1086;&#1076;&#1080;&#1085;\008_&#1041;&#1086;&#1088;&#1086;&#1076;&#1080;&#1085;%20-%20''&#1050;&#1085;&#1103;&#1079;&#1100;%20&#1048;&#1075;&#1086;&#1088;&#1100;''%20&#1055;&#1086;&#1083;&#1086;&#1074;&#1077;&#1094;&#1082;&#1080;&#1077;%20&#1055;&#1083;&#1103;&#1089;&#1082;&#1080;.mp3" TargetMode="External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571480"/>
            <a:ext cx="7772400" cy="2857520"/>
          </a:xfrm>
        </p:spPr>
        <p:txBody>
          <a:bodyPr/>
          <a:lstStyle/>
          <a:p>
            <a:r>
              <a:rPr lang="ru-RU" sz="5400" dirty="0" smtClean="0"/>
              <a:t>Александр Порфирьевич Бородин</a:t>
            </a:r>
            <a:endParaRPr lang="ru-RU" sz="5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2471758"/>
          </a:xfrm>
        </p:spPr>
        <p:txBody>
          <a:bodyPr/>
          <a:lstStyle/>
          <a:p>
            <a:r>
              <a:rPr lang="ru-RU" sz="4800" dirty="0" smtClean="0"/>
              <a:t>Богатырская тема в творчестве композитора</a:t>
            </a:r>
            <a:endParaRPr lang="ru-RU" sz="48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071802" y="2928934"/>
            <a:ext cx="324319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solidFill>
                  <a:schemeClr val="bg1">
                    <a:lumMod val="60000"/>
                    <a:lumOff val="4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1833-1887</a:t>
            </a:r>
            <a:endParaRPr lang="ru-RU" sz="5400" b="1" cap="none" spc="50" dirty="0">
              <a:ln w="11430"/>
              <a:solidFill>
                <a:schemeClr val="bg1">
                  <a:lumMod val="60000"/>
                  <a:lumOff val="40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57158" y="642918"/>
            <a:ext cx="8572560" cy="5929354"/>
          </a:xfrm>
        </p:spPr>
        <p:txBody>
          <a:bodyPr/>
          <a:lstStyle/>
          <a:p>
            <a:pPr algn="ctr"/>
            <a:endParaRPr lang="ru-RU" sz="2400" dirty="0" smtClean="0"/>
          </a:p>
          <a:p>
            <a:pPr algn="ctr"/>
            <a:r>
              <a:rPr lang="ru-RU" sz="2400" dirty="0" smtClean="0"/>
              <a:t>Обстоятельность Бородина как ученого сказалась и в подходе к композиторскому творчеству. Перечень исторических источников — научных и художественно-литературных, которые он проработал, прежде чем приступил к созданию оперы, говорит о многом. Здесь и различные переводы «Слова о полку Игореве», и все фундаментальные исследования по истории России.</a:t>
            </a:r>
          </a:p>
          <a:p>
            <a:pPr algn="ctr"/>
            <a:r>
              <a:rPr lang="ru-RU" sz="2400" dirty="0" smtClean="0"/>
              <a:t>Работа над оперой помогала переносить огорчения, неудачи. Особенно удручала болезнь жены — астма, из-за которой она не могла жить в Петербурге и полгода обычно проводила у родителей в Москве или Подмосковье. Да и приезды ее в Петербург отнюдь не облегчали жизнь Бородина.</a:t>
            </a:r>
          </a:p>
          <a:p>
            <a:endParaRPr lang="ru-RU" dirty="0"/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Музыка вытесняет ученого…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591072"/>
          </a:xfrm>
        </p:spPr>
        <p:style>
          <a:lnRef idx="0">
            <a:scrgbClr r="0" g="0" b="0"/>
          </a:lnRef>
          <a:fillRef idx="1002">
            <a:schemeClr val="lt2"/>
          </a:fillRef>
          <a:effectRef idx="0">
            <a:scrgbClr r="0" g="0" b="0"/>
          </a:effectRef>
          <a:fontRef idx="major"/>
        </p:style>
        <p:txBody>
          <a:bodyPr/>
          <a:lstStyle/>
          <a:p>
            <a:pPr algn="ctr"/>
            <a:r>
              <a:rPr lang="ru-RU" sz="2000" dirty="0" smtClean="0">
                <a:solidFill>
                  <a:schemeClr val="bg1"/>
                </a:solidFill>
              </a:rPr>
              <a:t>Тем не менее, в конце жизни Бородин все больше отдается музыке — композитор постепенно вытесняет в нем ученого. В эти годы была создана симфоническая картина «В Средней Азии», несколько фортепианных пьес и камерных ансамблей. Один из них — Первый струнный квартет — был исполнен зимой 1879 года на концерте Русского музыкального общества.</a:t>
            </a:r>
            <a:endParaRPr lang="ru-RU" sz="2000" dirty="0">
              <a:solidFill>
                <a:schemeClr val="bg1"/>
              </a:solidFill>
            </a:endParaRPr>
          </a:p>
        </p:txBody>
      </p:sp>
      <p:pic>
        <p:nvPicPr>
          <p:cNvPr id="5" name="Содержимое 4" descr="Pb01097.bmp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4786314" y="2071678"/>
            <a:ext cx="4082514" cy="4543443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7" name="Музыкальная картина В средней Азии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8286776" y="714356"/>
            <a:ext cx="958855" cy="958855"/>
          </a:xfrm>
          <a:prstGeom prst="rect">
            <a:avLst/>
          </a:prstGeom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8175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Русский богатырь…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algn="ctr"/>
            <a:r>
              <a:rPr lang="ru-RU" sz="3200" dirty="0" smtClean="0"/>
              <a:t>Слушатели были очарованы русской напевностью, широтой и пластичностью этой музыки.</a:t>
            </a:r>
          </a:p>
          <a:p>
            <a:pPr algn="ctr"/>
            <a:endParaRPr lang="ru-RU" sz="3200" dirty="0"/>
          </a:p>
        </p:txBody>
      </p:sp>
      <p:pic>
        <p:nvPicPr>
          <p:cNvPr id="5" name="Содержимое 4" descr="b_045i.bmp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500562" y="1877168"/>
            <a:ext cx="4000528" cy="4452201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Всемирная слава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8029604" cy="4519634"/>
          </a:xfrm>
        </p:spPr>
        <p:txBody>
          <a:bodyPr/>
          <a:lstStyle/>
          <a:p>
            <a:pPr algn="ctr"/>
            <a:r>
              <a:rPr lang="ru-RU" sz="3600" dirty="0" smtClean="0"/>
              <a:t>Все чаще звучат произведения Бородина — в России и за рубежом; все большую славу русской национальной музыке завоевывают они. И в Европе, и в далекой Америке исполнение бородинской музыки превращалось нередко в подлинный триумф.</a:t>
            </a:r>
          </a:p>
          <a:p>
            <a:endParaRPr lang="ru-RU" dirty="0"/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7158" y="285728"/>
            <a:ext cx="8572560" cy="67403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dirty="0"/>
              <a:t>А Бородин уже усиленно работал над новой симфонией — Третьей, которая, по его мнению, должна была стать самым ярким, самым значительным его произведением. «Русской» намеревался назвать ее композитор. Отдельные фрагменты из нее он уже проигрывал друзьям, вызывая радость, восхищение и гордость за него. И все же ни опера «Князь Игорь», ни Третья симфония не были завершены. </a:t>
            </a:r>
            <a:r>
              <a:rPr lang="ru-RU" sz="3600" dirty="0">
                <a:solidFill>
                  <a:srgbClr val="00B050"/>
                </a:solidFill>
              </a:rPr>
              <a:t>15 февраля 1887 года </a:t>
            </a:r>
            <a:r>
              <a:rPr lang="ru-RU" sz="3600" dirty="0"/>
              <a:t>Бородин неожиданно скончался.</a:t>
            </a:r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Вопрос для проверки: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 algn="ctr">
              <a:buFont typeface="+mj-lt"/>
              <a:buAutoNum type="arabicPeriod"/>
            </a:pPr>
            <a:r>
              <a:rPr lang="ru-RU" dirty="0" smtClean="0"/>
              <a:t>Подтверждает ли музыкальное звучание название Второй симфонии А.Бородина – « Богатырская»? Попытайтесь обосновать свой ответ.</a:t>
            </a:r>
            <a:endParaRPr lang="ru-RU" dirty="0"/>
          </a:p>
        </p:txBody>
      </p:sp>
      <p:pic>
        <p:nvPicPr>
          <p:cNvPr id="7" name="Симфония № 2 Богатырская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/>
          <a:stretch>
            <a:fillRect/>
          </a:stretch>
        </p:blipFill>
        <p:spPr>
          <a:xfrm>
            <a:off x="3714744" y="4643446"/>
            <a:ext cx="2000264" cy="2000264"/>
          </a:xfrm>
          <a:prstGeom prst="rect">
            <a:avLst/>
          </a:prstGeom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51377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 rot="19514218">
            <a:off x="357023" y="2373780"/>
            <a:ext cx="8164261" cy="186204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11500" b="1" cap="none" spc="50" dirty="0" smtClean="0">
                <a:ln w="11430"/>
                <a:solidFill>
                  <a:schemeClr val="bg1">
                    <a:lumMod val="60000"/>
                    <a:lumOff val="4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Спасибо!</a:t>
            </a:r>
            <a:endParaRPr lang="ru-RU" sz="11500" b="1" cap="none" spc="50" dirty="0">
              <a:ln w="11430"/>
              <a:solidFill>
                <a:schemeClr val="bg1">
                  <a:lumMod val="60000"/>
                  <a:lumOff val="40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3" name="Рисунок 2" descr="Рисунок78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57818" y="3877302"/>
            <a:ext cx="3023366" cy="2980698"/>
          </a:xfrm>
          <a:prstGeom prst="rect">
            <a:avLst/>
          </a:prstGeom>
        </p:spPr>
      </p:pic>
      <p:pic>
        <p:nvPicPr>
          <p:cNvPr id="4" name="Рисунок 3" descr="Рисунок78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3023366" cy="2980698"/>
          </a:xfrm>
          <a:prstGeom prst="rect">
            <a:avLst/>
          </a:prstGeom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8172480" cy="1143000"/>
          </a:xfr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ru-RU" sz="6600" dirty="0" smtClean="0"/>
              <a:t>Поэтическая душа</a:t>
            </a:r>
            <a:endParaRPr lang="ru-RU" sz="6600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448196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Александр Бородин </a:t>
            </a:r>
            <a:r>
              <a:rPr lang="ru-RU" sz="1400" dirty="0" smtClean="0"/>
              <a:t>родился 12 ноября 1833 года в Петербурге. Музыкой Саша начал заниматься с восьми лет и вскоре научился играть на флейте, фортепиано, а позднее и на виолончели. Сочинять мальчик начал едва ему исполнилось девять лет.</a:t>
            </a:r>
          </a:p>
          <a:p>
            <a:r>
              <a:rPr lang="ru-RU" sz="1400" dirty="0" smtClean="0"/>
              <a:t>А в 1849 году в одной из петербургских газет появилась статья, где, в частности, говорилось: «Особенного внимания, по нашему мнению, заслуживают сочинения даровитого шестнадцатилетнего композитора Александра Бородина... Мы тем охотнее приветствуем это новое национальное дарование, что поприще композитора начинается не польками и мазурками, а трудом положительным, отличающим в сочинении тонкий эстетический вкус и поэтическую душу».</a:t>
            </a:r>
          </a:p>
          <a:p>
            <a:endParaRPr lang="ru-RU" sz="1400" dirty="0"/>
          </a:p>
        </p:txBody>
      </p:sp>
      <p:pic>
        <p:nvPicPr>
          <p:cNvPr id="5" name="Содержимое 4" descr="b01064i.bmp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786313" y="2000240"/>
            <a:ext cx="4018323" cy="4472005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642918"/>
            <a:ext cx="8643998" cy="1143000"/>
          </a:xfr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ru-RU" sz="6000" dirty="0" smtClean="0"/>
              <a:t>Содружество химиков</a:t>
            </a:r>
            <a:endParaRPr lang="ru-RU" sz="6000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57158" y="1981200"/>
            <a:ext cx="8501122" cy="466251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ru-RU" sz="1800" dirty="0" smtClean="0"/>
              <a:t>Знал бы автор статьи, чем бредила сия «поэтическая душа». Вся комната мальчика была заставлена колбами, горелками и другими приспособлениями для химических опытов.</a:t>
            </a:r>
          </a:p>
          <a:p>
            <a:pPr algn="ctr"/>
            <a:r>
              <a:rPr lang="ru-RU" sz="1800" dirty="0" smtClean="0"/>
              <a:t>В 1850 году Саша Бородин поступил в Медико-химическую академию. Учеба шла весьма успешно. Настало время, и, защитив докторскую диссертацию, молодой ученый вместе с товарищами отправился на три года в зарубежную командировку.</a:t>
            </a:r>
          </a:p>
          <a:p>
            <a:pPr algn="ctr"/>
            <a:r>
              <a:rPr lang="ru-RU" sz="1800" dirty="0" smtClean="0"/>
              <a:t>Многие из них позднее составили гордость и славу русской науки: Д. Менделеев, А. Бутлеров, И. Сеченов, и другие. А тогда, в самом начале 1860-х годов, все они были еще молоды и делали первые шаги, каждый в своей области науки.</a:t>
            </a:r>
          </a:p>
          <a:p>
            <a:pPr algn="ctr"/>
            <a:r>
              <a:rPr lang="ru-RU" sz="1800" dirty="0" smtClean="0"/>
              <a:t>Особенно теплые отношения связывали ученых-химиков. Почти сразу же по приезде в немецкий город Гейдельберг Бородин подружился с талантливыми молодыми химиками В. Савичем, В. </a:t>
            </a:r>
            <a:r>
              <a:rPr lang="ru-RU" sz="1800" dirty="0" err="1" smtClean="0"/>
              <a:t>Олевинским</a:t>
            </a:r>
            <a:r>
              <a:rPr lang="ru-RU" sz="1800" dirty="0" smtClean="0"/>
              <a:t>, Д. Менделеевым.</a:t>
            </a:r>
          </a:p>
          <a:p>
            <a:pPr algn="ctr"/>
            <a:r>
              <a:rPr lang="ru-RU" sz="1800" dirty="0" smtClean="0"/>
              <a:t>К сожалению, Савич и </a:t>
            </a:r>
            <a:r>
              <a:rPr lang="ru-RU" sz="1800" dirty="0" err="1" smtClean="0"/>
              <a:t>Олевинский</a:t>
            </a:r>
            <a:r>
              <a:rPr lang="ru-RU" sz="1800" dirty="0" smtClean="0"/>
              <a:t> рано умерли, не успев проявить себя. Дружба Бородина и Менделеева сохранилась на всю жизнь.</a:t>
            </a:r>
          </a:p>
          <a:p>
            <a:pPr algn="ctr"/>
            <a:endParaRPr lang="ru-RU" sz="1800" dirty="0"/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b01098i.bmp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357157" y="285728"/>
            <a:ext cx="5687281" cy="6329393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286512" y="285728"/>
            <a:ext cx="2571768" cy="6357982"/>
          </a:xfrm>
        </p:spPr>
        <p:txBody>
          <a:bodyPr/>
          <a:lstStyle/>
          <a:p>
            <a:pPr algn="ctr"/>
            <a:endParaRPr lang="ru-RU" dirty="0" smtClean="0"/>
          </a:p>
          <a:p>
            <a:pPr algn="ctr"/>
            <a:r>
              <a:rPr lang="ru-RU" dirty="0" smtClean="0"/>
              <a:t>Содружество ученых-химиков</a:t>
            </a:r>
            <a:endParaRPr lang="ru-RU" dirty="0"/>
          </a:p>
        </p:txBody>
      </p:sp>
      <p:pic>
        <p:nvPicPr>
          <p:cNvPr id="6" name="Рисунок 5" descr="Рисунок90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00892" y="2285992"/>
            <a:ext cx="1529970" cy="1682357"/>
          </a:xfrm>
          <a:prstGeom prst="rect">
            <a:avLst/>
          </a:prstGeom>
        </p:spPr>
      </p:pic>
      <p:pic>
        <p:nvPicPr>
          <p:cNvPr id="7" name="Рисунок 6" descr="16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00825" y="4286256"/>
            <a:ext cx="2346419" cy="193834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8000" dirty="0" smtClean="0"/>
              <a:t>Молодой ученый</a:t>
            </a:r>
            <a:endParaRPr lang="ru-RU" sz="8000" dirty="0"/>
          </a:p>
        </p:txBody>
      </p:sp>
      <p:pic>
        <p:nvPicPr>
          <p:cNvPr id="5" name="Содержимое 4" descr="Pb01099.bmp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285720" y="2000240"/>
            <a:ext cx="4146705" cy="4614881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662510"/>
          </a:xfr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 w="161925" cap="rnd" cmpd="sng">
            <a:prstDash val="sysDot"/>
          </a:ln>
        </p:spPr>
        <p:txBody>
          <a:bodyPr/>
          <a:lstStyle/>
          <a:p>
            <a:pPr algn="ctr"/>
            <a:r>
              <a:rPr lang="ru-RU" sz="1600" dirty="0" smtClean="0">
                <a:solidFill>
                  <a:schemeClr val="bg1"/>
                </a:solidFill>
              </a:rPr>
              <a:t>К тому времени молодой ученый Бородин уже был автором нескольких романсов, инструментальных пьес, ансамблей. Некоторые из его фортепианных пьес были даже изданы.</a:t>
            </a:r>
          </a:p>
          <a:p>
            <a:pPr algn="ctr"/>
            <a:r>
              <a:rPr lang="ru-RU" sz="1600" dirty="0" smtClean="0">
                <a:solidFill>
                  <a:schemeClr val="bg1"/>
                </a:solidFill>
              </a:rPr>
              <a:t>В Гейдельберге Бородин тоже сочиняет, в основном камерно-инструментальные ансамбли: фортепианное трио, секстет, струнный квинтет. Они сразу же охотно исполняются на музыкальных вечерах. Но, несмотря на сильное влечение к музыке и на успех его сочинений, он относится к музыкальным занятиям как к второстепенному делу, — так велика была увлеченность наукой.</a:t>
            </a:r>
          </a:p>
          <a:p>
            <a:pPr algn="ctr"/>
            <a:endParaRPr lang="ru-RU" sz="16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00562" y="609600"/>
            <a:ext cx="4357718" cy="1143000"/>
          </a:xfr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 smtClean="0"/>
              <a:t>Вторая симфония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00034" y="642918"/>
            <a:ext cx="3810000" cy="5857916"/>
          </a:xfr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ru-RU" sz="2400" dirty="0" smtClean="0"/>
              <a:t>Тогда же он создает Вторую симфонию — одно из лучших произведений русской симфонической музыки, произведение зрелое, совершенное по форме и содержанию. Симфония выражает идеи патриотизма, национальной гордости за наше славное историческое прошлое.</a:t>
            </a:r>
          </a:p>
          <a:p>
            <a:pPr algn="ctr"/>
            <a:endParaRPr lang="ru-RU" sz="2400" dirty="0"/>
          </a:p>
        </p:txBody>
      </p:sp>
      <p:pic>
        <p:nvPicPr>
          <p:cNvPr id="5" name="Содержимое 4" descr="Pb01095.bmp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4714876" y="1932476"/>
            <a:ext cx="4143404" cy="4611208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7" name="Симфония № 2 Богатырская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4500562" y="5643578"/>
            <a:ext cx="887417" cy="887417"/>
          </a:xfrm>
          <a:prstGeom prst="rect">
            <a:avLst/>
          </a:prstGeom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51377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214290"/>
            <a:ext cx="8643998" cy="6429420"/>
          </a:xfrm>
        </p:spPr>
        <p:txBody>
          <a:bodyPr/>
          <a:lstStyle/>
          <a:p>
            <a:endParaRPr lang="ru-RU" sz="2800" dirty="0" smtClean="0"/>
          </a:p>
          <a:p>
            <a:r>
              <a:rPr lang="ru-RU" sz="2800" dirty="0" smtClean="0"/>
              <a:t>Она была восторженно встречена друзьями композитора, которые оценили ее как лучшую русскую симфонию, превосходящую все созданное до нее. Когда Мусоргский предложил назвать ее «Славянской героической», Стасов запротестовал: не вообще славянская, а конкретно — русская, богатырская. Так эта симфония и стала называться </a:t>
            </a:r>
            <a:r>
              <a:rPr lang="ru-RU" sz="6600" dirty="0" smtClean="0"/>
              <a:t>— «Богатырская».</a:t>
            </a:r>
            <a:endParaRPr lang="ru-RU" sz="2800" dirty="0" smtClean="0"/>
          </a:p>
          <a:p>
            <a:r>
              <a:rPr lang="ru-RU" sz="2800" dirty="0" smtClean="0"/>
              <a:t>Вторая, Богатырская симфония стоит в одном ряду с лучшими произведениями мировой музыкальной классики. В ней воплощены непреходящие духовные ценности, душевные качества русского человека.</a:t>
            </a:r>
            <a:endParaRPr lang="ru-RU" sz="2800" dirty="0"/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6000" dirty="0" smtClean="0"/>
              <a:t>Опера « Князь Игорь»</a:t>
            </a:r>
            <a:endParaRPr lang="ru-RU" sz="6000" dirty="0"/>
          </a:p>
        </p:txBody>
      </p:sp>
      <p:pic>
        <p:nvPicPr>
          <p:cNvPr id="5" name="Содержимое 4" descr="b01100i.bmp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285719" y="2000240"/>
            <a:ext cx="4146705" cy="4614881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138642" cy="4591072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ru-RU" sz="1600" dirty="0" smtClean="0"/>
              <a:t>Одновременно со Второй симфонией Бородин работал и над созданием главного своего произведения — оперы «Князь Игорь». Он начал ее сочинять еще в конце 1860-х годов. Стасов предложил ему тогда в качестве сюжета «Слово о полку Игореве». Это увлекало композитора, и вскоре был составлен подробный план будущей оперы. Так началась вдохновенная и кропотливая работа над оперой «Князь Игорь», которая из-за всегдашней его занятости растянулась на 18 лет — вплоть до самой смерти.</a:t>
            </a:r>
          </a:p>
          <a:p>
            <a:pPr algn="ctr"/>
            <a:endParaRPr lang="ru-RU" sz="1600" dirty="0"/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b01101i.bmp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428596" y="428604"/>
            <a:ext cx="8286808" cy="618646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Прямоугольник 4"/>
          <p:cNvSpPr/>
          <p:nvPr/>
        </p:nvSpPr>
        <p:spPr>
          <a:xfrm>
            <a:off x="1928794" y="571480"/>
            <a:ext cx="5408853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solidFill>
                  <a:schemeClr val="bg1">
                    <a:lumMod val="60000"/>
                    <a:lumOff val="4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Сцена из оперы </a:t>
            </a:r>
          </a:p>
          <a:p>
            <a:pPr algn="ctr"/>
            <a:r>
              <a:rPr lang="ru-RU" sz="5400" b="1" spc="50" dirty="0" smtClean="0">
                <a:ln w="11430"/>
                <a:solidFill>
                  <a:schemeClr val="bg1">
                    <a:lumMod val="60000"/>
                    <a:lumOff val="4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« Князь Игорь»</a:t>
            </a:r>
            <a:endParaRPr lang="ru-RU" sz="5400" b="1" cap="none" spc="50" dirty="0">
              <a:ln w="11430"/>
              <a:solidFill>
                <a:schemeClr val="bg1">
                  <a:lumMod val="60000"/>
                  <a:lumOff val="40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7" name="008_Бородин - ''Князь Игорь'' Половецкие Пляски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7500958" y="642918"/>
            <a:ext cx="1316045" cy="1316045"/>
          </a:xfrm>
          <a:prstGeom prst="rect">
            <a:avLst/>
          </a:prstGeom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77880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Тема38">
  <a:themeElements>
    <a:clrScheme name="Ленты 1">
      <a:dk1>
        <a:srgbClr val="220011"/>
      </a:dk1>
      <a:lt1>
        <a:srgbClr val="FFFFCC"/>
      </a:lt1>
      <a:dk2>
        <a:srgbClr val="660033"/>
      </a:dk2>
      <a:lt2>
        <a:srgbClr val="FFCC00"/>
      </a:lt2>
      <a:accent1>
        <a:srgbClr val="CC0099"/>
      </a:accent1>
      <a:accent2>
        <a:srgbClr val="56002B"/>
      </a:accent2>
      <a:accent3>
        <a:srgbClr val="B8AAAD"/>
      </a:accent3>
      <a:accent4>
        <a:srgbClr val="DADAAE"/>
      </a:accent4>
      <a:accent5>
        <a:srgbClr val="E2AACA"/>
      </a:accent5>
      <a:accent6>
        <a:srgbClr val="4D0026"/>
      </a:accent6>
      <a:hlink>
        <a:srgbClr val="9C004E"/>
      </a:hlink>
      <a:folHlink>
        <a:srgbClr val="FF6600"/>
      </a:folHlink>
    </a:clrScheme>
    <a:fontScheme name="Ленты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Ленты 1">
        <a:dk1>
          <a:srgbClr val="220011"/>
        </a:dk1>
        <a:lt1>
          <a:srgbClr val="FFFFCC"/>
        </a:lt1>
        <a:dk2>
          <a:srgbClr val="660033"/>
        </a:dk2>
        <a:lt2>
          <a:srgbClr val="FFCC00"/>
        </a:lt2>
        <a:accent1>
          <a:srgbClr val="CC0099"/>
        </a:accent1>
        <a:accent2>
          <a:srgbClr val="56002B"/>
        </a:accent2>
        <a:accent3>
          <a:srgbClr val="B8AAAD"/>
        </a:accent3>
        <a:accent4>
          <a:srgbClr val="DADAAE"/>
        </a:accent4>
        <a:accent5>
          <a:srgbClr val="E2AACA"/>
        </a:accent5>
        <a:accent6>
          <a:srgbClr val="4D0026"/>
        </a:accent6>
        <a:hlink>
          <a:srgbClr val="9C004E"/>
        </a:hlink>
        <a:folHlink>
          <a:srgbClr val="FF66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Ленты 2">
        <a:dk1>
          <a:srgbClr val="001600"/>
        </a:dk1>
        <a:lt1>
          <a:srgbClr val="669900"/>
        </a:lt1>
        <a:dk2>
          <a:srgbClr val="000000"/>
        </a:dk2>
        <a:lt2>
          <a:srgbClr val="006600"/>
        </a:lt2>
        <a:accent1>
          <a:srgbClr val="336600"/>
        </a:accent1>
        <a:accent2>
          <a:srgbClr val="89BA00"/>
        </a:accent2>
        <a:accent3>
          <a:srgbClr val="B8CAAA"/>
        </a:accent3>
        <a:accent4>
          <a:srgbClr val="001100"/>
        </a:accent4>
        <a:accent5>
          <a:srgbClr val="ADB8AA"/>
        </a:accent5>
        <a:accent6>
          <a:srgbClr val="7CA800"/>
        </a:accent6>
        <a:hlink>
          <a:srgbClr val="FFCC00"/>
        </a:hlink>
        <a:folHlink>
          <a:srgbClr val="FF7C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Ленты 3">
        <a:dk1>
          <a:srgbClr val="000000"/>
        </a:dk1>
        <a:lt1>
          <a:srgbClr val="B2B2B2"/>
        </a:lt1>
        <a:dk2>
          <a:srgbClr val="000000"/>
        </a:dk2>
        <a:lt2>
          <a:srgbClr val="777777"/>
        </a:lt2>
        <a:accent1>
          <a:srgbClr val="CBCBCB"/>
        </a:accent1>
        <a:accent2>
          <a:srgbClr val="969696"/>
        </a:accent2>
        <a:accent3>
          <a:srgbClr val="D5D5D5"/>
        </a:accent3>
        <a:accent4>
          <a:srgbClr val="000000"/>
        </a:accent4>
        <a:accent5>
          <a:srgbClr val="E2E2E2"/>
        </a:accent5>
        <a:accent6>
          <a:srgbClr val="878787"/>
        </a:accent6>
        <a:hlink>
          <a:srgbClr val="333333"/>
        </a:hlink>
        <a:folHlink>
          <a:srgbClr val="77777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Ленты 4">
        <a:dk1>
          <a:srgbClr val="000F1E"/>
        </a:dk1>
        <a:lt1>
          <a:srgbClr val="FFFFFF"/>
        </a:lt1>
        <a:dk2>
          <a:srgbClr val="003366"/>
        </a:dk2>
        <a:lt2>
          <a:srgbClr val="33CCCC"/>
        </a:lt2>
        <a:accent1>
          <a:srgbClr val="006699"/>
        </a:accent1>
        <a:accent2>
          <a:srgbClr val="003366"/>
        </a:accent2>
        <a:accent3>
          <a:srgbClr val="AAADB8"/>
        </a:accent3>
        <a:accent4>
          <a:srgbClr val="DADADA"/>
        </a:accent4>
        <a:accent5>
          <a:srgbClr val="AAB8CA"/>
        </a:accent5>
        <a:accent6>
          <a:srgbClr val="002D5C"/>
        </a:accent6>
        <a:hlink>
          <a:srgbClr val="0099CC"/>
        </a:hlink>
        <a:folHlink>
          <a:srgbClr val="0099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Ленты 5">
        <a:dk1>
          <a:srgbClr val="002F2E"/>
        </a:dk1>
        <a:lt1>
          <a:srgbClr val="FFFFFF"/>
        </a:lt1>
        <a:dk2>
          <a:srgbClr val="008080"/>
        </a:dk2>
        <a:lt2>
          <a:srgbClr val="66FFCC"/>
        </a:lt2>
        <a:accent1>
          <a:srgbClr val="0099CC"/>
        </a:accent1>
        <a:accent2>
          <a:srgbClr val="005250"/>
        </a:accent2>
        <a:accent3>
          <a:srgbClr val="AAC0C0"/>
        </a:accent3>
        <a:accent4>
          <a:srgbClr val="DADADA"/>
        </a:accent4>
        <a:accent5>
          <a:srgbClr val="AACAE2"/>
        </a:accent5>
        <a:accent6>
          <a:srgbClr val="004948"/>
        </a:accent6>
        <a:hlink>
          <a:srgbClr val="00CC99"/>
        </a:hlink>
        <a:folHlink>
          <a:srgbClr val="0099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Ленты 6">
        <a:dk1>
          <a:srgbClr val="000022"/>
        </a:dk1>
        <a:lt1>
          <a:srgbClr val="FFFFFF"/>
        </a:lt1>
        <a:dk2>
          <a:srgbClr val="000066"/>
        </a:dk2>
        <a:lt2>
          <a:srgbClr val="FFCC00"/>
        </a:lt2>
        <a:accent1>
          <a:srgbClr val="666699"/>
        </a:accent1>
        <a:accent2>
          <a:srgbClr val="000048"/>
        </a:accent2>
        <a:accent3>
          <a:srgbClr val="AAAAB8"/>
        </a:accent3>
        <a:accent4>
          <a:srgbClr val="DADADA"/>
        </a:accent4>
        <a:accent5>
          <a:srgbClr val="B8B8CA"/>
        </a:accent5>
        <a:accent6>
          <a:srgbClr val="000040"/>
        </a:accent6>
        <a:hlink>
          <a:srgbClr val="9999FF"/>
        </a:hlink>
        <a:folHlink>
          <a:srgbClr val="000099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Тема38</Template>
  <TotalTime>68</TotalTime>
  <Words>912</Words>
  <Application>Microsoft Office PowerPoint</Application>
  <PresentationFormat>Экран (4:3)</PresentationFormat>
  <Paragraphs>39</Paragraphs>
  <Slides>16</Slides>
  <Notes>0</Notes>
  <HiddenSlides>0</HiddenSlides>
  <MMClips>4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Тема38</vt:lpstr>
      <vt:lpstr>Александр Порфирьевич Бородин</vt:lpstr>
      <vt:lpstr>Поэтическая душа</vt:lpstr>
      <vt:lpstr>Содружество химиков</vt:lpstr>
      <vt:lpstr>Слайд 4</vt:lpstr>
      <vt:lpstr>Молодой ученый</vt:lpstr>
      <vt:lpstr>Вторая симфония</vt:lpstr>
      <vt:lpstr>Слайд 7</vt:lpstr>
      <vt:lpstr>Опера « Князь Игорь»</vt:lpstr>
      <vt:lpstr>Слайд 9</vt:lpstr>
      <vt:lpstr>Слайд 10</vt:lpstr>
      <vt:lpstr>Музыка вытесняет ученого…</vt:lpstr>
      <vt:lpstr>Русский богатырь…</vt:lpstr>
      <vt:lpstr>Всемирная слава</vt:lpstr>
      <vt:lpstr>Слайд 14</vt:lpstr>
      <vt:lpstr>Вопрос для проверки:</vt:lpstr>
      <vt:lpstr>Слайд 16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Александр Порфирьевич Бородин</dc:title>
  <dc:creator>лена</dc:creator>
  <cp:lastModifiedBy>Елена</cp:lastModifiedBy>
  <cp:revision>8</cp:revision>
  <dcterms:created xsi:type="dcterms:W3CDTF">2009-12-11T17:35:58Z</dcterms:created>
  <dcterms:modified xsi:type="dcterms:W3CDTF">2010-01-23T18:13:12Z</dcterms:modified>
</cp:coreProperties>
</file>