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6"/>
  </p:notesMasterIdLst>
  <p:sldIdLst>
    <p:sldId id="256" r:id="rId2"/>
    <p:sldId id="257" r:id="rId3"/>
    <p:sldId id="264" r:id="rId4"/>
    <p:sldId id="258" r:id="rId5"/>
    <p:sldId id="265" r:id="rId6"/>
    <p:sldId id="261" r:id="rId7"/>
    <p:sldId id="263" r:id="rId8"/>
    <p:sldId id="290" r:id="rId9"/>
    <p:sldId id="292" r:id="rId10"/>
    <p:sldId id="281" r:id="rId11"/>
    <p:sldId id="283" r:id="rId12"/>
    <p:sldId id="285" r:id="rId13"/>
    <p:sldId id="270" r:id="rId14"/>
    <p:sldId id="282" r:id="rId15"/>
    <p:sldId id="271" r:id="rId16"/>
    <p:sldId id="272" r:id="rId17"/>
    <p:sldId id="273" r:id="rId18"/>
    <p:sldId id="274" r:id="rId19"/>
    <p:sldId id="275" r:id="rId20"/>
    <p:sldId id="277" r:id="rId21"/>
    <p:sldId id="279" r:id="rId22"/>
    <p:sldId id="286" r:id="rId23"/>
    <p:sldId id="288" r:id="rId24"/>
    <p:sldId id="28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426"/>
    <a:srgbClr val="E2A732"/>
    <a:srgbClr val="CCFF66"/>
    <a:srgbClr val="FF66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50" autoAdjust="0"/>
  </p:normalViewPr>
  <p:slideViewPr>
    <p:cSldViewPr>
      <p:cViewPr varScale="1">
        <p:scale>
          <a:sx n="65" d="100"/>
          <a:sy n="65" d="100"/>
        </p:scale>
        <p:origin x="-129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5BF9B9-64BF-469F-9310-A26A3F526484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29036D-D604-4553-B825-2C8B7131C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rizon.png"/>
          <p:cNvPicPr>
            <a:picLocks noChangeAspect="1"/>
          </p:cNvPicPr>
          <p:nvPr/>
        </p:nvPicPr>
        <p:blipFill>
          <a:blip r:embed="rId2"/>
          <a:srcRect t="33333"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E163-9466-47DF-8FF3-C11253B17B79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8996D-C44C-47E9-8D4E-2B70F8B39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541A3-CC3D-4F83-A8A0-1E12702BA748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8C0D9-8026-4E77-80E5-41660A907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63F5A-2F5D-40D7-9CDB-1D5BD3E701FE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699D-450E-4F24-98F4-8EAC6D279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23BD4-A752-4A00-969C-A3F370258775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FD96-E0F5-43A1-BF16-DB1D5734A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28345-05D7-4187-ADCE-E5BB9C825CEE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C1CC-1068-47E4-88F3-777AFA03C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A95E9-39B8-49EB-8347-3FC5DA657E66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0CF02-6139-4BAA-9F60-E51A1F6D4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CCABF-724D-4FA1-AF79-53F20AF12140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C2105-804C-4AEC-B6B9-9844247FB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C26C5-1E81-4237-8AF3-657A8FF95831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F26C-79A7-4F7F-A40D-E0834460C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riz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E1301-03B6-49FD-A742-F86F2F723CE2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635B-AA1E-40F6-BFDC-B0CC67BCE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A8707-25BB-4CCB-89FD-8E273E062FCF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62127-B051-45B8-9DF7-09DFB5228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orizon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trike="noStrike" spc="6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959E58-16CA-471B-A5AB-D649E51909A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spc="6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EA634-5935-4FF0-90F8-BD752E5B7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1" r:id="rId1"/>
    <p:sldLayoutId id="2147484090" r:id="rId2"/>
    <p:sldLayoutId id="2147484089" r:id="rId3"/>
    <p:sldLayoutId id="2147484088" r:id="rId4"/>
    <p:sldLayoutId id="2147484087" r:id="rId5"/>
    <p:sldLayoutId id="2147484086" r:id="rId6"/>
    <p:sldLayoutId id="2147484085" r:id="rId7"/>
    <p:sldLayoutId id="2147484092" r:id="rId8"/>
    <p:sldLayoutId id="2147484084" r:id="rId9"/>
    <p:sldLayoutId id="2147484083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all" spc="5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AppData\Local\Microsoft\Windows\Temporary%20Internet%20Files\Content.IE5\A3XYF6P5\MS900074327%5b2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AppData\Local\Microsoft\Windows\Temporary%20Internet%20Files\Content.IE5\VU23OR3V\MS900054309%5b2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AppData\Local\Microsoft\Windows\Temporary%20Internet%20Files\Content.IE5\VU23OR3V\MS900054228%5b1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&#1057;&#1074;&#1077;&#1090;&#1083;&#1072;&#1085;&#1072;\AppData\Local\Microsoft\Windows\Temporary%20Internet%20Files\Content.IE5\VU23OR3V\MS900074227%5b1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tstv.ru/i/cat/201101/50216_lg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AppData\Local\Microsoft\Windows\Temporary%20Internet%20Files\Content.IE5\ROCEBSXX\MS900082187%5b2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7;&#1074;&#1077;&#1090;&#1083;&#1072;&#1085;&#1072;\AppData\Local\Microsoft\Windows\Temporary%20Internet%20Files\Content.IE5\2XFKN86Y\MS900074279%5b1%5d.mid" TargetMode="External"/><Relationship Id="rId6" Type="http://schemas.openxmlformats.org/officeDocument/2006/relationships/image" Target="../media/image14.png"/><Relationship Id="rId5" Type="http://schemas.openxmlformats.org/officeDocument/2006/relationships/hyperlink" Target="http://ru.wikipedia.org/wiki/%D0%A4%D0%B0%D0%B9%D0%BB:Copper(II)-sulfate-unit-cell-3D-balls.png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0" y="4221163"/>
            <a:ext cx="4349750" cy="15843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 о них </a:t>
            </a:r>
          </a:p>
        </p:txBody>
      </p:sp>
      <p:pic>
        <p:nvPicPr>
          <p:cNvPr id="19494" name="Picture 38" descr="D:\Катя=)\физикааа\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7450" y="267791"/>
            <a:ext cx="3809999" cy="3181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9495" name="Picture 39" descr="D:\Катя=)\физикааа\74aea1ab92ec085d1d3c244c89abc9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866382" y="3819748"/>
            <a:ext cx="4043810" cy="303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4345" name="MS900074327[2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99525" y="66135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11"/>
          <p:cNvSpPr>
            <a:spLocks noChangeArrowheads="1" noChangeShapeType="1" noTextEdit="1"/>
          </p:cNvSpPr>
          <p:nvPr/>
        </p:nvSpPr>
        <p:spPr bwMode="auto">
          <a:xfrm>
            <a:off x="4427538" y="620713"/>
            <a:ext cx="4392612" cy="151288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Кристаллы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893175" cy="777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i="1" cap="none" smtClean="0">
                <a:solidFill>
                  <a:srgbClr val="FFC000"/>
                </a:solidFill>
              </a:rPr>
              <a:t>ВЫРАЩИВАНИЕ КРИСТАЛЛОВ МЕДНОГО КУПОРОСА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323850" y="1268413"/>
            <a:ext cx="3600450" cy="43926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Этап 4</a:t>
            </a:r>
            <a:r>
              <a:rPr lang="ru-RU" sz="2800" i="1" smtClean="0"/>
              <a:t>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i="1" smtClean="0"/>
              <a:t>    Перенесите ёмкость с насыщенным раствором и кристалликом в место, где нет сквозняков, вибрации и сильного света.</a:t>
            </a:r>
            <a:r>
              <a:rPr lang="ru-RU" sz="2800" smtClean="0"/>
              <a:t> Уже через 1–2 суток кристалл подрастет. </a:t>
            </a:r>
          </a:p>
        </p:txBody>
      </p:sp>
      <p:pic>
        <p:nvPicPr>
          <p:cNvPr id="22531" name="Picture 7" descr="Кристаллы медного купоро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12875"/>
            <a:ext cx="36734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  <p:bldP spid="39939" grpId="0" build="p"/>
      <p:bldP spid="39939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xfrm>
            <a:off x="250825" y="0"/>
            <a:ext cx="8642350" cy="8366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i="1" cap="none" smtClean="0">
                <a:solidFill>
                  <a:srgbClr val="FFC000"/>
                </a:solidFill>
              </a:rPr>
              <a:t>ВЫРАЩИВАНИЕ КРИСТАЛЛОВ МЕДНОГО КУПОРОСА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700213"/>
            <a:ext cx="3529013" cy="3024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  <a:defRPr/>
            </a:pPr>
            <a:endParaRPr lang="ru-RU" sz="280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   Таким будет  кристалл медного купороса,  если подождать подольше! </a:t>
            </a:r>
          </a:p>
        </p:txBody>
      </p:sp>
      <p:pic>
        <p:nvPicPr>
          <p:cNvPr id="23555" name="Picture 5" descr="Кристаллы медного купоро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412875"/>
            <a:ext cx="47529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23850" y="476250"/>
            <a:ext cx="3960813" cy="2592388"/>
          </a:xfrm>
        </p:spPr>
        <p:txBody>
          <a:bodyPr wrap="square" tIns="9144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Этап 5</a:t>
            </a:r>
            <a:r>
              <a:rPr lang="ru-RU" sz="2800" i="1" smtClean="0"/>
              <a:t>: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i="1" smtClean="0"/>
              <a:t>Кристаллы медного купороса высушите и покройте бесцветным лаком (чтобы не выветривались)</a:t>
            </a:r>
            <a:r>
              <a:rPr lang="ru-RU" sz="2800" smtClean="0"/>
              <a:t>.</a:t>
            </a:r>
          </a:p>
        </p:txBody>
      </p:sp>
      <p:pic>
        <p:nvPicPr>
          <p:cNvPr id="8196" name="Picture 4" descr="D:\Катя=)\физикааа\dsc01447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35651" y="239770"/>
            <a:ext cx="3434674" cy="578273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24579" name="Picture 8" descr="i?id=455391570-5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141663"/>
            <a:ext cx="33115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549275"/>
            <a:ext cx="3384550" cy="50403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200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Важно помнить!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smtClean="0"/>
              <a:t>1. Кристаллик нельзя при росте без особой причины вынимать из раствора.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smtClean="0"/>
              <a:t>2. Не допускать попадание мусора в насыщенный  раствор.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smtClean="0"/>
              <a:t>3. Следить за уровнем насыщенного раствора, периодически (раз в неделю или две) обновлять при испарении раствор.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pic>
        <p:nvPicPr>
          <p:cNvPr id="11266" name="Picture 2" descr="D:\Катя=)\физикааа\639670976348cb77685b8627abb3f3cf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659585" y="840941"/>
            <a:ext cx="5459546" cy="4445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xfrm>
            <a:off x="250825" y="333375"/>
            <a:ext cx="8569325" cy="6334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400" b="1" i="1" cap="none" smtClean="0">
                <a:solidFill>
                  <a:schemeClr val="tx2"/>
                </a:solidFill>
              </a:rPr>
              <a:t>Наши работы из  поваренной соли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179388" y="1700213"/>
            <a:ext cx="2520950" cy="37449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mtClean="0"/>
              <a:t>Обычная поваренная соль представляет собой мелкие кристаллы хлорида натрия </a:t>
            </a:r>
          </a:p>
        </p:txBody>
      </p:sp>
      <p:pic>
        <p:nvPicPr>
          <p:cNvPr id="26627" name="Picture 6" descr="i?id=412333286-05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781300"/>
            <a:ext cx="30257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i?id=102778144-02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412875"/>
            <a:ext cx="2808287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MS900054309[2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48713" y="56610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68" decel="100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68" decel="100000"/>
                                        <p:tgtEl>
                                          <p:spTgt spid="409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68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4"/>
                </p:tgtEl>
              </p:cMediaNode>
            </p:audio>
          </p:childTnLst>
        </p:cTn>
      </p:par>
    </p:tnLst>
    <p:bldLst>
      <p:bldP spid="40962" grpId="0"/>
      <p:bldP spid="409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атя=)\физикааа\DSC0523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435351" y="1838474"/>
            <a:ext cx="4648200" cy="348615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720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400" b="1" i="1" smtClean="0"/>
              <a:t>Наши работы из  поваренной соли</a:t>
            </a:r>
            <a:r>
              <a:rPr lang="ru-RU" sz="220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2291" name="Picture 3" descr="D:\Катя=)\физикааа\DSC05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7450" y="1275110"/>
            <a:ext cx="3840427" cy="28803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26629" name="MS900054228[1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638175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8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Катя=)\физикааа\DSC0528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695325" y="1906588"/>
            <a:ext cx="3733800" cy="280035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13315" name="Picture 3" descr="D:\Катя=)\физикааа\DSC0528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795838" y="2266950"/>
            <a:ext cx="3733800" cy="280035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0563" y="193532"/>
            <a:ext cx="7924800" cy="83137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 </a:t>
            </a:r>
            <a:r>
              <a:rPr lang="ru-RU" sz="4000" b="1" i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наши работы</a:t>
            </a:r>
            <a:endParaRPr lang="ru-RU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4" name="MS900074227[1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8175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audio>
              <p:cMediaNode numSld="16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D:\Катя=)\физикааа\snow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554259" y="2114498"/>
            <a:ext cx="2929796" cy="27758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/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КРИСТАЛЛЫ ВОКРУГ НАС</a:t>
            </a:r>
            <a: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b="1" i="1" cap="none" smtClean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1" name="Picture 3" descr="D:\Катя=)\физикааа\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94731" y="1706647"/>
            <a:ext cx="3739743" cy="3793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2800" i="1" dirty="0" err="1"/>
              <a:t>Цитри́н</a:t>
            </a:r>
            <a:r>
              <a:rPr lang="ru-RU" sz="2800" i="1" dirty="0"/>
              <a:t> — минерал, полудрагоценный камень, разновидность кварца. Название произошло от лат. </a:t>
            </a:r>
            <a:r>
              <a:rPr lang="ru-RU" sz="2800" i="1" dirty="0" err="1"/>
              <a:t>citrus</a:t>
            </a:r>
            <a:r>
              <a:rPr lang="ru-RU" sz="2800" i="1" dirty="0"/>
              <a:t> — лимонно-жёлтый. Окраска от светло-лимонной до </a:t>
            </a:r>
            <a:r>
              <a:rPr lang="ru-RU" sz="2800" i="1" dirty="0" err="1"/>
              <a:t>янтарно</a:t>
            </a:r>
            <a:r>
              <a:rPr lang="ru-RU" sz="2800" i="1" dirty="0"/>
              <a:t>-медовой. Прозрачный.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54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ЦИТРИН</a:t>
            </a:r>
          </a:p>
        </p:txBody>
      </p:sp>
      <p:pic>
        <p:nvPicPr>
          <p:cNvPr id="15363" name="Picture 3" descr="D:\Катя=)\физикааа\Citrine_Macro_-_Large_Vu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15" y="1622024"/>
            <a:ext cx="3733800" cy="29734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Катя=)\физикааа\хрусталь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503617" y="1569837"/>
            <a:ext cx="3706947" cy="3936271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/>
          </a:extLst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43438" y="1628775"/>
            <a:ext cx="4032250" cy="41148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600" i="1" smtClean="0"/>
              <a:t>Хруста́ль (от др.-греч. κρύσταλλος — прозрачный камень, кристалл) — разновидность стекла. Оно обладает повышенными плотностью, прозрачностью и блеском, но меньшей термостойкостью по сравнению с другими видами стекол.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5400" b="1" i="1" cap="none" smtClean="0">
                <a:solidFill>
                  <a:srgbClr val="FFC000"/>
                </a:solidFill>
              </a:rPr>
              <a:t>ХРУСТАЛЬ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quarter" idx="13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i="1" smtClean="0"/>
              <a:t>Криста́ллы</a:t>
            </a:r>
            <a:r>
              <a:rPr lang="ru-RU" sz="2800" i="1" smtClean="0"/>
              <a:t>— твердые тела, в которых атомы расположены закономерно, образуя трёхмерно-периодическую пространственную укладку — кристаллическую решётку.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ru-RU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eaLnBrk="1" fontAlgn="auto" hangingPunct="1">
              <a:buFont typeface="Arial" pitchFamily="34" charset="0"/>
              <a:buChar char="•"/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188" y="260350"/>
            <a:ext cx="7924800" cy="8509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cap="none" smtClean="0">
                <a:solidFill>
                  <a:srgbClr val="FFFFFF"/>
                </a:solidFill>
              </a:rPr>
              <a:t>  </a:t>
            </a:r>
            <a:r>
              <a:rPr lang="ru-RU" sz="3600" b="1" i="1" cap="none" smtClean="0">
                <a:solidFill>
                  <a:srgbClr val="FFC000"/>
                </a:solidFill>
              </a:rPr>
              <a:t>ЧТО ТАКОЕ КРИСТАЛЛЫ?</a:t>
            </a:r>
            <a:endParaRPr lang="ru-RU" sz="2400" b="1" i="1" cap="none" smtClean="0">
              <a:solidFill>
                <a:srgbClr val="FFC000"/>
              </a:solidFill>
            </a:endParaRPr>
          </a:p>
        </p:txBody>
      </p:sp>
      <p:pic>
        <p:nvPicPr>
          <p:cNvPr id="2050" name="Picture 2" descr="D:\Катя=)\физикааа\квар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51933" y="1256060"/>
            <a:ext cx="4229100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395288" y="1628775"/>
            <a:ext cx="3949700" cy="41148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i="1" smtClean="0"/>
              <a:t>Флюори́т (от лат. fluo — течь), син.: плавиковый шпат, — минерал. Хрупок, окрашен в различные цвета: жёлтый, зелёный, синий, голубой, красновато-розовый, фиолетовый, иногда фиолетово-чёрный.</a:t>
            </a:r>
          </a:p>
        </p:txBody>
      </p:sp>
      <p:pic>
        <p:nvPicPr>
          <p:cNvPr id="18437" name="Picture 5" descr="D:\Катя=)\физикааа\флюорит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723538" y="1492417"/>
            <a:ext cx="3876240" cy="4258817"/>
          </a:xfrm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5400" b="1" i="1" cap="none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ФЛЮОРИТ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076825" y="620713"/>
            <a:ext cx="3816350" cy="50942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400" b="1" i="1" smtClean="0">
                <a:solidFill>
                  <a:srgbClr val="FFC000"/>
                </a:solidFill>
              </a:rPr>
              <a:t>Использование кристаллов 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400" b="1" smtClean="0">
                <a:solidFill>
                  <a:srgbClr val="FF33CC"/>
                </a:solidFill>
                <a:latin typeface="Monotype Corsiva" pitchFamily="66" charset="0"/>
              </a:rPr>
              <a:t>Постройка из кристаллов</a:t>
            </a:r>
          </a:p>
        </p:txBody>
      </p:sp>
      <p:pic>
        <p:nvPicPr>
          <p:cNvPr id="22531" name="Picture 3" descr="D:\Катя=)\физикааа\0_82747_8f998025_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3752" y="345356"/>
            <a:ext cx="3725436" cy="51860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9144000" cy="8509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800" b="1" cap="none" smtClean="0">
                <a:solidFill>
                  <a:srgbClr val="FF33CC"/>
                </a:solidFill>
                <a:latin typeface="Monotype Corsiva" pitchFamily="66" charset="0"/>
              </a:rPr>
              <a:t>Ювелирные украшения из кристаллов</a:t>
            </a:r>
          </a:p>
        </p:txBody>
      </p:sp>
      <p:pic>
        <p:nvPicPr>
          <p:cNvPr id="35842" name="Picture 7" descr="i?id=176666402-6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27368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9" descr="Кольцо «Бель»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429000"/>
            <a:ext cx="27352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0" descr="1656763_7"/>
          <p:cNvPicPr>
            <a:picLocks noChangeAspect="1" noChangeArrowheads="1"/>
          </p:cNvPicPr>
          <p:nvPr>
            <p:ph type="body" idx="4294967295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987675" y="2276475"/>
            <a:ext cx="3167063" cy="2376488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 bwMode="auto">
          <a:xfrm>
            <a:off x="179388" y="549275"/>
            <a:ext cx="8964612" cy="100806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500" b="1" cap="none" smtClean="0">
                <a:solidFill>
                  <a:schemeClr val="tx2"/>
                </a:solidFill>
              </a:rPr>
              <a:t>Над проектом работали учащиеся 8 «А» класса: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179388" y="1628775"/>
            <a:ext cx="8713787" cy="4708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  <a:defRPr/>
            </a:pPr>
            <a:endParaRPr lang="ru-RU" sz="3600" baseline="30000" smtClean="0"/>
          </a:p>
          <a:p>
            <a:pPr eaLnBrk="1" hangingPunct="1">
              <a:defRPr/>
            </a:pPr>
            <a:r>
              <a:rPr lang="ru-RU" sz="4000" baseline="30000" smtClean="0"/>
              <a:t> </a:t>
            </a:r>
            <a:r>
              <a:rPr lang="ru-RU" sz="4800" b="1" baseline="30000" smtClean="0"/>
              <a:t>Берлова Вероника</a:t>
            </a:r>
          </a:p>
          <a:p>
            <a:pPr eaLnBrk="1" hangingPunct="1">
              <a:defRPr/>
            </a:pPr>
            <a:r>
              <a:rPr lang="ru-RU" sz="4800" b="1" baseline="30000" smtClean="0"/>
              <a:t>Солохина Екатерина</a:t>
            </a:r>
          </a:p>
          <a:p>
            <a:pPr eaLnBrk="1" hangingPunct="1">
              <a:defRPr/>
            </a:pPr>
            <a:r>
              <a:rPr lang="ru-RU" sz="4800" b="1" baseline="30000" smtClean="0"/>
              <a:t>Терехова Мария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b="1" smtClean="0">
                <a:solidFill>
                  <a:schemeClr val="tx2"/>
                </a:solidFill>
              </a:rPr>
              <a:t>Руководитель проекта:  учитель физики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b="1" smtClean="0">
                <a:solidFill>
                  <a:schemeClr val="tx2"/>
                </a:solidFill>
              </a:rPr>
              <a:t> Потехина Светлана Владимировна</a:t>
            </a:r>
            <a:endParaRPr lang="ru-RU" sz="4800" b="1" smtClean="0">
              <a:solidFill>
                <a:schemeClr val="tx2"/>
              </a:solidFill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ru-RU" sz="4800" b="1" baseline="30000" smtClean="0">
              <a:solidFill>
                <a:schemeClr val="tx2"/>
              </a:solidFill>
            </a:endParaRPr>
          </a:p>
        </p:txBody>
      </p:sp>
      <p:pic>
        <p:nvPicPr>
          <p:cNvPr id="36867" name="Picture 11" descr="8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7875" y="4365625"/>
            <a:ext cx="18367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7" name="Rectangle 19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5400" b="1" i="1" cap="none" smtClean="0">
                <a:solidFill>
                  <a:srgbClr val="FF33CC"/>
                </a:solidFill>
              </a:rPr>
              <a:t>Спасибо за внимание!</a:t>
            </a:r>
          </a:p>
        </p:txBody>
      </p:sp>
      <p:pic>
        <p:nvPicPr>
          <p:cNvPr id="48149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900069280[1]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99525" y="66135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9" descr="fb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2997200"/>
            <a:ext cx="22320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1" descr="flower1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3068638"/>
            <a:ext cx="21605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2" descr="bluerose6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2636838"/>
            <a:ext cx="24479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9" fill="hold"/>
                                        <p:tgtEl>
                                          <p:spTgt spid="48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49"/>
                </p:tgtEl>
              </p:cMediaNode>
            </p:audio>
          </p:childTnLst>
        </p:cTn>
      </p:par>
    </p:tnLst>
    <p:bldLst>
      <p:bldP spid="481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67175" y="1484313"/>
            <a:ext cx="44672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400" b="1" i="1" cap="none" smtClean="0">
                <a:solidFill>
                  <a:srgbClr val="FFC000"/>
                </a:solidFill>
              </a:rPr>
              <a:t>КРИСТАЛЛЫ</a:t>
            </a:r>
          </a:p>
        </p:txBody>
      </p:sp>
      <p:pic>
        <p:nvPicPr>
          <p:cNvPr id="1026" name="Picture 2" descr="D:\Катя=)\физикааа\93697cbb5155b4791a8ede1e910ccbf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557015" y="3091185"/>
            <a:ext cx="3917950" cy="2449512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1027" name="Picture 3" descr="D:\Катя=)\физикааа\003057cd95b9751880574f0d07c8022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27278" y="2976314"/>
            <a:ext cx="3600400" cy="23745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/>
          </a:extLst>
        </p:spPr>
      </p:pic>
      <p:pic>
        <p:nvPicPr>
          <p:cNvPr id="1029" name="Picture 5" descr="D:\Катя=)\физикааа\руби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2550" y="711746"/>
            <a:ext cx="3510030" cy="211453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0825" y="2924175"/>
            <a:ext cx="8713788" cy="3817938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1800" i="1" smtClean="0">
                <a:solidFill>
                  <a:srgbClr val="FFFFFF"/>
                </a:solidFill>
              </a:rPr>
              <a:t> </a:t>
            </a:r>
            <a:r>
              <a:rPr lang="ru-RU" sz="2800" i="1" smtClean="0">
                <a:solidFill>
                  <a:srgbClr val="FFFFFF"/>
                </a:solidFill>
              </a:rPr>
              <a:t>Это вещества, которые ведут себя одновременно как жидкости и как твёрдые тела. Молекулы в жидких кристаллах, с одной стороны, довольно подвижны, с другой — расположены регулярно, образуя подобие кристаллической структуры (одномерной или двумерной). </a:t>
            </a:r>
          </a:p>
          <a:p>
            <a:pPr eaLnBrk="1" hangingPunct="1">
              <a:defRPr/>
            </a:pPr>
            <a:r>
              <a:rPr lang="ru-RU" sz="2800" i="1" smtClean="0">
                <a:solidFill>
                  <a:srgbClr val="FFFFFF"/>
                </a:solidFill>
              </a:rPr>
              <a:t>Жидкие кристаллы  используется в жидкокристаллических индикаторах часов, калькуляторов, компьютеров и последних моделей телевизоров.</a:t>
            </a:r>
          </a:p>
        </p:txBody>
      </p:sp>
      <p:pic>
        <p:nvPicPr>
          <p:cNvPr id="3074" name="Picture 2" descr="D:\Катя=)\физикааа\98229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872030" y="332656"/>
            <a:ext cx="4422651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16387" name="WordArt 6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952750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Жидкие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кристаллы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тя=)\физикааа\1011107_PH033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96155" y="339184"/>
            <a:ext cx="4244810" cy="2447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188" y="476250"/>
            <a:ext cx="3168650" cy="100806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b="1" i="1" smtClean="0"/>
              <a:t>Выращивание кристаллов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288" y="1628775"/>
            <a:ext cx="4105275" cy="4968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b="1" i="1" smtClean="0"/>
              <a:t>Кристаллизация –</a:t>
            </a:r>
            <a:r>
              <a:rPr lang="ru-RU" sz="2800" i="1" smtClean="0"/>
              <a:t> процесс образования кристаллов из раствора, расплава, а иногда и из газовой фазы.  Если кристаллизация идёт очень медленно, получается один большой кристалл, если быстро — то множество мелких.</a:t>
            </a:r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2052" name="Picture 4" descr="D:\Катя=)\физикааа\dsc01807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02606" y="3220588"/>
            <a:ext cx="3115862" cy="2537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9463" name="MS900082187[2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638175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9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3"/>
                </p:tgtEl>
              </p:cMediaNode>
            </p:audio>
          </p:childTnLst>
        </p:cTn>
      </p:par>
    </p:tnLst>
    <p:bldLst>
      <p:bldP spid="3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539750" y="1052513"/>
            <a:ext cx="3887788" cy="2808287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i="1" smtClean="0">
                <a:solidFill>
                  <a:srgbClr val="FFFFFF"/>
                </a:solidFill>
              </a:rPr>
              <a:t>Выращивание кристаллов - процесс очень интересный, но </a:t>
            </a:r>
            <a:r>
              <a:rPr lang="ru-RU" sz="2800" i="1" smtClean="0"/>
              <a:t>ждать, пока вырастет кристалл   приходиться дни,  недели, а иногда и месяцы.</a:t>
            </a:r>
            <a:r>
              <a:rPr lang="ru-RU" sz="2800" smtClean="0"/>
              <a:t> </a:t>
            </a:r>
            <a:endParaRPr lang="ru-RU" sz="2800" i="1" smtClean="0">
              <a:solidFill>
                <a:srgbClr val="FFFFFF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2800" b="1" i="1" cap="none" smtClean="0">
                <a:solidFill>
                  <a:srgbClr val="FFC000"/>
                </a:solidFill>
              </a:rPr>
              <a:t>ВЫРАЩИВАНИЕ КРИСТАЛЛОВ МЕДНОГО КУПОРОСА</a:t>
            </a:r>
          </a:p>
        </p:txBody>
      </p:sp>
      <p:pic>
        <p:nvPicPr>
          <p:cNvPr id="5123" name="Picture 3" descr="D:\Катя=)\физикааа\x_bccdfb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18323" y="1016249"/>
            <a:ext cx="3923928" cy="46868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pic>
        <p:nvPicPr>
          <p:cNvPr id="18437" name="MS900074279[1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99525" y="66135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Сульфат меди(II): вид молекулы">
            <a:hlinkClick r:id="rId5" tooltip="Сульфат меди(II): вид молекулы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3716338"/>
            <a:ext cx="3240087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2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quarter" idx="13"/>
          </p:nvPr>
        </p:nvSpPr>
        <p:spPr>
          <a:xfrm>
            <a:off x="468313" y="1600200"/>
            <a:ext cx="4032250" cy="47815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i="1" smtClean="0">
                <a:solidFill>
                  <a:srgbClr val="FFFFFF"/>
                </a:solidFill>
              </a:rPr>
              <a:t>Этап 1</a:t>
            </a:r>
            <a:r>
              <a:rPr lang="ru-RU" sz="2800" i="1" smtClean="0">
                <a:solidFill>
                  <a:srgbClr val="FFFFFF"/>
                </a:solidFill>
              </a:rPr>
              <a:t>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i="1" smtClean="0">
                <a:solidFill>
                  <a:srgbClr val="FFFFFF"/>
                </a:solidFill>
              </a:rPr>
              <a:t>Растворить сульфат меди, из которой будет расти кристалл, в подогретой воде. Для этого лучше использовать дистиллированную воду.</a:t>
            </a:r>
          </a:p>
          <a:p>
            <a:pPr marL="0" indent="0" eaLnBrk="1" hangingPunct="1">
              <a:defRPr/>
            </a:pPr>
            <a:endParaRPr lang="ru-RU" sz="2800" i="1" smtClean="0"/>
          </a:p>
          <a:p>
            <a:pPr marL="0" indent="0" eaLnBrk="1" hangingPunct="1">
              <a:defRPr/>
            </a:pPr>
            <a:endParaRPr lang="ru-RU" sz="2800" smtClean="0"/>
          </a:p>
          <a:p>
            <a:pPr marL="0" indent="0" eaLnBrk="1" hangingPunct="1">
              <a:defRPr/>
            </a:pP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FFC000"/>
                </a:solidFill>
              </a:rPr>
              <a:t>Как вырастить кристалл?</a:t>
            </a:r>
            <a:endParaRPr lang="ru-RU" sz="4000" b="1" i="1" dirty="0">
              <a:solidFill>
                <a:srgbClr val="FFC000"/>
              </a:solidFill>
            </a:endParaRPr>
          </a:p>
        </p:txBody>
      </p:sp>
      <p:pic>
        <p:nvPicPr>
          <p:cNvPr id="19459" name="Picture 5" descr="Медный купор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00213"/>
            <a:ext cx="41036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xfrm>
            <a:off x="395288" y="404813"/>
            <a:ext cx="8424862" cy="79216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b="1" i="1" cap="none" smtClean="0">
                <a:solidFill>
                  <a:srgbClr val="FFC000"/>
                </a:solidFill>
              </a:rPr>
              <a:t>ВЫРАЩИВАНИЕ КРИСТАЛЛОВ МЕДНОГО КУПОРОСА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600200"/>
            <a:ext cx="43211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Этап 2</a:t>
            </a: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Профильтруйте    насыщенный раствор через марлю в новый стакан</a:t>
            </a:r>
            <a:r>
              <a:rPr lang="ru-RU" sz="2800" i="1" smtClean="0"/>
              <a:t>, где можно производить выращивание кристаллов.</a:t>
            </a:r>
          </a:p>
          <a:p>
            <a:pPr>
              <a:defRPr/>
            </a:pPr>
            <a:endParaRPr lang="ru-RU" sz="2800" smtClean="0"/>
          </a:p>
        </p:txBody>
      </p:sp>
      <p:pic>
        <p:nvPicPr>
          <p:cNvPr id="6148" name="Picture 4" descr="D:\Катя=)\физикааа\kupor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97549" y="1603329"/>
            <a:ext cx="3456384" cy="40574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xfrm>
            <a:off x="395288" y="404813"/>
            <a:ext cx="8424862" cy="79216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800" b="1" i="1" cap="none" smtClean="0">
                <a:solidFill>
                  <a:srgbClr val="FFC000"/>
                </a:solidFill>
              </a:rPr>
              <a:t>ВЫРАЩИВАНИЕ КРИСТАЛЛОВ МЕДНОГО КУПОРОСА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600200"/>
            <a:ext cx="43211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ru-RU" sz="2800" smtClean="0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68313" y="1700213"/>
            <a:ext cx="3240087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Этап 3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ru-RU" sz="2800" i="1"/>
              <a:t> Дайте раствору немного остыть и внесите в него затравку - кристаллик сульфата меди, привязанный к нитке.</a:t>
            </a:r>
          </a:p>
        </p:txBody>
      </p:sp>
      <p:pic>
        <p:nvPicPr>
          <p:cNvPr id="21508" name="Picture 10" descr="Кристаллы медного купоро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628775"/>
            <a:ext cx="4176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1007</TotalTime>
  <Words>391</Words>
  <Application>Microsoft Office PowerPoint</Application>
  <PresentationFormat>Экран (4:3)</PresentationFormat>
  <Paragraphs>54</Paragraphs>
  <Slides>24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Arial Narrow</vt:lpstr>
      <vt:lpstr>Calibri</vt:lpstr>
      <vt:lpstr>Monotype Corsiva</vt:lpstr>
      <vt:lpstr>Горизонт</vt:lpstr>
      <vt:lpstr>Горизонт</vt:lpstr>
      <vt:lpstr>Горизонт</vt:lpstr>
      <vt:lpstr>Слайд 1</vt:lpstr>
      <vt:lpstr>  ЧТО ТАКОЕ КРИСТАЛЛЫ?</vt:lpstr>
      <vt:lpstr>КРИСТАЛЛЫ</vt:lpstr>
      <vt:lpstr>Слайд 4</vt:lpstr>
      <vt:lpstr>Выращивание кристаллов</vt:lpstr>
      <vt:lpstr>ВЫРАЩИВАНИЕ КРИСТАЛЛОВ МЕДНОГО КУПОРОСА</vt:lpstr>
      <vt:lpstr>КАК ВЫРАСТИТЬ КРИСТАЛЛ?</vt:lpstr>
      <vt:lpstr>ВЫРАЩИВАНИЕ КРИСТАЛЛОВ МЕДНОГО КУПОРОСА</vt:lpstr>
      <vt:lpstr>ВЫРАЩИВАНИЕ КРИСТАЛЛОВ МЕДНОГО КУПОРОСА</vt:lpstr>
      <vt:lpstr>ВЫРАЩИВАНИЕ КРИСТАЛЛОВ МЕДНОГО КУПОРОСА</vt:lpstr>
      <vt:lpstr>ВЫРАЩИВАНИЕ КРИСТАЛЛОВ МЕДНОГО КУПОРОСА</vt:lpstr>
      <vt:lpstr>Слайд 12</vt:lpstr>
      <vt:lpstr>Слайд 13</vt:lpstr>
      <vt:lpstr>Наши работы из  поваренной соли</vt:lpstr>
      <vt:lpstr>Наши работы из  поваренной соли </vt:lpstr>
      <vt:lpstr>Слайд 16</vt:lpstr>
      <vt:lpstr>     КРИСТАЛЛЫ ВОКРУГ НАС </vt:lpstr>
      <vt:lpstr>ЦИТРИН</vt:lpstr>
      <vt:lpstr>ХРУСТАЛЬ</vt:lpstr>
      <vt:lpstr>ФЛЮОРИТ</vt:lpstr>
      <vt:lpstr>Слайд 21</vt:lpstr>
      <vt:lpstr>Ювелирные украшения из кристаллов</vt:lpstr>
      <vt:lpstr>Над проектом работали учащиеся 8 «А» класса: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Кристаллы.</dc:title>
  <dc:creator>User</dc:creator>
  <cp:lastModifiedBy>Светлана</cp:lastModifiedBy>
  <cp:revision>42</cp:revision>
  <dcterms:created xsi:type="dcterms:W3CDTF">2011-11-20T08:16:24Z</dcterms:created>
  <dcterms:modified xsi:type="dcterms:W3CDTF">2012-02-21T19:00:20Z</dcterms:modified>
</cp:coreProperties>
</file>