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03" r:id="rId3"/>
    <p:sldId id="301" r:id="rId4"/>
    <p:sldId id="306" r:id="rId5"/>
    <p:sldId id="305" r:id="rId6"/>
    <p:sldId id="304" r:id="rId7"/>
    <p:sldId id="269" r:id="rId8"/>
    <p:sldId id="279" r:id="rId9"/>
    <p:sldId id="258" r:id="rId10"/>
    <p:sldId id="280" r:id="rId11"/>
    <p:sldId id="266" r:id="rId12"/>
    <p:sldId id="278" r:id="rId13"/>
    <p:sldId id="268" r:id="rId14"/>
    <p:sldId id="257" r:id="rId15"/>
    <p:sldId id="298" r:id="rId16"/>
    <p:sldId id="261" r:id="rId17"/>
    <p:sldId id="262" r:id="rId18"/>
    <p:sldId id="263" r:id="rId19"/>
    <p:sldId id="264" r:id="rId20"/>
    <p:sldId id="265" r:id="rId21"/>
    <p:sldId id="270" r:id="rId22"/>
    <p:sldId id="271" r:id="rId23"/>
    <p:sldId id="272" r:id="rId24"/>
    <p:sldId id="274" r:id="rId25"/>
    <p:sldId id="281" r:id="rId26"/>
    <p:sldId id="282" r:id="rId27"/>
    <p:sldId id="295" r:id="rId28"/>
    <p:sldId id="296"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34"/>
  <c:chart>
    <c:autoTitleDeleted val="1"/>
    <c:view3D>
      <c:rotX val="30"/>
      <c:perspective val="30"/>
    </c:view3D>
    <c:plotArea>
      <c:layout>
        <c:manualLayout>
          <c:layoutTarget val="inner"/>
          <c:xMode val="edge"/>
          <c:yMode val="edge"/>
          <c:x val="2.2875816993464304E-2"/>
          <c:y val="5.8333333333333827E-2"/>
          <c:w val="0.56923035355874663"/>
          <c:h val="0.93888888888889133"/>
        </c:manualLayout>
      </c:layout>
      <c:pie3DChart>
        <c:varyColors val="1"/>
        <c:ser>
          <c:idx val="0"/>
          <c:order val="0"/>
          <c:tx>
            <c:strRef>
              <c:f>Лист1!$B$1</c:f>
              <c:strCache>
                <c:ptCount val="1"/>
                <c:pt idx="0">
                  <c:v>Столбец1</c:v>
                </c:pt>
              </c:strCache>
            </c:strRef>
          </c:tx>
          <c:cat>
            <c:strRef>
              <c:f>Лист1!$A$2:$A$7</c:f>
              <c:strCache>
                <c:ptCount val="6"/>
                <c:pt idx="0">
                  <c:v> Австралия</c:v>
                </c:pt>
                <c:pt idx="1">
                  <c:v>с. Америка</c:v>
                </c:pt>
                <c:pt idx="2">
                  <c:v>ю. Америка</c:v>
                </c:pt>
                <c:pt idx="3">
                  <c:v>Евразия</c:v>
                </c:pt>
                <c:pt idx="4">
                  <c:v>Африка</c:v>
                </c:pt>
                <c:pt idx="5">
                  <c:v>Антарктида</c:v>
                </c:pt>
              </c:strCache>
            </c:strRef>
          </c:cat>
          <c:val>
            <c:numRef>
              <c:f>Лист1!$B$2:$B$7</c:f>
              <c:numCache>
                <c:formatCode>General</c:formatCode>
                <c:ptCount val="6"/>
                <c:pt idx="0">
                  <c:v>8</c:v>
                </c:pt>
                <c:pt idx="1">
                  <c:v>24</c:v>
                </c:pt>
                <c:pt idx="2">
                  <c:v>18</c:v>
                </c:pt>
                <c:pt idx="3">
                  <c:v>54</c:v>
                </c:pt>
                <c:pt idx="4">
                  <c:v>30</c:v>
                </c:pt>
                <c:pt idx="5">
                  <c:v>13</c:v>
                </c:pt>
              </c:numCache>
            </c:numRef>
          </c:val>
        </c:ser>
      </c:pie3DChart>
    </c:plotArea>
    <c:legend>
      <c:legendPos val="r"/>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BA9D639-1243-4301-BA97-1DF06F9E9B1E}" type="datetimeFigureOut">
              <a:rPr lang="ru-RU" smtClean="0"/>
              <a:pPr/>
              <a:t>08.03.2012</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1A6A480E-A6E3-4568-9E95-017E1C66BDD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BA9D639-1243-4301-BA97-1DF06F9E9B1E}"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6A480E-A6E3-4568-9E95-017E1C66BDD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0BA9D639-1243-4301-BA97-1DF06F9E9B1E}" type="datetimeFigureOut">
              <a:rPr lang="ru-RU" smtClean="0"/>
              <a:pPr/>
              <a:t>08.03.2012</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1A6A480E-A6E3-4568-9E95-017E1C66BDD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0BA9D639-1243-4301-BA97-1DF06F9E9B1E}"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1A6A480E-A6E3-4568-9E95-017E1C66BDD9}"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0BA9D639-1243-4301-BA97-1DF06F9E9B1E}" type="datetimeFigureOut">
              <a:rPr lang="ru-RU" smtClean="0"/>
              <a:pPr/>
              <a:t>08.03.2012</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A6A480E-A6E3-4568-9E95-017E1C66BDD9}"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0BA9D639-1243-4301-BA97-1DF06F9E9B1E}" type="datetimeFigureOut">
              <a:rPr lang="ru-RU" smtClean="0"/>
              <a:pPr/>
              <a:t>08.03.2012</a:t>
            </a:fld>
            <a:endParaRPr lang="ru-RU"/>
          </a:p>
        </p:txBody>
      </p:sp>
      <p:sp>
        <p:nvSpPr>
          <p:cNvPr id="10" name="Номер слайда 9"/>
          <p:cNvSpPr>
            <a:spLocks noGrp="1"/>
          </p:cNvSpPr>
          <p:nvPr>
            <p:ph type="sldNum" sz="quarter" idx="16"/>
          </p:nvPr>
        </p:nvSpPr>
        <p:spPr/>
        <p:txBody>
          <a:bodyPr rtlCol="0"/>
          <a:lstStyle/>
          <a:p>
            <a:fld id="{1A6A480E-A6E3-4568-9E95-017E1C66BDD9}"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0BA9D639-1243-4301-BA97-1DF06F9E9B1E}" type="datetimeFigureOut">
              <a:rPr lang="ru-RU" smtClean="0"/>
              <a:pPr/>
              <a:t>08.03.2012</a:t>
            </a:fld>
            <a:endParaRPr lang="ru-RU"/>
          </a:p>
        </p:txBody>
      </p:sp>
      <p:sp>
        <p:nvSpPr>
          <p:cNvPr id="12" name="Номер слайда 11"/>
          <p:cNvSpPr>
            <a:spLocks noGrp="1"/>
          </p:cNvSpPr>
          <p:nvPr>
            <p:ph type="sldNum" sz="quarter" idx="16"/>
          </p:nvPr>
        </p:nvSpPr>
        <p:spPr/>
        <p:txBody>
          <a:bodyPr rtlCol="0"/>
          <a:lstStyle/>
          <a:p>
            <a:fld id="{1A6A480E-A6E3-4568-9E95-017E1C66BDD9}"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BA9D639-1243-4301-BA97-1DF06F9E9B1E}" type="datetimeFigureOut">
              <a:rPr lang="ru-RU" smtClean="0"/>
              <a:pPr/>
              <a:t>08.03.2012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1A6A480E-A6E3-4568-9E95-017E1C66BDD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BA9D639-1243-4301-BA97-1DF06F9E9B1E}" type="datetimeFigureOut">
              <a:rPr lang="ru-RU" smtClean="0"/>
              <a:pPr/>
              <a:t>08.03.2012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1A6A480E-A6E3-4568-9E95-017E1C66BDD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BA9D639-1243-4301-BA97-1DF06F9E9B1E}" type="datetimeFigureOut">
              <a:rPr lang="ru-RU" smtClean="0"/>
              <a:pPr/>
              <a:t>08.03.2012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1A6A480E-A6E3-4568-9E95-017E1C66BDD9}"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0BA9D639-1243-4301-BA97-1DF06F9E9B1E}" type="datetimeFigureOut">
              <a:rPr lang="ru-RU" smtClean="0"/>
              <a:pPr/>
              <a:t>08.03.2012</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1A6A480E-A6E3-4568-9E95-017E1C66BDD9}"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BA9D639-1243-4301-BA97-1DF06F9E9B1E}" type="datetimeFigureOut">
              <a:rPr lang="ru-RU" smtClean="0"/>
              <a:pPr/>
              <a:t>08.03.2012</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A6A480E-A6E3-4568-9E95-017E1C66BDD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geography.kz/slovar/temperatura/" TargetMode="External"/><Relationship Id="rId7" Type="http://schemas.openxmlformats.org/officeDocument/2006/relationships/hyperlink" Target="http://geography.kz/slovar/luna/" TargetMode="External"/><Relationship Id="rId2" Type="http://schemas.openxmlformats.org/officeDocument/2006/relationships/hyperlink" Target="http://geography.kz/slovar/oblaka/" TargetMode="External"/><Relationship Id="rId1" Type="http://schemas.openxmlformats.org/officeDocument/2006/relationships/slideLayout" Target="../slideLayouts/slideLayout4.xml"/><Relationship Id="rId6" Type="http://schemas.openxmlformats.org/officeDocument/2006/relationships/hyperlink" Target="http://geography.kz/slovar/klimaticheskie-poyasa-zemli/" TargetMode="External"/><Relationship Id="rId5" Type="http://schemas.openxmlformats.org/officeDocument/2006/relationships/hyperlink" Target="http://geography.kz/slovar/neft-i-gaz/" TargetMode="External"/><Relationship Id="rId4" Type="http://schemas.openxmlformats.org/officeDocument/2006/relationships/hyperlink" Target="http://geography.kz/slovar/atmosfer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geography.kz/kontinenty/antarktika/" TargetMode="External"/><Relationship Id="rId3" Type="http://schemas.openxmlformats.org/officeDocument/2006/relationships/hyperlink" Target="http://geography.kz/slovar/mirovoj-okean-i-ego-chasti/" TargetMode="External"/><Relationship Id="rId7" Type="http://schemas.openxmlformats.org/officeDocument/2006/relationships/hyperlink" Target="http://geography.kz/avstraliya-i-okeaniya/" TargetMode="External"/><Relationship Id="rId2" Type="http://schemas.openxmlformats.org/officeDocument/2006/relationships/hyperlink" Target="http://geography.kz/slovar/gradusnaya-setka/" TargetMode="External"/><Relationship Id="rId1" Type="http://schemas.openxmlformats.org/officeDocument/2006/relationships/slideLayout" Target="../slideLayouts/slideLayout2.xml"/><Relationship Id="rId6" Type="http://schemas.openxmlformats.org/officeDocument/2006/relationships/hyperlink" Target="http://geography.kz/kontinenty/afrika/" TargetMode="External"/><Relationship Id="rId5" Type="http://schemas.openxmlformats.org/officeDocument/2006/relationships/hyperlink" Target="http://geography.kz/kontinenty/evraziya/" TargetMode="External"/><Relationship Id="rId10" Type="http://schemas.openxmlformats.org/officeDocument/2006/relationships/hyperlink" Target="http://geography.kz/slovar/yuzhnaya-amerika/" TargetMode="External"/><Relationship Id="rId4" Type="http://schemas.openxmlformats.org/officeDocument/2006/relationships/hyperlink" Target="http://geography.kz/slovar/glubokovodnye-zheloba/" TargetMode="External"/><Relationship Id="rId9" Type="http://schemas.openxmlformats.org/officeDocument/2006/relationships/hyperlink" Target="http://geography.kz/slovar/severnaya-amerika/"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hyperlink" Target="http://geography.kz/slovar/ekvatorialnyj-i-subekvatorialnyj-poyasa/" TargetMode="Externa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focus.ua/tech/134514" TargetMode="External"/><Relationship Id="rId2" Type="http://schemas.openxmlformats.org/officeDocument/2006/relationships/hyperlink" Target="http://www.ural.ru/go/http:/lenta.ru/" TargetMode="External"/><Relationship Id="rId1" Type="http://schemas.openxmlformats.org/officeDocument/2006/relationships/slideLayout" Target="../slideLayouts/slideLayout2.xml"/><Relationship Id="rId4" Type="http://schemas.openxmlformats.org/officeDocument/2006/relationships/hyperlink" Target="http://nauka.izvestia.ru/news/article104035.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ru.wikipedia.org/wiki/%D0%9F%D0%BE%D1%8D%D0%B7%D0%B8%D1%8F" TargetMode="External"/><Relationship Id="rId13" Type="http://schemas.openxmlformats.org/officeDocument/2006/relationships/hyperlink" Target="http://ru.wikipedia.org/wiki/%D0%A5%D1%80%D0%BE%D0%BD%D0%BE%D0%BB%D0%BE%D0%B3%D0%B8%D1%8F" TargetMode="External"/><Relationship Id="rId3" Type="http://schemas.openxmlformats.org/officeDocument/2006/relationships/hyperlink" Target="http://ru.wikipedia.org/wiki/%D0%9A%D0%B8%D1%80%D0%B5%D0%BD%D0%B0_(%D0%B3%D0%BE%D1%80%D0%BE%D0%B4)" TargetMode="External"/><Relationship Id="rId7" Type="http://schemas.openxmlformats.org/officeDocument/2006/relationships/hyperlink" Target="http://ru.wikipedia.org/wiki/%D0%93%D0%B5%D0%BE%D0%B3%D1%80%D0%B0%D1%84%D0%B8%D1%8F" TargetMode="External"/><Relationship Id="rId12" Type="http://schemas.openxmlformats.org/officeDocument/2006/relationships/hyperlink" Target="http://ru.wikipedia.org/wiki/%D0%9A%D0%B0%D0%BB%D0%BB%D0%B8%D0%BC%D0%B0%D1%85_%D0%B8%D0%B7_%D0%9A%D0%B8%D1%80%D0%B5%D0%BD%D1%8B" TargetMode="External"/><Relationship Id="rId2" Type="http://schemas.openxmlformats.org/officeDocument/2006/relationships/hyperlink" Target="http://ru.wikipedia.org/wiki/276_%D0%B3%D0%BE%D0%B4_%D0%B4%D0%BE_%D0%BD._%D1%8D." TargetMode="External"/><Relationship Id="rId1" Type="http://schemas.openxmlformats.org/officeDocument/2006/relationships/slideLayout" Target="../slideLayouts/slideLayout4.xml"/><Relationship Id="rId6" Type="http://schemas.openxmlformats.org/officeDocument/2006/relationships/hyperlink" Target="http://ru.wikipedia.org/wiki/%D0%90%D1%81%D1%82%D1%80%D0%BE%D0%BD%D0%BE%D0%BC%D0%B8%D1%8F" TargetMode="External"/><Relationship Id="rId11" Type="http://schemas.openxmlformats.org/officeDocument/2006/relationships/hyperlink" Target="http://ru.wikipedia.org/wiki/%D0%9F%D0%BB%D0%B0%D1%82%D0%BE%D0%BD" TargetMode="External"/><Relationship Id="rId5" Type="http://schemas.openxmlformats.org/officeDocument/2006/relationships/hyperlink" Target="http://ru.wikipedia.org/wiki/%D0%9C%D0%B0%D1%82%D0%B5%D0%BC%D0%B0%D1%82%D0%B8%D0%BA%D0%B0" TargetMode="External"/><Relationship Id="rId15" Type="http://schemas.openxmlformats.org/officeDocument/2006/relationships/image" Target="../media/image7.jpeg"/><Relationship Id="rId10" Type="http://schemas.openxmlformats.org/officeDocument/2006/relationships/hyperlink" Target="http://ru.wikipedia.org/wiki/%D0%90%D0%BB%D0%B5%D0%BA%D1%81%D0%B0%D0%BD%D0%B4%D1%80%D0%B8%D1%8F" TargetMode="External"/><Relationship Id="rId4" Type="http://schemas.openxmlformats.org/officeDocument/2006/relationships/hyperlink" Target="http://ru.wikipedia.org/wiki/194_%D0%B3%D0%BE%D0%B4_%D0%B4%D0%BE_%D0%BD._%D1%8D." TargetMode="External"/><Relationship Id="rId9" Type="http://schemas.openxmlformats.org/officeDocument/2006/relationships/hyperlink" Target="http://ru.wikipedia.org/wiki/%D0%90%D0%BB%D0%B5%D0%BA%D1%81%D0%B0%D0%BD%D0%B4%D1%80%D0%B8%D0%B9%D1%81%D0%BA%D0%B0%D1%8F_%D0%B1%D0%B8%D0%B1%D0%BB%D0%B8%D0%BE%D1%82%D0%B5%D0%BA%D0%B0" TargetMode="External"/><Relationship Id="rId14" Type="http://schemas.openxmlformats.org/officeDocument/2006/relationships/hyperlink" Target="http://ru.wikipedia.org/wiki/%D0%A4%D0%B0%D0%B9%D0%BB:Eratosthenes.jp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geography.kz/slovar/togo/" TargetMode="External"/><Relationship Id="rId2" Type="http://schemas.openxmlformats.org/officeDocument/2006/relationships/hyperlink" Target="http://geography.kz/slovar/solnce/" TargetMode="External"/><Relationship Id="rId1" Type="http://schemas.openxmlformats.org/officeDocument/2006/relationships/slideLayout" Target="../slideLayouts/slideLayout8.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0298" y="5857892"/>
            <a:ext cx="6481778" cy="723888"/>
          </a:xfrm>
        </p:spPr>
        <p:txBody>
          <a:bodyPr>
            <a:normAutofit fontScale="90000"/>
          </a:bodyPr>
          <a:lstStyle/>
          <a:p>
            <a:pPr algn="ctr"/>
            <a:r>
              <a:rPr lang="ru-RU" dirty="0" smtClean="0">
                <a:solidFill>
                  <a:schemeClr val="tx1"/>
                </a:solidFill>
              </a:rPr>
              <a:t>Характеристики земли</a:t>
            </a:r>
            <a:endParaRPr lang="ru-RU" dirty="0">
              <a:solidFill>
                <a:schemeClr val="tx1"/>
              </a:solidFill>
            </a:endParaRPr>
          </a:p>
        </p:txBody>
      </p:sp>
      <p:sp>
        <p:nvSpPr>
          <p:cNvPr id="3" name="Подзаголовок 2"/>
          <p:cNvSpPr>
            <a:spLocks noGrp="1"/>
          </p:cNvSpPr>
          <p:nvPr>
            <p:ph type="subTitle" idx="1"/>
          </p:nvPr>
        </p:nvSpPr>
        <p:spPr>
          <a:xfrm>
            <a:off x="1428728" y="4429132"/>
            <a:ext cx="6848476" cy="1571636"/>
          </a:xfrm>
        </p:spPr>
        <p:txBody>
          <a:bodyPr>
            <a:normAutofit/>
          </a:bodyPr>
          <a:lstStyle/>
          <a:p>
            <a:r>
              <a:rPr lang="ru-RU" sz="1600" b="1" dirty="0" smtClean="0">
                <a:solidFill>
                  <a:schemeClr val="tx1"/>
                </a:solidFill>
              </a:rPr>
              <a:t>Школьная конференция проектно-исследовательских работ «Мир Земли».</a:t>
            </a:r>
          </a:p>
          <a:p>
            <a:pPr algn="r"/>
            <a:r>
              <a:rPr lang="ru-RU" sz="1600" b="1" i="1" dirty="0" smtClean="0">
                <a:solidFill>
                  <a:schemeClr val="tx1"/>
                </a:solidFill>
              </a:rPr>
              <a:t>Работу приготовила ученица 7б класса </a:t>
            </a:r>
            <a:r>
              <a:rPr lang="ru-RU" sz="1600" b="1" i="1" dirty="0" smtClean="0">
                <a:solidFill>
                  <a:schemeClr val="tx1"/>
                </a:solidFill>
              </a:rPr>
              <a:t>Романова Ирина</a:t>
            </a:r>
            <a:endParaRPr lang="ru-RU" sz="1600" b="1" i="1" dirty="0" smtClean="0">
              <a:solidFill>
                <a:schemeClr val="tx1"/>
              </a:solidFill>
            </a:endParaRPr>
          </a:p>
          <a:p>
            <a:pPr algn="r"/>
            <a:r>
              <a:rPr lang="ru-RU" sz="1600" b="1" i="1" dirty="0" smtClean="0">
                <a:solidFill>
                  <a:schemeClr val="tx1"/>
                </a:solidFill>
              </a:rPr>
              <a:t>Руководитель О.А. Куликова</a:t>
            </a:r>
          </a:p>
          <a:p>
            <a:pPr algn="r"/>
            <a:r>
              <a:rPr lang="ru-RU" sz="1600" b="1" i="1" dirty="0" smtClean="0">
                <a:solidFill>
                  <a:schemeClr val="tx1"/>
                </a:solidFill>
              </a:rPr>
              <a:t>МБОУ СОШ №4 Г Шатура</a:t>
            </a:r>
          </a:p>
          <a:p>
            <a:endParaRPr lang="ru-RU" sz="1600" dirty="0">
              <a:solidFill>
                <a:schemeClr val="tx1"/>
              </a:solidFill>
            </a:endParaRPr>
          </a:p>
        </p:txBody>
      </p:sp>
      <p:pic>
        <p:nvPicPr>
          <p:cNvPr id="5" name="Содержимое 3" descr="27753a.jpg"/>
          <p:cNvPicPr>
            <a:picLocks noChangeAspect="1"/>
          </p:cNvPicPr>
          <p:nvPr/>
        </p:nvPicPr>
        <p:blipFill>
          <a:blip r:embed="rId2"/>
          <a:stretch>
            <a:fillRect/>
          </a:stretch>
        </p:blipFill>
        <p:spPr>
          <a:xfrm>
            <a:off x="2071670" y="357166"/>
            <a:ext cx="5143536" cy="3857652"/>
          </a:xfrm>
          <a:prstGeom prst="rect">
            <a:avLst/>
          </a:prstGeo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55000" lnSpcReduction="20000"/>
          </a:bodyPr>
          <a:lstStyle/>
          <a:p>
            <a:r>
              <a:rPr lang="ru-RU" dirty="0" smtClean="0"/>
              <a:t>По мнению большинства учёных, Земля образовалась примерно 4,6 – 4,7 миллиардов лет назад из протопланетного </a:t>
            </a:r>
            <a:r>
              <a:rPr lang="ru-RU" u="sng" dirty="0" smtClean="0">
                <a:hlinkClick r:id="rId2"/>
              </a:rPr>
              <a:t>облака</a:t>
            </a:r>
            <a:r>
              <a:rPr lang="ru-RU" dirty="0" smtClean="0"/>
              <a:t>, которое было притянуто мощной гравитацией Солнца. Уже примерно через 1 миллиард лет на планете создались благоприятные для возникновения органической жизни условия: не слишком высокая и не слишком низкая </a:t>
            </a:r>
            <a:r>
              <a:rPr lang="ru-RU" u="sng" dirty="0" smtClean="0">
                <a:hlinkClick r:id="rId3"/>
              </a:rPr>
              <a:t>температуры</a:t>
            </a:r>
            <a:r>
              <a:rPr lang="ru-RU" dirty="0" smtClean="0"/>
              <a:t>, наличие в </a:t>
            </a:r>
            <a:r>
              <a:rPr lang="ru-RU" u="sng" dirty="0" smtClean="0">
                <a:hlinkClick r:id="rId4"/>
              </a:rPr>
              <a:t>атмосфере</a:t>
            </a:r>
            <a:r>
              <a:rPr lang="ru-RU" dirty="0" smtClean="0"/>
              <a:t> большого количества кислорода и </a:t>
            </a:r>
            <a:r>
              <a:rPr lang="ru-RU" u="sng" dirty="0" smtClean="0">
                <a:solidFill>
                  <a:schemeClr val="accent1">
                    <a:lumMod val="75000"/>
                  </a:schemeClr>
                </a:solidFill>
              </a:rPr>
              <a:t>воды</a:t>
            </a:r>
            <a:r>
              <a:rPr lang="ru-RU" dirty="0" smtClean="0">
                <a:solidFill>
                  <a:schemeClr val="accent1">
                    <a:lumMod val="75000"/>
                  </a:schemeClr>
                </a:solidFill>
              </a:rPr>
              <a:t>. </a:t>
            </a:r>
            <a:r>
              <a:rPr lang="ru-RU" dirty="0" smtClean="0"/>
              <a:t>Земная атмосфера состоит из нескольких слоёв. Нижний слой (тропосфера) содержит около 78% азота и 21% кислорода. Остальную часть составляют водяные пары, углекислый </a:t>
            </a:r>
            <a:r>
              <a:rPr lang="ru-RU" u="sng" dirty="0" smtClean="0">
                <a:hlinkClick r:id="rId5"/>
              </a:rPr>
              <a:t>газ</a:t>
            </a:r>
            <a:r>
              <a:rPr lang="ru-RU" dirty="0" smtClean="0"/>
              <a:t> и другие газы. Температура на поверхности планеты колеблется от – 60ºС (на полюсах) до +50ºС (</a:t>
            </a:r>
            <a:r>
              <a:rPr lang="ru-RU" u="sng" dirty="0" smtClean="0">
                <a:hlinkClick r:id="rId6"/>
              </a:rPr>
              <a:t>на экваторе</a:t>
            </a:r>
            <a:r>
              <a:rPr lang="ru-RU" dirty="0" smtClean="0"/>
              <a:t>). Земля имеет один естественный спутник – </a:t>
            </a:r>
            <a:r>
              <a:rPr lang="ru-RU" u="sng" dirty="0" smtClean="0">
                <a:hlinkClick r:id="rId7"/>
              </a:rPr>
              <a:t>Луну</a:t>
            </a:r>
            <a:r>
              <a:rPr lang="ru-RU" dirty="0" smtClean="0"/>
              <a:t>.</a:t>
            </a:r>
            <a:endParaRPr lang="ru-RU" dirty="0"/>
          </a:p>
        </p:txBody>
      </p:sp>
      <p:pic>
        <p:nvPicPr>
          <p:cNvPr id="5" name="Содержимое 4" descr="магнитное поле земли.jpg"/>
          <p:cNvPicPr>
            <a:picLocks noGrp="1" noChangeAspect="1"/>
          </p:cNvPicPr>
          <p:nvPr>
            <p:ph sz="quarter" idx="2"/>
          </p:nvPr>
        </p:nvPicPr>
        <p:blipFill>
          <a:blip r:embed="rId8"/>
          <a:stretch>
            <a:fillRect/>
          </a:stretch>
        </p:blipFill>
        <p:spPr>
          <a:xfrm>
            <a:off x="4845050" y="2059853"/>
            <a:ext cx="3886200" cy="363046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Знаем ли мы характеристики своей родной планеты Земля?</a:t>
            </a:r>
            <a:br>
              <a:rPr lang="ru-RU" dirty="0" smtClean="0"/>
            </a:br>
            <a:endParaRPr lang="ru-RU" dirty="0"/>
          </a:p>
        </p:txBody>
      </p:sp>
      <p:sp>
        <p:nvSpPr>
          <p:cNvPr id="3" name="Содержимое 2"/>
          <p:cNvSpPr>
            <a:spLocks noGrp="1"/>
          </p:cNvSpPr>
          <p:nvPr>
            <p:ph sz="quarter" idx="1"/>
          </p:nvPr>
        </p:nvSpPr>
        <p:spPr/>
        <p:txBody>
          <a:bodyPr>
            <a:normAutofit fontScale="85000" lnSpcReduction="20000"/>
          </a:bodyPr>
          <a:lstStyle/>
          <a:p>
            <a:r>
              <a:rPr lang="ru-RU" dirty="0" smtClean="0"/>
              <a:t>Итак, Земля состоит в основном из тяжелых элементов – металлов и минералов. В центре у нее очень плотное ядро из железа и никеля. Это ядро окружено мантией весьма разнообразного химического состава. Снаружи Земля покрыта 30-километровой корой из базальта и гранита. Она разделяется на 20 огромных платформ, или тектонических плит, которые тесно примыкают друг к другу. Плиты плавают на поверхности раскаленной, частично расплавленной горной породы. Над корой размещаются земная суша и океан. Суша разделена на шесть континентов. Вот как называются шесть земных континентов:</a:t>
            </a:r>
            <a:br>
              <a:rPr lang="ru-RU" dirty="0" smtClean="0"/>
            </a:br>
            <a:r>
              <a:rPr lang="ru-RU" dirty="0" smtClean="0"/>
              <a:t/>
            </a:r>
            <a:br>
              <a:rPr lang="ru-RU" dirty="0" smtClean="0"/>
            </a:br>
            <a:endParaRPr lang="ru-RU" dirty="0"/>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92500" lnSpcReduction="10000"/>
          </a:bodyPr>
          <a:lstStyle/>
          <a:p>
            <a:r>
              <a:rPr lang="ru-RU" dirty="0" smtClean="0"/>
              <a:t>Австралия – 8 млн.кв.км</a:t>
            </a:r>
          </a:p>
          <a:p>
            <a:r>
              <a:rPr lang="ru-RU" dirty="0" smtClean="0"/>
              <a:t>Северная Америка – 24 млн.кв.км</a:t>
            </a:r>
          </a:p>
          <a:p>
            <a:r>
              <a:rPr lang="ru-RU" dirty="0" smtClean="0"/>
              <a:t>Евразия - 54 млн.кв.км</a:t>
            </a:r>
          </a:p>
          <a:p>
            <a:r>
              <a:rPr lang="ru-RU" dirty="0" smtClean="0"/>
              <a:t>Южная Америка – 18 млн.кв.км</a:t>
            </a:r>
          </a:p>
          <a:p>
            <a:r>
              <a:rPr lang="ru-RU" dirty="0" smtClean="0"/>
              <a:t>Африка – 30 млн.кв.км</a:t>
            </a:r>
          </a:p>
          <a:p>
            <a:r>
              <a:rPr lang="ru-RU" dirty="0" smtClean="0"/>
              <a:t>Антарктида – 13 млн.кв.км</a:t>
            </a:r>
          </a:p>
          <a:p>
            <a:endParaRPr lang="ru-RU" dirty="0"/>
          </a:p>
        </p:txBody>
      </p:sp>
      <p:graphicFrame>
        <p:nvGraphicFramePr>
          <p:cNvPr id="5" name="Содержимое 4"/>
          <p:cNvGraphicFramePr>
            <a:graphicFrameLocks noGrp="1"/>
          </p:cNvGraphicFramePr>
          <p:nvPr>
            <p:ph sz="quarter" idx="2"/>
          </p:nvPr>
        </p:nvGraphicFramePr>
        <p:xfrm>
          <a:off x="4429124" y="1643050"/>
          <a:ext cx="4513296" cy="476887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lnSpcReduction="10000"/>
          </a:bodyPr>
          <a:lstStyle/>
          <a:p>
            <a:pPr>
              <a:buFont typeface="Wingdings" pitchFamily="2" charset="2"/>
              <a:buChar char="§"/>
            </a:pPr>
            <a:r>
              <a:rPr lang="ru-RU" dirty="0" smtClean="0"/>
              <a:t>Плиты передвигаются со скоростью от 1,3 до 10 см в год.</a:t>
            </a:r>
          </a:p>
          <a:p>
            <a:pPr>
              <a:buFont typeface="Wingdings" pitchFamily="2" charset="2"/>
              <a:buChar char="§"/>
            </a:pPr>
            <a:r>
              <a:rPr lang="ru-RU" dirty="0" smtClean="0"/>
              <a:t>Океаны отдаляются друг от друга на 1 – 10 см в год</a:t>
            </a:r>
          </a:p>
          <a:p>
            <a:pPr>
              <a:buFont typeface="Wingdings" pitchFamily="2" charset="2"/>
              <a:buChar char="§"/>
            </a:pPr>
            <a:r>
              <a:rPr lang="ru-RU" dirty="0" smtClean="0"/>
              <a:t>Экваториальный диаметр Земли равен 12756 км.</a:t>
            </a:r>
          </a:p>
          <a:p>
            <a:pPr>
              <a:buFont typeface="Wingdings" pitchFamily="2" charset="2"/>
              <a:buChar char="§"/>
            </a:pPr>
            <a:r>
              <a:rPr lang="ru-RU" dirty="0" smtClean="0"/>
              <a:t>Диаметр Земли от Северного полюса до Южного равен 12714 км.</a:t>
            </a:r>
          </a:p>
          <a:p>
            <a:pPr>
              <a:buFont typeface="Wingdings" pitchFamily="2" charset="2"/>
              <a:buChar char="§"/>
            </a:pPr>
            <a:r>
              <a:rPr lang="ru-RU" dirty="0" smtClean="0"/>
              <a:t>Вес Земли составляет около 6 секстиллионов тонн (6000000000000000000000 тонн).</a:t>
            </a:r>
            <a:endParaRPr lang="ru-RU" dirty="0"/>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Долгие годы люди считали, что земля плоская, затем считали её похожей на правильный шар, но на самом деле Земля наиболее близка к эллипсоиду, сплюснутому </a:t>
            </a:r>
            <a:r>
              <a:rPr lang="ru-RU" u="sng" dirty="0" smtClean="0">
                <a:hlinkClick r:id="rId2"/>
              </a:rPr>
              <a:t>у полюсов</a:t>
            </a:r>
            <a:r>
              <a:rPr lang="ru-RU" dirty="0" smtClean="0"/>
              <a:t> и растянутому в экваториальной зоне. 70,8% поверхности планеты занимает </a:t>
            </a:r>
            <a:r>
              <a:rPr lang="ru-RU" u="sng" dirty="0" smtClean="0">
                <a:hlinkClick r:id="rId3"/>
              </a:rPr>
              <a:t>Мировой океан</a:t>
            </a:r>
            <a:r>
              <a:rPr lang="ru-RU" dirty="0" smtClean="0"/>
              <a:t>, в котором, вероятно, и зародилась жизнь. Средняя глубина его составляет около 3,8 км, а максимальная равна 11,022 км (</a:t>
            </a:r>
            <a:r>
              <a:rPr lang="ru-RU" u="sng" dirty="0" smtClean="0">
                <a:hlinkClick r:id="rId4"/>
              </a:rPr>
              <a:t>Мариинская впадина</a:t>
            </a:r>
            <a:r>
              <a:rPr lang="ru-RU" dirty="0" smtClean="0"/>
              <a:t>). Объем воды составляет 1370 миллионов км³. Суша в настоящее время образует шесть материков (</a:t>
            </a:r>
            <a:r>
              <a:rPr lang="ru-RU" u="sng" dirty="0" smtClean="0">
                <a:hlinkClick r:id="rId5"/>
              </a:rPr>
              <a:t>Евразия</a:t>
            </a:r>
            <a:r>
              <a:rPr lang="ru-RU" dirty="0" smtClean="0"/>
              <a:t>, </a:t>
            </a:r>
            <a:r>
              <a:rPr lang="ru-RU" u="sng" dirty="0" smtClean="0">
                <a:hlinkClick r:id="rId6"/>
              </a:rPr>
              <a:t>Африка</a:t>
            </a:r>
            <a:r>
              <a:rPr lang="ru-RU" dirty="0" smtClean="0"/>
              <a:t>, </a:t>
            </a:r>
            <a:r>
              <a:rPr lang="ru-RU" u="sng" dirty="0" smtClean="0">
                <a:hlinkClick r:id="rId7"/>
              </a:rPr>
              <a:t>Австралия</a:t>
            </a:r>
            <a:r>
              <a:rPr lang="ru-RU" dirty="0" smtClean="0"/>
              <a:t>, </a:t>
            </a:r>
            <a:r>
              <a:rPr lang="ru-RU" u="sng" dirty="0" smtClean="0">
                <a:hlinkClick r:id="rId8"/>
              </a:rPr>
              <a:t>Антарктида</a:t>
            </a:r>
            <a:r>
              <a:rPr lang="ru-RU" dirty="0" smtClean="0"/>
              <a:t>, </a:t>
            </a:r>
            <a:r>
              <a:rPr lang="ru-RU" u="sng" dirty="0" smtClean="0">
                <a:hlinkClick r:id="rId9"/>
              </a:rPr>
              <a:t>Северная</a:t>
            </a:r>
            <a:r>
              <a:rPr lang="ru-RU" dirty="0" smtClean="0"/>
              <a:t> и </a:t>
            </a:r>
            <a:r>
              <a:rPr lang="ru-RU" u="sng" dirty="0" smtClean="0">
                <a:hlinkClick r:id="rId10"/>
              </a:rPr>
              <a:t>Южная Америка</a:t>
            </a:r>
            <a:r>
              <a:rPr lang="ru-RU" dirty="0" smtClean="0"/>
              <a:t>) и множество островов. Она поднимается над уровнем </a:t>
            </a:r>
            <a:r>
              <a:rPr lang="ru-RU" u="sng" dirty="0" smtClean="0">
                <a:hlinkClick r:id="rId3"/>
              </a:rPr>
              <a:t>Мирового океана</a:t>
            </a:r>
            <a:r>
              <a:rPr lang="ru-RU" dirty="0" smtClean="0"/>
              <a:t> в среднем на 875 м.</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25000" lnSpcReduction="20000"/>
          </a:bodyPr>
          <a:lstStyle/>
          <a:p>
            <a:r>
              <a:rPr lang="ru-RU" dirty="0" smtClean="0"/>
              <a:t/>
            </a:r>
            <a:br>
              <a:rPr lang="ru-RU" dirty="0" smtClean="0"/>
            </a:br>
            <a:r>
              <a:rPr lang="ru-RU" sz="5600" dirty="0" smtClean="0"/>
              <a:t>Земля состоит из коры, мантии и ядра. Твердая кора составляет около 6 км в толщину на дне океана и 30-50 км на континентах. Под корой расположена мантия – частично расплавленная оболочка со сложным минеральным составом. На глубине около 2900 км расположено ядро, состоящее из твердого и жидкого слоя и предположительно образованное сплавом никеля и железа. </a:t>
            </a:r>
            <a:br>
              <a:rPr lang="ru-RU" sz="5600" dirty="0" smtClean="0"/>
            </a:br>
            <a:r>
              <a:rPr lang="ru-RU" sz="5600" dirty="0" smtClean="0"/>
              <a:t/>
            </a:r>
            <a:br>
              <a:rPr lang="ru-RU" sz="5600" dirty="0" smtClean="0"/>
            </a:br>
            <a:r>
              <a:rPr lang="ru-RU" sz="5600" dirty="0" smtClean="0"/>
              <a:t>Информация о мантии очень важна, чтобы предсказывать поведение земной поверхности. Температура мантии – от 900 градусов около коры до 3700 градусов около ядра, и поэтому минералы, образующие ее, обладают текучестью. Мантия подогревается снизу, поэтому ее вещество циркулирует подобно любой вязкой жидкости, нагреваемой на плитке. Ученые-геофизики обладают некоторой информацией о том, как перемещаются слои мантии, но процессы, происходящие в самых нижних ее слоях, до сих пор практически не изучены.</a:t>
            </a:r>
            <a:endParaRPr lang="ru-RU" sz="5600" dirty="0"/>
          </a:p>
        </p:txBody>
      </p:sp>
      <p:pic>
        <p:nvPicPr>
          <p:cNvPr id="2050" name="Picture 2" descr="C:\Documents and Settings\Аня\Мои документы\Мои рисунки\imagesCAC8TSDV.jpg"/>
          <p:cNvPicPr>
            <a:picLocks noGrp="1" noChangeAspect="1" noChangeArrowheads="1"/>
          </p:cNvPicPr>
          <p:nvPr>
            <p:ph sz="quarter" idx="2"/>
          </p:nvPr>
        </p:nvPicPr>
        <p:blipFill>
          <a:blip r:embed="rId2"/>
          <a:srcRect/>
          <a:stretch>
            <a:fillRect/>
          </a:stretch>
        </p:blipFill>
        <p:spPr bwMode="auto">
          <a:xfrm>
            <a:off x="5214942" y="2000240"/>
            <a:ext cx="3429024" cy="344647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характеристики</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sz="4000" dirty="0" smtClean="0"/>
              <a:t>• масса: 5,974•1024 кг</a:t>
            </a:r>
          </a:p>
          <a:p>
            <a:r>
              <a:rPr lang="ru-RU" sz="4000" dirty="0" smtClean="0"/>
              <a:t>•наклон экватора к орбите: 23°27`</a:t>
            </a:r>
          </a:p>
          <a:p>
            <a:r>
              <a:rPr lang="ru-RU" sz="4000" dirty="0" smtClean="0"/>
              <a:t>• направление вращения: прямое</a:t>
            </a:r>
          </a:p>
          <a:p>
            <a:endParaRPr lang="ru-RU" sz="4000" dirty="0" smtClean="0"/>
          </a:p>
          <a:p>
            <a:endParaRPr lang="ru-RU" dirty="0"/>
          </a:p>
        </p:txBody>
      </p:sp>
      <p:pic>
        <p:nvPicPr>
          <p:cNvPr id="5" name="Содержимое 4" descr="images.jpg"/>
          <p:cNvPicPr>
            <a:picLocks noGrp="1" noChangeAspect="1"/>
          </p:cNvPicPr>
          <p:nvPr>
            <p:ph sz="quarter" idx="2"/>
          </p:nvPr>
        </p:nvPicPr>
        <p:blipFill>
          <a:blip r:embed="rId2"/>
          <a:stretch>
            <a:fillRect/>
          </a:stretch>
        </p:blipFill>
        <p:spPr>
          <a:xfrm>
            <a:off x="4214810" y="2500306"/>
            <a:ext cx="4572032" cy="3230585"/>
          </a:xfrm>
        </p:spPr>
      </p:pic>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normAutofit/>
          </a:bodyPr>
          <a:lstStyle/>
          <a:p>
            <a:r>
              <a:rPr lang="ru-RU" sz="3200" dirty="0" smtClean="0"/>
              <a:t>средний радиус: 6371,004 км</a:t>
            </a:r>
          </a:p>
          <a:p>
            <a:endParaRPr lang="ru-RU" sz="3200" dirty="0"/>
          </a:p>
        </p:txBody>
      </p:sp>
      <p:sp>
        <p:nvSpPr>
          <p:cNvPr id="3" name="Заголовок 2"/>
          <p:cNvSpPr>
            <a:spLocks noGrp="1"/>
          </p:cNvSpPr>
          <p:nvPr>
            <p:ph type="title"/>
          </p:nvPr>
        </p:nvSpPr>
        <p:spPr/>
        <p:txBody>
          <a:bodyPr/>
          <a:lstStyle/>
          <a:p>
            <a:r>
              <a:rPr lang="ru-RU" dirty="0" smtClean="0"/>
              <a:t>• </a:t>
            </a:r>
            <a:r>
              <a:rPr lang="ru-RU" u="sng" dirty="0" smtClean="0">
                <a:hlinkClick r:id="rId2"/>
              </a:rPr>
              <a:t>экваториальный</a:t>
            </a:r>
            <a:r>
              <a:rPr lang="ru-RU" dirty="0" smtClean="0"/>
              <a:t> радиус: 6378,140 км</a:t>
            </a:r>
            <a:endParaRPr lang="ru-RU" dirty="0"/>
          </a:p>
        </p:txBody>
      </p:sp>
      <p:pic>
        <p:nvPicPr>
          <p:cNvPr id="1027" name="Picture 3" descr="C:\Documents and Settings\Аня\Мои документы\Мои рисунки\planet.gif"/>
          <p:cNvPicPr>
            <a:picLocks noChangeAspect="1" noChangeArrowheads="1" noCrop="1"/>
          </p:cNvPicPr>
          <p:nvPr/>
        </p:nvPicPr>
        <p:blipFill>
          <a:blip r:embed="rId3"/>
          <a:srcRect/>
          <a:stretch>
            <a:fillRect/>
          </a:stretch>
        </p:blipFill>
        <p:spPr bwMode="auto">
          <a:xfrm>
            <a:off x="3571868" y="214290"/>
            <a:ext cx="3214728" cy="4286304"/>
          </a:xfrm>
          <a:prstGeom prst="rect">
            <a:avLst/>
          </a:prstGeom>
          <a:noFill/>
        </p:spPr>
      </p:pic>
      <p:sp>
        <p:nvSpPr>
          <p:cNvPr id="13" name="Овал 12"/>
          <p:cNvSpPr/>
          <p:nvPr/>
        </p:nvSpPr>
        <p:spPr>
          <a:xfrm>
            <a:off x="4071934" y="1500174"/>
            <a:ext cx="2500330" cy="428628"/>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R</a:t>
            </a:r>
            <a:endParaRPr lang="ru-RU" dirty="0"/>
          </a:p>
        </p:txBody>
      </p:sp>
      <p:cxnSp>
        <p:nvCxnSpPr>
          <p:cNvPr id="15" name="Прямая соединительная линия 14"/>
          <p:cNvCxnSpPr>
            <a:stCxn id="13" idx="3"/>
          </p:cNvCxnSpPr>
          <p:nvPr/>
        </p:nvCxnSpPr>
        <p:spPr>
          <a:xfrm rot="5400000" flipH="1" flipV="1">
            <a:off x="4786468" y="1366120"/>
            <a:ext cx="151542" cy="84828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lstStyle/>
          <a:p>
            <a:endParaRPr lang="ru-RU"/>
          </a:p>
        </p:txBody>
      </p:sp>
      <p:sp>
        <p:nvSpPr>
          <p:cNvPr id="3" name="Заголовок 2"/>
          <p:cNvSpPr>
            <a:spLocks noGrp="1"/>
          </p:cNvSpPr>
          <p:nvPr>
            <p:ph type="title"/>
          </p:nvPr>
        </p:nvSpPr>
        <p:spPr/>
        <p:txBody>
          <a:bodyPr/>
          <a:lstStyle/>
          <a:p>
            <a:r>
              <a:rPr lang="ru-RU" dirty="0" smtClean="0"/>
              <a:t>• поверхность Земли: 509 494 365 км²</a:t>
            </a:r>
            <a:endParaRPr lang="ru-RU" dirty="0"/>
          </a:p>
        </p:txBody>
      </p:sp>
      <p:pic>
        <p:nvPicPr>
          <p:cNvPr id="5" name="Рисунок 4" descr="earthday.jpg"/>
          <p:cNvPicPr>
            <a:picLocks noGrp="1" noChangeAspect="1"/>
          </p:cNvPicPr>
          <p:nvPr>
            <p:ph type="pic" idx="1"/>
          </p:nvPr>
        </p:nvPicPr>
        <p:blipFill>
          <a:blip r:embed="rId2"/>
          <a:srcRect t="19876" b="19876"/>
          <a:stretch>
            <a:fillRect/>
          </a:stretch>
        </p:blipFill>
        <p:spPr>
          <a:xfrm>
            <a:off x="1560576" y="0"/>
            <a:ext cx="7583424" cy="4568952"/>
          </a:xfrm>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noAutofit/>
          </a:bodyPr>
          <a:lstStyle/>
          <a:p>
            <a:r>
              <a:rPr lang="ru-RU" sz="4000" dirty="0" smtClean="0"/>
              <a:t> 29,765 км/с или 100 000 км/ч</a:t>
            </a:r>
            <a:endParaRPr lang="ru-RU" sz="4000" dirty="0"/>
          </a:p>
        </p:txBody>
      </p:sp>
      <p:sp>
        <p:nvSpPr>
          <p:cNvPr id="3" name="Заголовок 2"/>
          <p:cNvSpPr>
            <a:spLocks noGrp="1"/>
          </p:cNvSpPr>
          <p:nvPr>
            <p:ph type="title"/>
          </p:nvPr>
        </p:nvSpPr>
        <p:spPr/>
        <p:txBody>
          <a:bodyPr>
            <a:normAutofit/>
          </a:bodyPr>
          <a:lstStyle/>
          <a:p>
            <a:r>
              <a:rPr lang="ru-RU" dirty="0" smtClean="0"/>
              <a:t>• средняя скорость движения по орбите: </a:t>
            </a:r>
            <a:endParaRPr lang="ru-RU" dirty="0"/>
          </a:p>
        </p:txBody>
      </p:sp>
      <p:pic>
        <p:nvPicPr>
          <p:cNvPr id="1026" name="Picture 2" descr="C:\Documents and Settings\Аня\Мои документы\Мои рисунки\симметрия\миниатюрная планетная система.jpg"/>
          <p:cNvPicPr>
            <a:picLocks noGrp="1" noChangeAspect="1" noChangeArrowheads="1"/>
          </p:cNvPicPr>
          <p:nvPr>
            <p:ph type="pic" idx="1"/>
          </p:nvPr>
        </p:nvPicPr>
        <p:blipFill>
          <a:blip r:embed="rId2"/>
          <a:srcRect t="12346" b="12346"/>
          <a:stretch>
            <a:fillRect/>
          </a:stretch>
        </p:blipFill>
        <p:spPr bwMode="auto">
          <a:prstGeom prst="rect">
            <a:avLst/>
          </a:prstGeom>
          <a:noFill/>
        </p:spPr>
      </p:pic>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6000" dirty="0" smtClean="0"/>
              <a:t>содержание</a:t>
            </a:r>
            <a:endParaRPr lang="ru-RU" sz="6000" dirty="0"/>
          </a:p>
        </p:txBody>
      </p:sp>
      <p:sp>
        <p:nvSpPr>
          <p:cNvPr id="3" name="Содержимое 2"/>
          <p:cNvSpPr>
            <a:spLocks noGrp="1"/>
          </p:cNvSpPr>
          <p:nvPr>
            <p:ph sz="quarter" idx="1"/>
          </p:nvPr>
        </p:nvSpPr>
        <p:spPr/>
        <p:txBody>
          <a:bodyPr>
            <a:normAutofit/>
          </a:bodyPr>
          <a:lstStyle/>
          <a:p>
            <a:r>
              <a:rPr lang="ru-RU" dirty="0" smtClean="0"/>
              <a:t>Введение.</a:t>
            </a:r>
          </a:p>
          <a:p>
            <a:r>
              <a:rPr lang="ru-RU" dirty="0" smtClean="0"/>
              <a:t>Гипотеза </a:t>
            </a:r>
            <a:r>
              <a:rPr lang="ru-RU" dirty="0" smtClean="0"/>
              <a:t>Пифагора и доказательства Эратосфена.</a:t>
            </a:r>
          </a:p>
          <a:p>
            <a:r>
              <a:rPr lang="ru-RU" dirty="0" smtClean="0"/>
              <a:t>Характеристики земли.</a:t>
            </a:r>
          </a:p>
          <a:p>
            <a:r>
              <a:rPr lang="ru-RU" dirty="0" smtClean="0"/>
              <a:t>Влияние землетрясения на планету Земля.</a:t>
            </a:r>
          </a:p>
          <a:p>
            <a:r>
              <a:rPr lang="ru-RU" dirty="0" smtClean="0"/>
              <a:t>140 </a:t>
            </a:r>
            <a:r>
              <a:rPr lang="ru-RU" dirty="0" smtClean="0"/>
              <a:t>двойников Земли.</a:t>
            </a:r>
          </a:p>
          <a:p>
            <a:r>
              <a:rPr lang="ru-RU" dirty="0" smtClean="0"/>
              <a:t>День Земли.</a:t>
            </a:r>
          </a:p>
          <a:p>
            <a:r>
              <a:rPr lang="ru-RU" dirty="0" smtClean="0"/>
              <a:t>Используемая </a:t>
            </a:r>
            <a:r>
              <a:rPr lang="ru-RU" dirty="0" smtClean="0"/>
              <a:t>литература.</a:t>
            </a:r>
          </a:p>
          <a:p>
            <a:endParaRPr lang="ru-RU"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normAutofit fontScale="62500" lnSpcReduction="20000"/>
          </a:bodyPr>
          <a:lstStyle/>
          <a:p>
            <a:r>
              <a:rPr lang="ru-RU" sz="1800" dirty="0" smtClean="0"/>
              <a:t>Полный оборот вокруг своей оси Земля совершает за одни сутки. Когда на освещаемой Солнцем половине Земли стоит день, на противоположной стороне царит ночь. По мере вращения Земли начинает освещаться ранее затененная сторона, и ночь сменяется днем. Днем кажется, что Солнце движется по небосводу. На самом деле, движется вовсе не Солнце, а Земля.</a:t>
            </a:r>
          </a:p>
          <a:p>
            <a:endParaRPr lang="ru-RU" dirty="0"/>
          </a:p>
        </p:txBody>
      </p:sp>
      <p:sp>
        <p:nvSpPr>
          <p:cNvPr id="3" name="Заголовок 2"/>
          <p:cNvSpPr>
            <a:spLocks noGrp="1"/>
          </p:cNvSpPr>
          <p:nvPr>
            <p:ph type="title"/>
          </p:nvPr>
        </p:nvSpPr>
        <p:spPr/>
        <p:txBody>
          <a:bodyPr>
            <a:normAutofit fontScale="90000"/>
          </a:bodyPr>
          <a:lstStyle/>
          <a:p>
            <a:r>
              <a:rPr lang="ru-RU" dirty="0" smtClean="0"/>
              <a:t>• длительность суток: 23 часа 56 минут 4,099 секунд</a:t>
            </a:r>
            <a:br>
              <a:rPr lang="ru-RU" dirty="0" smtClean="0"/>
            </a:br>
            <a:endParaRPr lang="ru-RU" dirty="0"/>
          </a:p>
        </p:txBody>
      </p:sp>
      <p:pic>
        <p:nvPicPr>
          <p:cNvPr id="7" name="Рисунок 6" descr="4236be.jpg"/>
          <p:cNvPicPr>
            <a:picLocks noGrp="1" noChangeAspect="1"/>
          </p:cNvPicPr>
          <p:nvPr>
            <p:ph type="pic" idx="1"/>
          </p:nvPr>
        </p:nvPicPr>
        <p:blipFill>
          <a:blip r:embed="rId2"/>
          <a:srcRect t="9835" b="9835"/>
          <a:stretch>
            <a:fillRect/>
          </a:stretch>
        </p:blip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t>Землетрясение 26 декабря </a:t>
            </a:r>
            <a:endParaRPr lang="ru-RU" dirty="0"/>
          </a:p>
        </p:txBody>
      </p:sp>
      <p:sp>
        <p:nvSpPr>
          <p:cNvPr id="3" name="Содержимое 2"/>
          <p:cNvSpPr>
            <a:spLocks noGrp="1"/>
          </p:cNvSpPr>
          <p:nvPr>
            <p:ph sz="quarter" idx="1"/>
          </p:nvPr>
        </p:nvSpPr>
        <p:spPr/>
        <p:txBody>
          <a:bodyPr/>
          <a:lstStyle/>
          <a:p>
            <a:r>
              <a:rPr lang="ru-RU" b="1" dirty="0" smtClean="0"/>
              <a:t>Землетрясение 26 декабря изменило форму Земли и удлинило сутки</a:t>
            </a:r>
          </a:p>
          <a:p>
            <a:endParaRPr lang="ru-RU" dirty="0"/>
          </a:p>
        </p:txBody>
      </p:sp>
      <p:pic>
        <p:nvPicPr>
          <p:cNvPr id="5" name="Содержимое 4" descr="Землетрясение 26 декабря изменило форму Земли и удлинило сутки"/>
          <p:cNvPicPr>
            <a:picLocks noGrp="1"/>
          </p:cNvPicPr>
          <p:nvPr>
            <p:ph sz="quarter" idx="2"/>
          </p:nvPr>
        </p:nvPicPr>
        <p:blipFill>
          <a:blip r:embed="rId2"/>
          <a:srcRect/>
          <a:stretch>
            <a:fillRect/>
          </a:stretch>
        </p:blipFill>
        <p:spPr bwMode="auto">
          <a:xfrm>
            <a:off x="4357686" y="2214554"/>
            <a:ext cx="4500561" cy="320200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b="1" dirty="0" smtClean="0"/>
              <a:t>Катастрофическое землетрясение в Юго-Восточной Азии, унесшее более 170 тысяч жизней, изменило геофизические характеристики Земли. Как сообщается на сайте </a:t>
            </a:r>
            <a:r>
              <a:rPr lang="ru-RU" b="1" dirty="0" err="1" smtClean="0"/>
              <a:t>Spaceflight</a:t>
            </a:r>
            <a:r>
              <a:rPr lang="ru-RU" b="1" dirty="0" smtClean="0"/>
              <a:t> </a:t>
            </a:r>
            <a:r>
              <a:rPr lang="ru-RU" b="1" dirty="0" err="1" smtClean="0"/>
              <a:t>Now</a:t>
            </a:r>
            <a:r>
              <a:rPr lang="ru-RU" b="1" dirty="0" smtClean="0"/>
              <a:t>, ученые из NASA установили, что подземные толчки повлияли на скорость вращения планеты, увеличили продолжительность суток и слегка изменили форму планеты.</a:t>
            </a:r>
            <a:r>
              <a:rPr lang="ru-RU" dirty="0" smtClean="0"/>
              <a:t> </a:t>
            </a:r>
          </a:p>
          <a:p>
            <a:endParaRPr lang="ru-RU" dirty="0"/>
          </a:p>
        </p:txBody>
      </p:sp>
    </p:spTree>
  </p:cSld>
  <p:clrMapOvr>
    <a:masterClrMapping/>
  </p:clrMapOvr>
  <p:transition>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571480"/>
            <a:ext cx="4572000" cy="1477328"/>
          </a:xfrm>
          <a:prstGeom prst="rect">
            <a:avLst/>
          </a:prstGeom>
        </p:spPr>
        <p:txBody>
          <a:bodyPr wrap="square">
            <a:spAutoFit/>
          </a:bodyPr>
          <a:lstStyle/>
          <a:p>
            <a:r>
              <a:rPr lang="ru-RU" dirty="0" smtClean="0"/>
              <a:t>Кроме того, в результате землетрясения сместилось положение Северного географического полюса. Он сдвинулся на 2,5 сантиметра в направлении 145 градуса восточной долготы. </a:t>
            </a:r>
            <a:endParaRPr lang="ru-RU" dirty="0"/>
          </a:p>
        </p:txBody>
      </p:sp>
      <p:sp>
        <p:nvSpPr>
          <p:cNvPr id="3" name="Прямоугольник 2"/>
          <p:cNvSpPr/>
          <p:nvPr/>
        </p:nvSpPr>
        <p:spPr>
          <a:xfrm>
            <a:off x="4286248" y="2928934"/>
            <a:ext cx="4572000" cy="3416320"/>
          </a:xfrm>
          <a:prstGeom prst="rect">
            <a:avLst/>
          </a:prstGeom>
        </p:spPr>
        <p:txBody>
          <a:bodyPr>
            <a:spAutoFit/>
          </a:bodyPr>
          <a:lstStyle/>
          <a:p>
            <a:r>
              <a:rPr lang="ru-RU" dirty="0" smtClean="0"/>
              <a:t>Изменение скорости вращения планеты вызвало увеличение продолжительности суток на 2,68 микросекунды, а перемещение масс привело к изменению формы планеты. Как известно, Земля слегка сплюснута у полюсов и чуть выпукла в районе экватора, так что наша планета напоминает по форме дыню или мяч для регби. В результате землетрясения пропорции планеты изменились на одну десятимиллиардную, то есть Земля стала менее сплюснутой и более компактной. </a:t>
            </a:r>
            <a:endParaRPr lang="ru-RU" dirty="0"/>
          </a:p>
        </p:txBody>
      </p:sp>
      <p:pic>
        <p:nvPicPr>
          <p:cNvPr id="1026" name="Picture 2" descr="C:\Documents and Settings\Аня\Мои документы\Мои рисунки\2787944979_b7e0f1b552_m.jpg"/>
          <p:cNvPicPr>
            <a:picLocks noChangeAspect="1" noChangeArrowheads="1"/>
          </p:cNvPicPr>
          <p:nvPr/>
        </p:nvPicPr>
        <p:blipFill>
          <a:blip r:embed="rId2"/>
          <a:srcRect/>
          <a:stretch>
            <a:fillRect/>
          </a:stretch>
        </p:blipFill>
        <p:spPr bwMode="auto">
          <a:xfrm>
            <a:off x="142844" y="3071810"/>
            <a:ext cx="4179123" cy="278608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20000"/>
              <a:lumOff val="80000"/>
            </a:schemeClr>
          </a:solidFill>
        </p:spPr>
        <p:txBody>
          <a:bodyPr>
            <a:normAutofit/>
          </a:bodyPr>
          <a:lstStyle/>
          <a:p>
            <a:pPr algn="ctr"/>
            <a:r>
              <a:rPr lang="ru-RU" sz="2400" dirty="0" smtClean="0"/>
              <a:t>СОЗДАН СПИДОМЕТР ДЛЯ ВНУТРЕННЕГО СЛОЯ ЗЕМЛИ</a:t>
            </a:r>
            <a:endParaRPr lang="ru-RU" sz="2400" dirty="0"/>
          </a:p>
        </p:txBody>
      </p:sp>
      <p:sp>
        <p:nvSpPr>
          <p:cNvPr id="3" name="Текст 2"/>
          <p:cNvSpPr>
            <a:spLocks noGrp="1"/>
          </p:cNvSpPr>
          <p:nvPr>
            <p:ph type="body" idx="2"/>
          </p:nvPr>
        </p:nvSpPr>
        <p:spPr>
          <a:xfrm>
            <a:off x="609600" y="1785926"/>
            <a:ext cx="4462466" cy="4857784"/>
          </a:xfrm>
        </p:spPr>
        <p:txBody>
          <a:bodyPr/>
          <a:lstStyle/>
          <a:p>
            <a:r>
              <a:rPr lang="ru-RU" dirty="0" smtClean="0"/>
              <a:t>Исследователи Бристольского университета представили разработанный ими сейсмологический радар для определения скорости движения внутренних областей Земли. Используя новую технологию, ученые смогут получить количественные характеристики движения внутренних земных слоев. Движение мантии Земли определяет положение континентов и океанов, а также места столкновения тектонических плит, которые являются очагами землетрясений. </a:t>
            </a:r>
            <a:br>
              <a:rPr lang="ru-RU" dirty="0" smtClean="0"/>
            </a:br>
            <a:endParaRPr lang="ru-RU" dirty="0"/>
          </a:p>
        </p:txBody>
      </p:sp>
      <p:pic>
        <p:nvPicPr>
          <p:cNvPr id="5" name="Содержимое 4" descr="Изображение"/>
          <p:cNvPicPr>
            <a:picLocks noGrp="1"/>
          </p:cNvPicPr>
          <p:nvPr>
            <p:ph sz="quarter" idx="1"/>
          </p:nvPr>
        </p:nvPicPr>
        <p:blipFill>
          <a:blip r:embed="rId2"/>
          <a:srcRect/>
          <a:stretch>
            <a:fillRect/>
          </a:stretch>
        </p:blipFill>
        <p:spPr bwMode="auto">
          <a:xfrm>
            <a:off x="5214942" y="1857364"/>
            <a:ext cx="3700487"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НАСА обнаружило 140 двойников Земли</a:t>
            </a:r>
            <a:endParaRPr lang="ru-RU" b="1" dirty="0"/>
          </a:p>
        </p:txBody>
      </p:sp>
      <p:sp>
        <p:nvSpPr>
          <p:cNvPr id="3" name="Содержимое 2"/>
          <p:cNvSpPr>
            <a:spLocks noGrp="1"/>
          </p:cNvSpPr>
          <p:nvPr>
            <p:ph sz="quarter" idx="1"/>
          </p:nvPr>
        </p:nvSpPr>
        <p:spPr/>
        <p:txBody>
          <a:bodyPr>
            <a:normAutofit fontScale="77500" lnSpcReduction="20000"/>
          </a:bodyPr>
          <a:lstStyle/>
          <a:p>
            <a:r>
              <a:rPr lang="ru-RU" i="1" dirty="0" smtClean="0"/>
              <a:t>Космический телескоп НАСА «Кеплер» обнаружил пять солнечных систем и 706 новых планет, 140 из которых сходны по своим размерам и ряду физических характеристик с Землей. «Кеплер» - первый космический аппарат, специально спроектированный для поиска планет вне Солнечной системы. Его запуск состоялся 6 марта 2009 года.</a:t>
            </a:r>
            <a:r>
              <a:rPr lang="ru-RU" dirty="0" smtClean="0"/>
              <a:t/>
            </a:r>
            <a:br>
              <a:rPr lang="ru-RU" dirty="0" smtClean="0"/>
            </a:br>
            <a:endParaRPr lang="ru-RU" dirty="0"/>
          </a:p>
        </p:txBody>
      </p:sp>
      <p:pic>
        <p:nvPicPr>
          <p:cNvPr id="5" name="Содержимое 4" descr="Новость на Newsland: НАСА обнаружило 140 двойников Земли"/>
          <p:cNvPicPr>
            <a:picLocks noGrp="1"/>
          </p:cNvPicPr>
          <p:nvPr>
            <p:ph sz="quarter" idx="2"/>
          </p:nvPr>
        </p:nvPicPr>
        <p:blipFill>
          <a:blip r:embed="rId2"/>
          <a:srcRect/>
          <a:stretch>
            <a:fillRect/>
          </a:stretch>
        </p:blipFill>
        <p:spPr bwMode="auto">
          <a:xfrm>
            <a:off x="4572000" y="2143116"/>
            <a:ext cx="3832259" cy="3429024"/>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942974" y="971550"/>
          <a:ext cx="7486677" cy="5386408"/>
        </p:xfrm>
        <a:graphic>
          <a:graphicData uri="http://schemas.openxmlformats.org/drawingml/2006/table">
            <a:tbl>
              <a:tblPr/>
              <a:tblGrid>
                <a:gridCol w="7486677"/>
              </a:tblGrid>
              <a:tr h="53864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2800" kern="1200" dirty="0" smtClean="0">
                          <a:solidFill>
                            <a:schemeClr val="tx1"/>
                          </a:solidFill>
                          <a:latin typeface="+mn-lt"/>
                          <a:ea typeface="+mn-ea"/>
                          <a:cs typeface="+mn-cs"/>
                        </a:rPr>
                        <a:t>Как сообщают «</a:t>
                      </a:r>
                      <a:r>
                        <a:rPr kumimoji="0" lang="ru-RU" sz="2800" kern="1200" dirty="0" err="1" smtClean="0">
                          <a:solidFill>
                            <a:schemeClr val="tx1"/>
                          </a:solidFill>
                          <a:latin typeface="+mn-lt"/>
                          <a:ea typeface="+mn-ea"/>
                          <a:cs typeface="+mn-cs"/>
                        </a:rPr>
                        <a:t>Вести.Ru</a:t>
                      </a:r>
                      <a:r>
                        <a:rPr kumimoji="0" lang="ru-RU" sz="2800" kern="1200" dirty="0" smtClean="0">
                          <a:solidFill>
                            <a:schemeClr val="tx1"/>
                          </a:solidFill>
                          <a:latin typeface="+mn-lt"/>
                          <a:ea typeface="+mn-ea"/>
                          <a:cs typeface="+mn-cs"/>
                        </a:rPr>
                        <a:t>», переданные «Кеплером» снимки космических глубин полностью меняют существующее в науке представление о Вселенной. Ранее считалось, что за пределами нашей Солнечной системы существуют в основном планеты, образованные из газов. Однако выясняется, что Вселенная наполнена планетами, созданными из твердой материи.</a:t>
                      </a:r>
                    </a:p>
                    <a:p>
                      <a:endParaRPr lang="ru-RU" sz="2800"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День Земли!</a:t>
            </a:r>
            <a:endParaRPr lang="ru-RU" dirty="0"/>
          </a:p>
        </p:txBody>
      </p:sp>
      <p:sp>
        <p:nvSpPr>
          <p:cNvPr id="3" name="Содержимое 2"/>
          <p:cNvSpPr>
            <a:spLocks noGrp="1"/>
          </p:cNvSpPr>
          <p:nvPr>
            <p:ph sz="quarter" idx="1"/>
          </p:nvPr>
        </p:nvSpPr>
        <p:spPr/>
        <p:txBody>
          <a:bodyPr>
            <a:normAutofit fontScale="47500" lnSpcReduction="20000"/>
          </a:bodyPr>
          <a:lstStyle/>
          <a:p>
            <a:r>
              <a:rPr lang="ru-RU" dirty="0" smtClean="0"/>
              <a:t>Говоря о нашей планете, как о "космическом корабле", мы взглянули на Землю с космической точки зрения. Про связи Земли и космоса забывать нельзя</a:t>
            </a:r>
            <a:endParaRPr lang="ru-RU" dirty="0"/>
          </a:p>
        </p:txBody>
      </p:sp>
      <p:sp>
        <p:nvSpPr>
          <p:cNvPr id="4" name="Содержимое 3"/>
          <p:cNvSpPr>
            <a:spLocks noGrp="1"/>
          </p:cNvSpPr>
          <p:nvPr>
            <p:ph sz="quarter" idx="2"/>
          </p:nvPr>
        </p:nvSpPr>
        <p:spPr/>
        <p:txBody>
          <a:bodyPr>
            <a:normAutofit fontScale="47500" lnSpcReduction="20000"/>
          </a:bodyPr>
          <a:lstStyle/>
          <a:p>
            <a:r>
              <a:rPr lang="ru-RU" dirty="0" smtClean="0"/>
              <a:t>22 апреля 1970 года американский сенатор Г. Нельсон создал группу студентов, которые призывали население к защите окружающей среды и сохранению благоприятного климата на земле. В последствие студенческое шествие переросло в национальное движение сначала в США, а затем распространилось и по всему миру. Сейчас праздник имеет уже международное значение и является днем напоминания об экологических катастрофах, о том, что каждый человек может внести свой вклад в сохранение экологии на планете и быть ответственным за состояние окружающей среды вокруг себя. В 2009 году Генеральная Ассамблея ООН приняла решение о праздновании 22 апреля Всемирного Дня земли. В этот день все население планеты должно вспомнить, что Земля это наш общий дом, который надо содержать в порядке. </a:t>
            </a:r>
            <a:br>
              <a:rPr lang="ru-RU" dirty="0" smtClean="0"/>
            </a:br>
            <a:r>
              <a:rPr lang="ru-RU" dirty="0" smtClean="0"/>
              <a:t/>
            </a:r>
            <a:br>
              <a:rPr lang="ru-RU" dirty="0" smtClean="0"/>
            </a:br>
            <a:r>
              <a:rPr lang="ru-RU" dirty="0" smtClean="0"/>
              <a:t>Также, День Земли отмечается в некоторых странах в день весеннего равноденствия (20-21 марта).</a:t>
            </a:r>
            <a:endParaRPr lang="ru-RU" dirty="0"/>
          </a:p>
        </p:txBody>
      </p:sp>
      <p:pic>
        <p:nvPicPr>
          <p:cNvPr id="1026" name="Picture 2" descr="C:\Documents and Settings\Аня\Мои документы\Мои рисунки\день земли.jpg"/>
          <p:cNvPicPr>
            <a:picLocks noChangeAspect="1" noChangeArrowheads="1"/>
          </p:cNvPicPr>
          <p:nvPr/>
        </p:nvPicPr>
        <p:blipFill>
          <a:blip r:embed="rId2" cstate="print"/>
          <a:srcRect/>
          <a:stretch>
            <a:fillRect/>
          </a:stretch>
        </p:blipFill>
        <p:spPr bwMode="auto">
          <a:xfrm>
            <a:off x="857224" y="0"/>
            <a:ext cx="1469582" cy="1285884"/>
          </a:xfrm>
          <a:prstGeom prst="rect">
            <a:avLst/>
          </a:prstGeom>
          <a:noFill/>
        </p:spPr>
      </p:pic>
      <p:pic>
        <p:nvPicPr>
          <p:cNvPr id="5" name="Picture 2" descr="C:\Documents and Settings\Аня\Мои документы\Мои рисунки\я люблю тебя земля.jpg"/>
          <p:cNvPicPr>
            <a:picLocks noChangeAspect="1" noChangeArrowheads="1"/>
          </p:cNvPicPr>
          <p:nvPr/>
        </p:nvPicPr>
        <p:blipFill>
          <a:blip r:embed="rId3"/>
          <a:srcRect/>
          <a:stretch>
            <a:fillRect/>
          </a:stretch>
        </p:blipFill>
        <p:spPr bwMode="auto">
          <a:xfrm>
            <a:off x="1214414" y="2357430"/>
            <a:ext cx="2746371" cy="3616914"/>
          </a:xfrm>
          <a:prstGeom prst="rect">
            <a:avLst/>
          </a:prstGeom>
          <a:noFill/>
        </p:spPr>
      </p:pic>
      <p:graphicFrame>
        <p:nvGraphicFramePr>
          <p:cNvPr id="7" name="Таблица 6"/>
          <p:cNvGraphicFramePr>
            <a:graphicFrameLocks noGrp="1"/>
          </p:cNvGraphicFramePr>
          <p:nvPr/>
        </p:nvGraphicFramePr>
        <p:xfrm>
          <a:off x="540327" y="6151418"/>
          <a:ext cx="3817359" cy="492292"/>
        </p:xfrm>
        <a:graphic>
          <a:graphicData uri="http://schemas.openxmlformats.org/drawingml/2006/table">
            <a:tbl>
              <a:tblPr/>
              <a:tblGrid>
                <a:gridCol w="3817359"/>
              </a:tblGrid>
              <a:tr h="492292">
                <a:tc>
                  <a:txBody>
                    <a:bodyPr/>
                    <a:lstStyle/>
                    <a:p>
                      <a:pPr algn="ctr"/>
                      <a:r>
                        <a:rPr lang="ru-RU" sz="2400" dirty="0" smtClean="0">
                          <a:solidFill>
                            <a:srgbClr val="FF0000"/>
                          </a:solidFill>
                        </a:rPr>
                        <a:t>Я люблю тебя, Земля!</a:t>
                      </a:r>
                      <a:endParaRPr lang="ru-RU" sz="2400" dirty="0">
                        <a:solidFill>
                          <a:srgbClr val="FF0000"/>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accent2">
                        <a:lumMod val="20000"/>
                        <a:lumOff val="80000"/>
                      </a:schemeClr>
                    </a:solidFill>
                  </a:tcPr>
                </a:tc>
              </a:tr>
            </a:tbl>
          </a:graphicData>
        </a:graphic>
      </p:graphicFrame>
      <p:pic>
        <p:nvPicPr>
          <p:cNvPr id="8" name="Picture 2" descr="C:\Documents and Settings\Аня\Мои документы\Мои рисунки\день земли.jpg"/>
          <p:cNvPicPr>
            <a:picLocks noChangeAspect="1" noChangeArrowheads="1"/>
          </p:cNvPicPr>
          <p:nvPr/>
        </p:nvPicPr>
        <p:blipFill>
          <a:blip r:embed="rId2" cstate="print"/>
          <a:srcRect/>
          <a:stretch>
            <a:fillRect/>
          </a:stretch>
        </p:blipFill>
        <p:spPr bwMode="auto">
          <a:xfrm>
            <a:off x="6715140" y="0"/>
            <a:ext cx="1469582" cy="1285884"/>
          </a:xfrm>
          <a:prstGeom prst="rect">
            <a:avLst/>
          </a:prstGeom>
          <a:noFill/>
        </p:spPr>
      </p:pic>
    </p:spTree>
  </p:cSld>
  <p:clrMapOvr>
    <a:masterClrMapping/>
  </p:clrMapOvr>
  <p:transition>
    <p:diamon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СПИСОК ЛИТЕРАТУРЫ:</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 1. </a:t>
            </a:r>
            <a:r>
              <a:rPr lang="ru-RU" dirty="0" err="1" smtClean="0"/>
              <a:t>Ю.А.Школенко</a:t>
            </a:r>
            <a:r>
              <a:rPr lang="ru-RU" dirty="0" smtClean="0"/>
              <a:t> "Эта хрупкая планета".</a:t>
            </a:r>
          </a:p>
          <a:p>
            <a:r>
              <a:rPr lang="ru-RU" dirty="0" smtClean="0"/>
              <a:t> 2. А.Л. </a:t>
            </a:r>
            <a:r>
              <a:rPr lang="ru-RU" dirty="0" err="1" smtClean="0"/>
              <a:t>Аншин</a:t>
            </a:r>
            <a:r>
              <a:rPr lang="ru-RU" dirty="0" smtClean="0"/>
              <a:t>, А.И. </a:t>
            </a:r>
            <a:r>
              <a:rPr lang="ru-RU" dirty="0" err="1" smtClean="0"/>
              <a:t>Мелуа</a:t>
            </a:r>
            <a:r>
              <a:rPr lang="ru-RU" dirty="0" smtClean="0"/>
              <a:t> " Уроки экологических просчётов".</a:t>
            </a:r>
          </a:p>
          <a:p>
            <a:r>
              <a:rPr lang="ru-RU" dirty="0" smtClean="0"/>
              <a:t> 3. Под редакцией профессоров Зозулина, </a:t>
            </a:r>
            <a:r>
              <a:rPr lang="ru-RU" dirty="0" err="1" smtClean="0"/>
              <a:t>Номоконова</a:t>
            </a:r>
            <a:r>
              <a:rPr lang="ru-RU" dirty="0" smtClean="0"/>
              <a:t>, </a:t>
            </a:r>
            <a:r>
              <a:rPr lang="ru-RU" dirty="0" err="1" smtClean="0"/>
              <a:t>Чупакина</a:t>
            </a:r>
            <a:r>
              <a:rPr lang="ru-RU" dirty="0" smtClean="0"/>
              <a:t>   	"Человек и  </a:t>
            </a:r>
            <a:r>
              <a:rPr lang="ru-RU" dirty="0" err="1" smtClean="0"/>
              <a:t>боисфера</a:t>
            </a:r>
            <a:r>
              <a:rPr lang="ru-RU" dirty="0" smtClean="0"/>
              <a:t>".</a:t>
            </a:r>
          </a:p>
          <a:p>
            <a:r>
              <a:rPr lang="ru-RU" dirty="0" smtClean="0"/>
              <a:t> 4. Большая Советская энциклопедия.</a:t>
            </a:r>
          </a:p>
          <a:p>
            <a:r>
              <a:rPr lang="ru-RU" dirty="0" smtClean="0"/>
              <a:t> 5.Источник: </a:t>
            </a:r>
            <a:r>
              <a:rPr lang="ru-RU" u="sng" dirty="0" smtClean="0">
                <a:hlinkClick r:id="rId2"/>
              </a:rPr>
              <a:t>LENTA.RU</a:t>
            </a:r>
            <a:r>
              <a:rPr lang="ru-RU" u="sng" dirty="0" smtClean="0"/>
              <a:t>. </a:t>
            </a:r>
          </a:p>
          <a:p>
            <a:r>
              <a:rPr lang="ru-RU" dirty="0" smtClean="0"/>
              <a:t>6.Источник: </a:t>
            </a:r>
            <a:r>
              <a:rPr lang="ru-RU" u="sng" dirty="0" smtClean="0">
                <a:hlinkClick r:id="rId3"/>
              </a:rPr>
              <a:t>focus.ua</a:t>
            </a:r>
            <a:r>
              <a:rPr lang="ru-RU" dirty="0" smtClean="0"/>
              <a:t> </a:t>
            </a:r>
          </a:p>
          <a:p>
            <a:r>
              <a:rPr lang="ru-RU" dirty="0" smtClean="0"/>
              <a:t> 7. Интернет ресурсы </a:t>
            </a:r>
            <a:r>
              <a:rPr lang="ru-RU" u="sng" dirty="0" smtClean="0">
                <a:hlinkClick r:id="rId4"/>
              </a:rPr>
              <a:t>http://nauka.izvestia.ru/news/article104035.html</a:t>
            </a: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8000" dirty="0" smtClean="0"/>
              <a:t>Цели</a:t>
            </a:r>
            <a:endParaRPr lang="ru-RU" sz="8000" dirty="0"/>
          </a:p>
        </p:txBody>
      </p:sp>
      <p:sp>
        <p:nvSpPr>
          <p:cNvPr id="3" name="Содержимое 2"/>
          <p:cNvSpPr>
            <a:spLocks noGrp="1"/>
          </p:cNvSpPr>
          <p:nvPr>
            <p:ph sz="quarter" idx="1"/>
          </p:nvPr>
        </p:nvSpPr>
        <p:spPr/>
        <p:txBody>
          <a:bodyPr>
            <a:normAutofit fontScale="85000" lnSpcReduction="10000"/>
          </a:bodyPr>
          <a:lstStyle/>
          <a:p>
            <a:r>
              <a:rPr lang="ru-RU" sz="4000" b="1" dirty="0" smtClean="0">
                <a:solidFill>
                  <a:schemeClr val="accent3">
                    <a:lumMod val="50000"/>
                  </a:schemeClr>
                </a:solidFill>
              </a:rPr>
              <a:t> изучение характеристик Земли </a:t>
            </a:r>
            <a:r>
              <a:rPr lang="ru-RU" sz="4000" b="1" dirty="0" smtClean="0">
                <a:solidFill>
                  <a:schemeClr val="accent3">
                    <a:lumMod val="50000"/>
                  </a:schemeClr>
                </a:solidFill>
              </a:rPr>
              <a:t> </a:t>
            </a:r>
            <a:r>
              <a:rPr lang="ru-RU" sz="4000" b="1" dirty="0" smtClean="0">
                <a:solidFill>
                  <a:schemeClr val="accent3">
                    <a:lumMod val="50000"/>
                  </a:schemeClr>
                </a:solidFill>
              </a:rPr>
              <a:t>с использованием математических понятий.</a:t>
            </a:r>
          </a:p>
          <a:p>
            <a:r>
              <a:rPr lang="ru-RU" sz="4000" b="1" dirty="0" smtClean="0">
                <a:solidFill>
                  <a:schemeClr val="accent3">
                    <a:lumMod val="50000"/>
                  </a:schemeClr>
                </a:solidFill>
              </a:rPr>
              <a:t> приобретение навыков самостоятельной работы с большими объемами информации (например, из СМИ, Интернет, из энциклопедий по математике и других учебных пособий по предмету</a:t>
            </a:r>
          </a:p>
          <a:p>
            <a:pPr algn="ctr">
              <a:buNone/>
            </a:pPr>
            <a:endParaRPr lang="ru-RU" sz="4000" dirty="0" smtClean="0">
              <a:solidFill>
                <a:schemeClr val="accent3">
                  <a:lumMod val="50000"/>
                </a:schemeClr>
              </a:solidFill>
            </a:endParaRPr>
          </a:p>
          <a:p>
            <a:pPr>
              <a:buNone/>
            </a:pPr>
            <a:endParaRPr lang="ru-RU" dirty="0"/>
          </a:p>
        </p:txBody>
      </p:sp>
    </p:spTree>
  </p:cSld>
  <p:clrMapOvr>
    <a:masterClrMapping/>
  </p:clrMapOvr>
  <p:transition>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Предполагаемое практическое  применение:</a:t>
            </a:r>
            <a:endParaRPr lang="ru-RU" dirty="0"/>
          </a:p>
        </p:txBody>
      </p:sp>
      <p:sp>
        <p:nvSpPr>
          <p:cNvPr id="3" name="Содержимое 2"/>
          <p:cNvSpPr>
            <a:spLocks noGrp="1"/>
          </p:cNvSpPr>
          <p:nvPr>
            <p:ph sz="quarter" idx="1"/>
          </p:nvPr>
        </p:nvSpPr>
        <p:spPr/>
        <p:txBody>
          <a:bodyPr>
            <a:normAutofit/>
          </a:bodyPr>
          <a:lstStyle/>
          <a:p>
            <a:pPr hangingPunct="0"/>
            <a:r>
              <a:rPr lang="ru-RU" dirty="0" smtClean="0"/>
              <a:t>Возможность применения полученных знаний: при решении предметных задач,</a:t>
            </a:r>
          </a:p>
          <a:p>
            <a:pPr hangingPunct="0"/>
            <a:r>
              <a:rPr lang="ru-RU" dirty="0" smtClean="0"/>
              <a:t>в повседневной жизни, при изучении тем на других предметах.</a:t>
            </a:r>
          </a:p>
          <a:p>
            <a:r>
              <a:rPr lang="ru-RU" dirty="0" smtClean="0"/>
              <a:t>Использование результатов исследования в виде презентаций учителями – предметниками, в качестве вспомогательного материала при проведении интегрированных уроков (математика и география, </a:t>
            </a:r>
            <a:r>
              <a:rPr lang="ru-RU" dirty="0" smtClean="0"/>
              <a:t>математика).</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8000" dirty="0" smtClean="0"/>
              <a:t>задачи</a:t>
            </a:r>
            <a:endParaRPr lang="ru-RU" sz="8000" dirty="0"/>
          </a:p>
        </p:txBody>
      </p:sp>
      <p:sp>
        <p:nvSpPr>
          <p:cNvPr id="3" name="Содержимое 2"/>
          <p:cNvSpPr>
            <a:spLocks noGrp="1"/>
          </p:cNvSpPr>
          <p:nvPr>
            <p:ph sz="quarter" idx="1"/>
          </p:nvPr>
        </p:nvSpPr>
        <p:spPr/>
        <p:txBody>
          <a:bodyPr>
            <a:normAutofit fontScale="85000" lnSpcReduction="10000"/>
          </a:bodyPr>
          <a:lstStyle/>
          <a:p>
            <a:r>
              <a:rPr lang="ru-RU" dirty="0" smtClean="0"/>
              <a:t>Изучить математическую литературу, связанную с понятиями: шар, сфера, радиус и диаметр шара, площадь поверхности шара, средняя скорость движения, масса. Вспомнить единицы измерения   площади, скорости, понятие средней величины. </a:t>
            </a:r>
          </a:p>
          <a:p>
            <a:pPr>
              <a:buNone/>
            </a:pPr>
            <a:endParaRPr lang="ru-RU" dirty="0" smtClean="0"/>
          </a:p>
          <a:p>
            <a:pPr>
              <a:buNone/>
            </a:pPr>
            <a:endParaRPr lang="ru-RU" dirty="0"/>
          </a:p>
        </p:txBody>
      </p:sp>
      <p:pic>
        <p:nvPicPr>
          <p:cNvPr id="8" name="Содержимое 7" descr="imagesCAMTNZ4U.jpg"/>
          <p:cNvPicPr>
            <a:picLocks noGrp="1" noChangeAspect="1"/>
          </p:cNvPicPr>
          <p:nvPr>
            <p:ph sz="quarter" idx="2"/>
          </p:nvPr>
        </p:nvPicPr>
        <p:blipFill>
          <a:blip r:embed="rId2"/>
          <a:stretch>
            <a:fillRect/>
          </a:stretch>
        </p:blipFill>
        <p:spPr>
          <a:xfrm>
            <a:off x="4571968" y="1643050"/>
            <a:ext cx="4429156" cy="442915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77500" lnSpcReduction="20000"/>
          </a:bodyPr>
          <a:lstStyle/>
          <a:p>
            <a:pPr algn="ctr">
              <a:buNone/>
            </a:pPr>
            <a:r>
              <a:rPr lang="ru-RU" sz="5100" dirty="0" smtClean="0">
                <a:solidFill>
                  <a:schemeClr val="accent3">
                    <a:lumMod val="50000"/>
                  </a:schemeClr>
                </a:solidFill>
              </a:rPr>
              <a:t>Используемые математические знания</a:t>
            </a:r>
            <a:r>
              <a:rPr lang="ru-RU" sz="4000" dirty="0" smtClean="0">
                <a:solidFill>
                  <a:schemeClr val="accent3">
                    <a:lumMod val="50000"/>
                  </a:schemeClr>
                </a:solidFill>
              </a:rPr>
              <a:t>:</a:t>
            </a:r>
          </a:p>
          <a:p>
            <a:r>
              <a:rPr lang="ru-RU" sz="2800" dirty="0" smtClean="0">
                <a:solidFill>
                  <a:schemeClr val="accent5">
                    <a:lumMod val="50000"/>
                  </a:schemeClr>
                </a:solidFill>
              </a:rPr>
              <a:t> Составление и чтение круговых </a:t>
            </a:r>
            <a:r>
              <a:rPr lang="ru-RU" sz="2800" dirty="0" smtClean="0">
                <a:solidFill>
                  <a:schemeClr val="accent5">
                    <a:lumMod val="50000"/>
                  </a:schemeClr>
                </a:solidFill>
              </a:rPr>
              <a:t>диаграмм</a:t>
            </a:r>
            <a:r>
              <a:rPr lang="ru-RU" sz="2800" dirty="0" smtClean="0">
                <a:solidFill>
                  <a:schemeClr val="accent5">
                    <a:lumMod val="50000"/>
                  </a:schemeClr>
                </a:solidFill>
              </a:rPr>
              <a:t>.</a:t>
            </a:r>
          </a:p>
          <a:p>
            <a:r>
              <a:rPr lang="ru-RU" sz="2800" dirty="0" smtClean="0">
                <a:solidFill>
                  <a:schemeClr val="accent5">
                    <a:lumMod val="50000"/>
                  </a:schemeClr>
                </a:solidFill>
              </a:rPr>
              <a:t>Знание единиц измерения площади и объема.</a:t>
            </a:r>
          </a:p>
          <a:p>
            <a:r>
              <a:rPr lang="ru-RU" sz="2800" dirty="0" smtClean="0">
                <a:solidFill>
                  <a:schemeClr val="accent5">
                    <a:lumMod val="50000"/>
                  </a:schemeClr>
                </a:solidFill>
              </a:rPr>
              <a:t>Понятие средней скорости движения.</a:t>
            </a:r>
          </a:p>
          <a:p>
            <a:r>
              <a:rPr lang="ru-RU" sz="2800" dirty="0" smtClean="0">
                <a:solidFill>
                  <a:schemeClr val="accent5">
                    <a:lumMod val="50000"/>
                  </a:schemeClr>
                </a:solidFill>
              </a:rPr>
              <a:t>Понятие радиуса, длины окружности и площади круга.</a:t>
            </a:r>
          </a:p>
          <a:p>
            <a:pPr>
              <a:buNone/>
            </a:pPr>
            <a:endParaRPr lang="ru-RU" sz="2800" dirty="0" smtClean="0">
              <a:solidFill>
                <a:schemeClr val="accent5">
                  <a:lumMod val="50000"/>
                </a:schemeClr>
              </a:solidFill>
            </a:endParaRPr>
          </a:p>
          <a:p>
            <a:endParaRPr lang="ru-RU" dirty="0"/>
          </a:p>
        </p:txBody>
      </p:sp>
      <p:sp>
        <p:nvSpPr>
          <p:cNvPr id="4" name="Содержимое 3"/>
          <p:cNvSpPr>
            <a:spLocks noGrp="1"/>
          </p:cNvSpPr>
          <p:nvPr>
            <p:ph sz="quarter" idx="2"/>
          </p:nvPr>
        </p:nvSpPr>
        <p:spPr>
          <a:xfrm>
            <a:off x="4857752" y="1643050"/>
            <a:ext cx="3886200" cy="4572000"/>
          </a:xfrm>
        </p:spPr>
        <p:txBody>
          <a:bodyPr>
            <a:normAutofit fontScale="77500" lnSpcReduction="20000"/>
          </a:bodyPr>
          <a:lstStyle/>
          <a:p>
            <a:pPr algn="ctr">
              <a:buNone/>
            </a:pPr>
            <a:r>
              <a:rPr lang="ru-RU" sz="5100" dirty="0" smtClean="0">
                <a:solidFill>
                  <a:schemeClr val="accent3">
                    <a:lumMod val="50000"/>
                  </a:schemeClr>
                </a:solidFill>
              </a:rPr>
              <a:t>Методы исследования</a:t>
            </a:r>
            <a:r>
              <a:rPr lang="ru-RU" sz="4600" dirty="0" smtClean="0">
                <a:solidFill>
                  <a:schemeClr val="accent3">
                    <a:lumMod val="50000"/>
                  </a:schemeClr>
                </a:solidFill>
              </a:rPr>
              <a:t>:</a:t>
            </a:r>
          </a:p>
          <a:p>
            <a:r>
              <a:rPr lang="ru-RU" dirty="0" smtClean="0">
                <a:solidFill>
                  <a:schemeClr val="accent5">
                    <a:lumMod val="50000"/>
                  </a:schemeClr>
                </a:solidFill>
              </a:rPr>
              <a:t>Обработка, анализ научных источников;</a:t>
            </a:r>
          </a:p>
          <a:p>
            <a:r>
              <a:rPr lang="ru-RU" dirty="0" smtClean="0">
                <a:solidFill>
                  <a:schemeClr val="accent5">
                    <a:lumMod val="50000"/>
                  </a:schemeClr>
                </a:solidFill>
              </a:rPr>
              <a:t> Анализ научной литературы, учебников и пособий по исследуемой проблеме.</a:t>
            </a:r>
          </a:p>
          <a:p>
            <a:endParaRPr lang="ru-RU" dirty="0">
              <a:solidFill>
                <a:schemeClr val="accent5">
                  <a:lumMod val="50000"/>
                </a:schemeClr>
              </a:solidFill>
            </a:endParaRPr>
          </a:p>
        </p:txBody>
      </p:sp>
      <p:pic>
        <p:nvPicPr>
          <p:cNvPr id="5" name="Рисунок 4" descr="C145-080"/>
          <p:cNvPicPr/>
          <p:nvPr/>
        </p:nvPicPr>
        <p:blipFill>
          <a:blip r:embed="rId2"/>
          <a:srcRect/>
          <a:stretch>
            <a:fillRect/>
          </a:stretch>
        </p:blipFill>
        <p:spPr bwMode="auto">
          <a:xfrm>
            <a:off x="5143504" y="4214818"/>
            <a:ext cx="3357586" cy="17145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Гипотеза Пифагора</a:t>
            </a:r>
            <a:endParaRPr lang="ru-RU" dirty="0"/>
          </a:p>
        </p:txBody>
      </p:sp>
      <p:sp>
        <p:nvSpPr>
          <p:cNvPr id="5" name="Прямоугольник 4"/>
          <p:cNvSpPr/>
          <p:nvPr/>
        </p:nvSpPr>
        <p:spPr>
          <a:xfrm>
            <a:off x="214282" y="2500306"/>
            <a:ext cx="4572000" cy="3139321"/>
          </a:xfrm>
          <a:prstGeom prst="rect">
            <a:avLst/>
          </a:prstGeom>
        </p:spPr>
        <p:txBody>
          <a:bodyPr>
            <a:spAutoFit/>
          </a:bodyPr>
          <a:lstStyle/>
          <a:p>
            <a:r>
              <a:rPr lang="ru-RU" dirty="0" smtClean="0"/>
              <a:t>Греческие ученые открыли множество свойств и в алгебре, и в геометрии. Например: Пифагор писал: "Все в природе стремится к совершенству, а самой совершенной из фигур является шар, следовательно, земля должна иметь форму шара". Так математик и философ, зная законы геометрии, выдвинул гипотезу о шарообразности Земли, которую впоследствии доказал египетский математик и географ Эратосфен. </a:t>
            </a:r>
            <a:endParaRPr lang="ru-RU" dirty="0"/>
          </a:p>
        </p:txBody>
      </p:sp>
      <p:pic>
        <p:nvPicPr>
          <p:cNvPr id="8" name="Содержимое 7" descr="пифагор.jpg"/>
          <p:cNvPicPr>
            <a:picLocks noGrp="1" noChangeAspect="1"/>
          </p:cNvPicPr>
          <p:nvPr>
            <p:ph sz="quarter" idx="1"/>
          </p:nvPr>
        </p:nvPicPr>
        <p:blipFill>
          <a:blip r:embed="rId2"/>
          <a:stretch>
            <a:fillRect/>
          </a:stretch>
        </p:blipFill>
        <p:spPr>
          <a:xfrm>
            <a:off x="5643570" y="2500306"/>
            <a:ext cx="2924175" cy="3476625"/>
          </a:xfrm>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Эратосфен</a:t>
            </a:r>
            <a:endParaRPr lang="ru-RU" dirty="0"/>
          </a:p>
        </p:txBody>
      </p:sp>
      <p:sp>
        <p:nvSpPr>
          <p:cNvPr id="3" name="Содержимое 2"/>
          <p:cNvSpPr>
            <a:spLocks noGrp="1"/>
          </p:cNvSpPr>
          <p:nvPr>
            <p:ph sz="quarter" idx="1"/>
          </p:nvPr>
        </p:nvSpPr>
        <p:spPr/>
        <p:txBody>
          <a:bodyPr>
            <a:normAutofit fontScale="47500" lnSpcReduction="20000"/>
          </a:bodyPr>
          <a:lstStyle/>
          <a:p>
            <a:r>
              <a:rPr lang="ru-RU" b="1" dirty="0" smtClean="0"/>
              <a:t>Дата рождения:</a:t>
            </a:r>
            <a:endParaRPr lang="ru-RU" dirty="0" smtClean="0"/>
          </a:p>
          <a:p>
            <a:r>
              <a:rPr lang="ru-RU" dirty="0" smtClean="0">
                <a:hlinkClick r:id="rId2" tooltip="276 год до н. э."/>
              </a:rPr>
              <a:t>276 год до н. э.</a:t>
            </a:r>
            <a:r>
              <a:rPr lang="ru-RU" dirty="0" smtClean="0"/>
              <a:t>(-276)</a:t>
            </a:r>
          </a:p>
          <a:p>
            <a:r>
              <a:rPr lang="ru-RU" b="1" dirty="0" smtClean="0"/>
              <a:t>Место рождения:</a:t>
            </a:r>
            <a:endParaRPr lang="ru-RU" dirty="0" smtClean="0"/>
          </a:p>
          <a:p>
            <a:r>
              <a:rPr lang="ru-RU" dirty="0" err="1" smtClean="0">
                <a:hlinkClick r:id="rId3" tooltip="Кирена (город)"/>
              </a:rPr>
              <a:t>Кирена</a:t>
            </a:r>
            <a:r>
              <a:rPr lang="ru-RU" dirty="0" smtClean="0">
                <a:hlinkClick r:id="rId3" tooltip="Кирена (город)"/>
              </a:rPr>
              <a:t> (город)</a:t>
            </a:r>
            <a:endParaRPr lang="ru-RU" dirty="0" smtClean="0"/>
          </a:p>
          <a:p>
            <a:r>
              <a:rPr lang="ru-RU" b="1" dirty="0" smtClean="0"/>
              <a:t>Дата смерти:</a:t>
            </a:r>
            <a:endParaRPr lang="ru-RU" dirty="0" smtClean="0"/>
          </a:p>
          <a:p>
            <a:r>
              <a:rPr lang="ru-RU" dirty="0" smtClean="0">
                <a:hlinkClick r:id="rId4" tooltip="194 год до н. э."/>
              </a:rPr>
              <a:t>194 год до н. э.</a:t>
            </a:r>
            <a:r>
              <a:rPr lang="ru-RU" dirty="0" smtClean="0"/>
              <a:t>(-194)</a:t>
            </a:r>
          </a:p>
          <a:p>
            <a:r>
              <a:rPr lang="ru-RU" b="1" dirty="0" smtClean="0"/>
              <a:t>Научная сфера:</a:t>
            </a:r>
            <a:endParaRPr lang="ru-RU" dirty="0" smtClean="0"/>
          </a:p>
          <a:p>
            <a:r>
              <a:rPr lang="ru-RU" dirty="0" smtClean="0">
                <a:hlinkClick r:id="rId5" tooltip="Математика"/>
              </a:rPr>
              <a:t>математика</a:t>
            </a:r>
            <a:r>
              <a:rPr lang="ru-RU" dirty="0" smtClean="0"/>
              <a:t>, </a:t>
            </a:r>
            <a:r>
              <a:rPr lang="ru-RU" dirty="0" smtClean="0">
                <a:hlinkClick r:id="rId6" tooltip="Астрономия"/>
              </a:rPr>
              <a:t>астрономия</a:t>
            </a:r>
            <a:r>
              <a:rPr lang="ru-RU" dirty="0" smtClean="0"/>
              <a:t>, </a:t>
            </a:r>
            <a:r>
              <a:rPr lang="ru-RU" dirty="0" smtClean="0">
                <a:hlinkClick r:id="rId7" tooltip="География"/>
              </a:rPr>
              <a:t>география</a:t>
            </a:r>
            <a:r>
              <a:rPr lang="ru-RU" dirty="0" smtClean="0"/>
              <a:t>, </a:t>
            </a:r>
            <a:r>
              <a:rPr lang="ru-RU" dirty="0" smtClean="0">
                <a:hlinkClick r:id="rId8" tooltip="Поэзия"/>
              </a:rPr>
              <a:t>поэзия</a:t>
            </a:r>
            <a:endParaRPr lang="ru-RU" dirty="0" smtClean="0"/>
          </a:p>
          <a:p>
            <a:r>
              <a:rPr lang="ru-RU" b="1" dirty="0" smtClean="0"/>
              <a:t>Место работы:</a:t>
            </a:r>
            <a:endParaRPr lang="ru-RU" dirty="0" smtClean="0"/>
          </a:p>
          <a:p>
            <a:r>
              <a:rPr lang="ru-RU" dirty="0" smtClean="0"/>
              <a:t>глава </a:t>
            </a:r>
            <a:r>
              <a:rPr lang="ru-RU" dirty="0" smtClean="0">
                <a:hlinkClick r:id="rId9" tooltip="Александрийская библиотека"/>
              </a:rPr>
              <a:t>Александрийской библиотеки</a:t>
            </a:r>
            <a:endParaRPr lang="ru-RU" dirty="0" smtClean="0"/>
          </a:p>
          <a:p>
            <a:r>
              <a:rPr lang="ru-RU" b="1" dirty="0" smtClean="0"/>
              <a:t>Альма-матер:</a:t>
            </a:r>
            <a:endParaRPr lang="ru-RU" dirty="0" smtClean="0"/>
          </a:p>
          <a:p>
            <a:r>
              <a:rPr lang="ru-RU" dirty="0" smtClean="0">
                <a:hlinkClick r:id="rId10" tooltip="Александрия"/>
              </a:rPr>
              <a:t>Александрия</a:t>
            </a:r>
            <a:r>
              <a:rPr lang="ru-RU" dirty="0" smtClean="0"/>
              <a:t>, школа </a:t>
            </a:r>
            <a:r>
              <a:rPr lang="ru-RU" dirty="0" smtClean="0">
                <a:hlinkClick r:id="rId11" tooltip="Платон"/>
              </a:rPr>
              <a:t>Платона</a:t>
            </a:r>
            <a:endParaRPr lang="ru-RU" dirty="0" smtClean="0"/>
          </a:p>
          <a:p>
            <a:r>
              <a:rPr lang="ru-RU" b="1" dirty="0" smtClean="0"/>
              <a:t>Научный руководитель:</a:t>
            </a:r>
            <a:endParaRPr lang="ru-RU" dirty="0" smtClean="0"/>
          </a:p>
          <a:p>
            <a:r>
              <a:rPr lang="ru-RU" dirty="0" err="1" smtClean="0">
                <a:hlinkClick r:id="rId12" tooltip="Каллимах из Кирены"/>
              </a:rPr>
              <a:t>Каллимах</a:t>
            </a:r>
            <a:r>
              <a:rPr lang="ru-RU" dirty="0" smtClean="0">
                <a:hlinkClick r:id="rId12" tooltip="Каллимах из Кирены"/>
              </a:rPr>
              <a:t> из </a:t>
            </a:r>
            <a:r>
              <a:rPr lang="ru-RU" dirty="0" err="1" smtClean="0">
                <a:hlinkClick r:id="rId12" tooltip="Каллимах из Кирены"/>
              </a:rPr>
              <a:t>Кирены</a:t>
            </a:r>
            <a:endParaRPr lang="ru-RU" dirty="0" smtClean="0"/>
          </a:p>
          <a:p>
            <a:r>
              <a:rPr lang="ru-RU" b="1" dirty="0" smtClean="0"/>
              <a:t>Известен как:</a:t>
            </a:r>
            <a:endParaRPr lang="ru-RU" dirty="0" smtClean="0"/>
          </a:p>
          <a:p>
            <a:r>
              <a:rPr lang="ru-RU" dirty="0" smtClean="0"/>
              <a:t>является основателем научной </a:t>
            </a:r>
            <a:r>
              <a:rPr lang="ru-RU" dirty="0" smtClean="0">
                <a:hlinkClick r:id="rId13" tooltip="Хронология"/>
              </a:rPr>
              <a:t>хронологии</a:t>
            </a:r>
            <a:r>
              <a:rPr lang="ru-RU" dirty="0" smtClean="0"/>
              <a:t>, автор работ по измерению окружности земли</a:t>
            </a:r>
            <a:endParaRPr lang="ru-RU" dirty="0"/>
          </a:p>
        </p:txBody>
      </p:sp>
      <p:pic>
        <p:nvPicPr>
          <p:cNvPr id="5" name="Содержимое 4" descr="Eratosthenes.jpg">
            <a:hlinkClick r:id="rId14"/>
          </p:cNvPr>
          <p:cNvPicPr>
            <a:picLocks noGrp="1"/>
          </p:cNvPicPr>
          <p:nvPr>
            <p:ph sz="quarter" idx="2"/>
          </p:nvPr>
        </p:nvPicPr>
        <p:blipFill>
          <a:blip r:embed="rId15"/>
          <a:srcRect/>
          <a:stretch>
            <a:fillRect/>
          </a:stretch>
        </p:blipFill>
        <p:spPr bwMode="auto">
          <a:xfrm>
            <a:off x="4786314" y="1785926"/>
            <a:ext cx="3857620" cy="4572032"/>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Земля – третья планета от солнца</a:t>
            </a:r>
            <a:endParaRPr lang="ru-RU" dirty="0"/>
          </a:p>
        </p:txBody>
      </p:sp>
      <p:sp>
        <p:nvSpPr>
          <p:cNvPr id="3" name="Текст 2"/>
          <p:cNvSpPr>
            <a:spLocks noGrp="1"/>
          </p:cNvSpPr>
          <p:nvPr>
            <p:ph type="body" idx="2"/>
          </p:nvPr>
        </p:nvSpPr>
        <p:spPr>
          <a:solidFill>
            <a:schemeClr val="bg2">
              <a:lumMod val="50000"/>
            </a:schemeClr>
          </a:solidFill>
        </p:spPr>
        <p:txBody>
          <a:bodyPr>
            <a:normAutofit fontScale="70000" lnSpcReduction="20000"/>
          </a:bodyPr>
          <a:lstStyle/>
          <a:p>
            <a:r>
              <a:rPr lang="ru-RU" dirty="0" smtClean="0"/>
              <a:t>. Земля – третья планета от </a:t>
            </a:r>
            <a:r>
              <a:rPr lang="ru-RU" u="sng" dirty="0" smtClean="0">
                <a:hlinkClick r:id="rId2"/>
              </a:rPr>
              <a:t>Солнца</a:t>
            </a:r>
            <a:r>
              <a:rPr lang="ru-RU" dirty="0" smtClean="0"/>
              <a:t>. Именно здесь были созданы наиболее благоприятные условия для </a:t>
            </a:r>
            <a:r>
              <a:rPr lang="ru-RU" u="sng" dirty="0" smtClean="0">
                <a:hlinkClick r:id="rId3"/>
              </a:rPr>
              <a:t>того</a:t>
            </a:r>
            <a:r>
              <a:rPr lang="ru-RU" dirty="0" smtClean="0"/>
              <a:t>, что в Солнечной системе зародилась жизнь. Астрономы давно проникли с помощью новейших технических средств за её пределы, однако, не только разумной жизни, но и жизни вообще им пока обнаружить не удалось.</a:t>
            </a:r>
            <a:endParaRPr lang="ru-RU" dirty="0"/>
          </a:p>
        </p:txBody>
      </p:sp>
      <p:pic>
        <p:nvPicPr>
          <p:cNvPr id="5" name="Содержимое 4" descr="image003.jpg"/>
          <p:cNvPicPr>
            <a:picLocks noGrp="1" noChangeAspect="1"/>
          </p:cNvPicPr>
          <p:nvPr>
            <p:ph sz="quarter" idx="1"/>
          </p:nvPr>
        </p:nvPicPr>
        <p:blipFill>
          <a:blip r:embed="rId4"/>
          <a:stretch>
            <a:fillRect/>
          </a:stretch>
        </p:blipFill>
        <p:spPr>
          <a:xfrm>
            <a:off x="2967037" y="1828800"/>
            <a:ext cx="5191125" cy="4529158"/>
          </a:xfrm>
        </p:spPr>
      </p:pic>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964</TotalTime>
  <Words>1257</Words>
  <Application>Microsoft Office PowerPoint</Application>
  <PresentationFormat>Экран (4:3)</PresentationFormat>
  <Paragraphs>101</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Обычная</vt:lpstr>
      <vt:lpstr>Характеристики земли</vt:lpstr>
      <vt:lpstr>содержание</vt:lpstr>
      <vt:lpstr>Цели</vt:lpstr>
      <vt:lpstr>Предполагаемое практическое  применение:</vt:lpstr>
      <vt:lpstr>задачи</vt:lpstr>
      <vt:lpstr>Слайд 6</vt:lpstr>
      <vt:lpstr>Гипотеза Пифагора</vt:lpstr>
      <vt:lpstr>Эратосфен</vt:lpstr>
      <vt:lpstr>Земля – третья планета от солнца</vt:lpstr>
      <vt:lpstr>Слайд 10</vt:lpstr>
      <vt:lpstr>Знаем ли мы характеристики своей родной планеты Земля? </vt:lpstr>
      <vt:lpstr>Слайд 12</vt:lpstr>
      <vt:lpstr>Слайд 13</vt:lpstr>
      <vt:lpstr>Слайд 14</vt:lpstr>
      <vt:lpstr>Слайд 15</vt:lpstr>
      <vt:lpstr>характеристики</vt:lpstr>
      <vt:lpstr>• экваториальный радиус: 6378,140 км</vt:lpstr>
      <vt:lpstr>• поверхность Земли: 509 494 365 км²</vt:lpstr>
      <vt:lpstr>• средняя скорость движения по орбите: </vt:lpstr>
      <vt:lpstr>• длительность суток: 23 часа 56 минут 4,099 секунд </vt:lpstr>
      <vt:lpstr>Землетрясение 26 декабря </vt:lpstr>
      <vt:lpstr>Слайд 22</vt:lpstr>
      <vt:lpstr>Слайд 23</vt:lpstr>
      <vt:lpstr>СОЗДАН СПИДОМЕТР ДЛЯ ВНУТРЕННЕГО СЛОЯ ЗЕМЛИ</vt:lpstr>
      <vt:lpstr>НАСА обнаружило 140 двойников Земли</vt:lpstr>
      <vt:lpstr>Слайд 26</vt:lpstr>
      <vt:lpstr>День Земли!</vt:lpstr>
      <vt:lpstr> СПИСОК ЛИТЕРАТУРЫ:</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Характеристики земли</dc:title>
  <dc:creator>аня</dc:creator>
  <cp:lastModifiedBy>аня</cp:lastModifiedBy>
  <cp:revision>106</cp:revision>
  <dcterms:created xsi:type="dcterms:W3CDTF">2011-09-16T20:12:44Z</dcterms:created>
  <dcterms:modified xsi:type="dcterms:W3CDTF">2012-03-08T12:11:55Z</dcterms:modified>
</cp:coreProperties>
</file>