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63" r:id="rId2"/>
    <p:sldId id="274" r:id="rId3"/>
    <p:sldId id="273" r:id="rId4"/>
    <p:sldId id="262" r:id="rId5"/>
    <p:sldId id="275" r:id="rId6"/>
    <p:sldId id="265" r:id="rId7"/>
    <p:sldId id="266" r:id="rId8"/>
    <p:sldId id="267" r:id="rId9"/>
    <p:sldId id="268" r:id="rId10"/>
    <p:sldId id="278" r:id="rId11"/>
    <p:sldId id="269" r:id="rId12"/>
    <p:sldId id="270" r:id="rId13"/>
    <p:sldId id="271" r:id="rId14"/>
    <p:sldId id="276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FF"/>
    <a:srgbClr val="FF3399"/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7127C-4912-4908-BF5E-B6B63AA0D59E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91A3C-9F01-4080-9252-D8ADF630C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91A3C-9F01-4080-9252-D8ADF630C6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91A3C-9F01-4080-9252-D8ADF630C6D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5000">
              <a:srgbClr val="0033CC"/>
            </a:gs>
            <a:gs pos="50000">
              <a:schemeClr val="bg1"/>
            </a:gs>
            <a:gs pos="75000">
              <a:srgbClr val="FFFFFF"/>
            </a:gs>
            <a:gs pos="100000">
              <a:srgbClr val="FFFF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D1C6C-033E-433C-AC0E-DCDF6CF074C9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9B105-B5E3-4383-A6D4-2EC353F9A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deti-moskvy.ru/uploaded_files/articles/1087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bms.24open.ru/images/2f70deafca3ac1b1efd12c18cff6026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ook.sibverk.ru/image/trumb/500x500/41627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nshds2suvorov.narod.ru/nachalnaya_shkola/fgos/35.p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ro.nnov.ru/?id=4625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sosh-1st.ucoz.ru/FGOS/fgo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gpi.ru/userfiles/st4.jpg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hyperlink" Target="http://covers.cnt.itdelo.com/o/om/ome/omega3620480big.jpg" TargetMode="External"/><Relationship Id="rId4" Type="http://schemas.openxmlformats.org/officeDocument/2006/relationships/hyperlink" Target="http://www.sgpi.ru/userfiles/st3.jpg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6-tub-ru.yandex.net/i?id=426947535-4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1928794" cy="231455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92880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«Создание условий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эффективного введения ФГОС НОО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первых классах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МОУ СОШ №14»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857760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от 6.10.2009 №373 «Об утверждении и введении в действие федерального государственного образовательного стандарта»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iot-anapa.ru/images/stories/for_parents/uud-shema.jpg"/>
          <p:cNvPicPr>
            <a:picLocks noChangeAspect="1" noChangeArrowheads="1"/>
          </p:cNvPicPr>
          <p:nvPr/>
        </p:nvPicPr>
        <p:blipFill>
          <a:blip r:embed="rId2"/>
          <a:srcRect t="7031" r="-128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0037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Организация информационной среды школы доля всех участников образовательного процесса</a:t>
            </a:r>
            <a:r>
              <a:rPr lang="ru-RU" sz="32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42910" y="1000108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1428736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1\Рабочий стол\Новая папка\DSCN0228.jpg"/>
          <p:cNvPicPr/>
          <p:nvPr/>
        </p:nvPicPr>
        <p:blipFill>
          <a:blip r:embed="rId2" cstate="print"/>
          <a:srcRect l="19822" t="18528" r="22162" b="36281"/>
          <a:stretch>
            <a:fillRect/>
          </a:stretch>
        </p:blipFill>
        <p:spPr bwMode="auto">
          <a:xfrm>
            <a:off x="4143372" y="285728"/>
            <a:ext cx="421484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Documents and Settings\1\Рабочий стол\Новая папка\DSCN0235.jpg"/>
          <p:cNvPicPr/>
          <p:nvPr/>
        </p:nvPicPr>
        <p:blipFill>
          <a:blip r:embed="rId3" cstate="print"/>
          <a:srcRect l="16283" r="8502" b="18884"/>
          <a:stretch>
            <a:fillRect/>
          </a:stretch>
        </p:blipFill>
        <p:spPr bwMode="auto">
          <a:xfrm>
            <a:off x="2000232" y="4286256"/>
            <a:ext cx="2714644" cy="2247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учителей первых классов в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вебинарах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формированию УУД средствами УМК «Школа 2100».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2786058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Создание санитарно-бытовых условий.</a:t>
            </a:r>
            <a:endParaRPr lang="ru-RU" sz="3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28612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мониторинговых исследований уровня образовательных достижений учащихся первых классов в течение года.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0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428604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485776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Комплектование библиотеки печатными и электронными образовательными ресурсами, дидактическими материалами.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2357430"/>
            <a:ext cx="1500166" cy="109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3" grpId="0"/>
      <p:bldP spid="29698" grpId="0"/>
      <p:bldP spid="296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642910" y="0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24" y="428604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92880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мотивации и стимулирования труда педагогических кадров начальной школы.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350043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систему родительских собраний первоклассников на 2011/2012 учебный год.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57200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Осуществлять контроль за управлением по введению ФГОС в течение года</a:t>
            </a:r>
            <a:r>
              <a:rPr lang="ru-RU" sz="32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2" descr="Картинка 1280 из 46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0"/>
            <a:ext cx="2076678" cy="2040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1\Рабочий стол\Новая папка\DSCN02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643446"/>
            <a:ext cx="3107729" cy="1991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Documents and Settings\1\Рабочий стол\Новая папка\DSCN02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0"/>
            <a:ext cx="292895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Documents and Settings\1\Рабочий стол\Новая папка\фото сентябрь 1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500570"/>
            <a:ext cx="3286148" cy="2112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Documents and Settings\1\Рабочий стол\Фотографии\Праздник первых каникул 1 б класс\DSCN0038.jpg"/>
          <p:cNvPicPr/>
          <p:nvPr/>
        </p:nvPicPr>
        <p:blipFill>
          <a:blip r:embed="rId5" cstate="print"/>
          <a:srcRect t="16216"/>
          <a:stretch>
            <a:fillRect/>
          </a:stretch>
        </p:blipFill>
        <p:spPr bwMode="auto">
          <a:xfrm>
            <a:off x="5072066" y="357166"/>
            <a:ext cx="3643338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Documents and Settings\1\Рабочий стол\Фотографии\Праздник первых каникул 1 б класс\DSCN0051.jpg"/>
          <p:cNvPicPr/>
          <p:nvPr/>
        </p:nvPicPr>
        <p:blipFill>
          <a:blip r:embed="rId6" cstate="print"/>
          <a:srcRect t="17660" r="16201"/>
          <a:stretch>
            <a:fillRect/>
          </a:stretch>
        </p:blipFill>
        <p:spPr bwMode="auto">
          <a:xfrm>
            <a:off x="2357422" y="2357430"/>
            <a:ext cx="3214710" cy="2284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500694" y="3214686"/>
            <a:ext cx="36023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урок идем 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с удовольствием !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7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Желаем творческих успехов</a:t>
            </a:r>
            <a:endParaRPr lang="ru-RU" sz="6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 descr="http://im6-tub-ru.yandex.net/i?id=269703398-2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7"/>
            <a:ext cx="2209816" cy="2857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iot-anapa.ru/images/stories/for_parents/uud-shema.jpg"/>
          <p:cNvPicPr>
            <a:picLocks noChangeAspect="1" noChangeArrowheads="1"/>
          </p:cNvPicPr>
          <p:nvPr/>
        </p:nvPicPr>
        <p:blipFill>
          <a:blip r:embed="rId2"/>
          <a:srcRect t="7031" r="-128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500042"/>
            <a:ext cx="61436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14282" y="2071678"/>
            <a:ext cx="4429125" cy="457200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/>
          <a:p>
            <a:pPr marL="495300" marR="0" lvl="0" indent="-495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3143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Обязательный минимум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содержания основных     образовательных программ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-4953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Максимальный объем           учебной нагрузки обучающихся</a:t>
            </a:r>
          </a:p>
          <a:p>
            <a:pPr marL="0" marR="0" lvl="0" indent="-4953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-3524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Требования к уровню</a:t>
            </a:r>
          </a:p>
          <a:p>
            <a:pPr marL="0" marR="0" lvl="0" indent="-4953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подготовки выпускников</a:t>
            </a:r>
          </a:p>
          <a:p>
            <a:pPr marL="495300" marR="0" lvl="0" indent="-495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4572000" y="2071678"/>
            <a:ext cx="4302125" cy="457200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ребования к структуре  основных общеобразовательных </a:t>
            </a:r>
          </a:p>
          <a:p>
            <a:pPr marL="0" marR="0" lvl="0" indent="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266700" algn="l"/>
              </a:tabLst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программ (ОП)</a:t>
            </a:r>
          </a:p>
          <a:p>
            <a:pPr marL="0" marR="0" lvl="0" indent="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266700" algn="l"/>
              </a:tabLst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ребования к результатам  освоения основных ОП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ребования к условиям реализации  основных ОП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 bwMode="auto">
          <a:xfrm>
            <a:off x="285720" y="1857364"/>
            <a:ext cx="4039200" cy="642941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406432" indent="-34837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2004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 bwMode="auto">
          <a:xfrm>
            <a:off x="4714876" y="1857364"/>
            <a:ext cx="4042080" cy="63942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406432" indent="-348370" algn="ctr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4400" b="1" dirty="0">
                <a:solidFill>
                  <a:schemeClr val="bg1"/>
                </a:solidFill>
              </a:rPr>
              <a:t>2009</a:t>
            </a:r>
          </a:p>
        </p:txBody>
      </p:sp>
      <p:pic>
        <p:nvPicPr>
          <p:cNvPr id="11" name="Picture 8" descr="http://im6-tub-ru.yandex.net/i?id=426947535-48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1500198" cy="180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yanukovichdv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1930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_medi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500570"/>
            <a:ext cx="17986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14" y="2857496"/>
            <a:ext cx="692948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Классическая педагогика 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учитель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сообщает готовые знания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ученик запоминает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5000636"/>
            <a:ext cx="6643734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Современное представление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образование - развитие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личности, способной учиться всю жизнь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Знания – как средство развития личности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500034" y="0"/>
            <a:ext cx="8153400" cy="990600"/>
            <a:chOff x="0" y="0"/>
            <a:chExt cx="8153400" cy="990600"/>
          </a:xfrm>
          <a:solidFill>
            <a:srgbClr val="0033CC"/>
          </a:solidFill>
        </p:grpSpPr>
        <p:sp>
          <p:nvSpPr>
            <p:cNvPr id="8" name="Прямоугольник 7"/>
            <p:cNvSpPr/>
            <p:nvPr/>
          </p:nvSpPr>
          <p:spPr>
            <a:xfrm>
              <a:off x="0" y="0"/>
              <a:ext cx="8153400" cy="990600"/>
            </a:xfrm>
            <a:prstGeom prst="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0" y="0"/>
              <a:ext cx="8153400" cy="9906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808" tIns="241808" rIns="241808" bIns="241808" numCol="1" spcCol="127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400" b="1" kern="1200" dirty="0" smtClean="0">
                  <a:solidFill>
                    <a:schemeClr val="bg1"/>
                  </a:solidFill>
                </a:rPr>
                <a:t>Изменение приоритетов в образовании</a:t>
              </a:r>
              <a:endParaRPr lang="ru-RU" sz="34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571736" y="1071546"/>
            <a:ext cx="2000264" cy="2071670"/>
            <a:chOff x="-114328" y="0"/>
            <a:chExt cx="4000528" cy="5303486"/>
          </a:xfrm>
        </p:grpSpPr>
        <p:sp>
          <p:nvSpPr>
            <p:cNvPr id="11" name="Трапеция 10"/>
            <p:cNvSpPr/>
            <p:nvPr/>
          </p:nvSpPr>
          <p:spPr>
            <a:xfrm>
              <a:off x="0" y="0"/>
              <a:ext cx="3886200" cy="4572000"/>
            </a:xfrm>
            <a:prstGeom prst="trapezoid">
              <a:avLst>
                <a:gd name="adj" fmla="val 50000"/>
              </a:avLst>
            </a:prstGeom>
            <a:solidFill>
              <a:schemeClr val="accent2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2" name="Трапеция 4"/>
            <p:cNvSpPr/>
            <p:nvPr/>
          </p:nvSpPr>
          <p:spPr>
            <a:xfrm>
              <a:off x="-114328" y="731486"/>
              <a:ext cx="3886200" cy="457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0" tIns="82550" rIns="82550" bIns="82550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400" kern="1200" dirty="0" smtClean="0">
                  <a:solidFill>
                    <a:schemeClr val="bg1"/>
                  </a:solidFill>
                </a:rPr>
                <a:t>ЗУН</a:t>
              </a:r>
              <a:endParaRPr lang="ru-RU" sz="4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857884" y="1000108"/>
            <a:ext cx="1835959" cy="2286000"/>
            <a:chOff x="0" y="0"/>
            <a:chExt cx="3671918" cy="5418674"/>
          </a:xfrm>
        </p:grpSpPr>
        <p:sp>
          <p:nvSpPr>
            <p:cNvPr id="14" name="Трапеция 13"/>
            <p:cNvSpPr/>
            <p:nvPr/>
          </p:nvSpPr>
          <p:spPr>
            <a:xfrm>
              <a:off x="0" y="0"/>
              <a:ext cx="3671918" cy="4572000"/>
            </a:xfrm>
            <a:prstGeom prst="trapezoid">
              <a:avLst>
                <a:gd name="adj" fmla="val 5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Трапеция 4"/>
            <p:cNvSpPr/>
            <p:nvPr/>
          </p:nvSpPr>
          <p:spPr>
            <a:xfrm>
              <a:off x="0" y="846674"/>
              <a:ext cx="3671918" cy="457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0" tIns="82550" rIns="82550" bIns="82550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400" kern="1200" dirty="0" smtClean="0">
                  <a:solidFill>
                    <a:schemeClr val="bg1"/>
                  </a:solidFill>
                </a:rPr>
                <a:t>УУД</a:t>
              </a:r>
              <a:endParaRPr lang="ru-RU" sz="4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Стрелка вправо 15"/>
          <p:cNvSpPr/>
          <p:nvPr/>
        </p:nvSpPr>
        <p:spPr>
          <a:xfrm>
            <a:off x="4429124" y="1643050"/>
            <a:ext cx="1714512" cy="71438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0"/>
            <a:ext cx="71437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 - активные существа …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если это так, то следует создать им организованную среду,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не такую, которая грозит пальцем,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напоминает  о последствиях, читает морали,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такую, которая организовывает и направляет их деятельность».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Ш. А.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Амонашвили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://im6-tub-ru.yandex.net/i?id=426947535-4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1928794" cy="2314553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0" y="2857496"/>
            <a:ext cx="321467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Любознательный, активно познающий мир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4143380"/>
            <a:ext cx="3214678" cy="107157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Владеющий основными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умениями учиться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5500702"/>
            <a:ext cx="3214678" cy="107157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Любящий свой край и свою Родину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929322" y="2786058"/>
            <a:ext cx="3214678" cy="107157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Готовый самостоятельно действовать и отвечать за свои поступки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57884" y="4000504"/>
            <a:ext cx="3286116" cy="1214446"/>
          </a:xfrm>
          <a:prstGeom prst="ellipse">
            <a:avLst/>
          </a:prstGeom>
          <a:solidFill>
            <a:srgbClr val="00B0F0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Доброжелательный, умеющий слышать и слушать собеседника, аргументировать свою позицию, высказывать свое мнение</a:t>
            </a:r>
            <a:endParaRPr lang="ru-RU" sz="12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29322" y="5429264"/>
            <a:ext cx="321467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Выполняющий правила здорового и безопасного образа жизни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00364" y="5357826"/>
            <a:ext cx="3214678" cy="121444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Уважающий и принимающий ценности семьи и общества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71670" y="1857364"/>
            <a:ext cx="53668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выпускника начальной школы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8" descr="Картинка 474 из 46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9764"/>
          <a:stretch>
            <a:fillRect/>
          </a:stretch>
        </p:blipFill>
        <p:spPr bwMode="auto">
          <a:xfrm>
            <a:off x="3428992" y="3000372"/>
            <a:ext cx="2266321" cy="1880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Картинка 664 из 46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8966" r="18965"/>
          <a:stretch>
            <a:fillRect/>
          </a:stretch>
        </p:blipFill>
        <p:spPr bwMode="auto">
          <a:xfrm>
            <a:off x="3143240" y="1928802"/>
            <a:ext cx="2571768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Картинка 85 из 46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4550" t="41962" r="59290" b="6878"/>
          <a:stretch>
            <a:fillRect/>
          </a:stretch>
        </p:blipFill>
        <p:spPr bwMode="auto">
          <a:xfrm>
            <a:off x="428596" y="2714620"/>
            <a:ext cx="217579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Картинка 85 из 46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57012" t="43154" r="10838" b="6382"/>
          <a:stretch>
            <a:fillRect/>
          </a:stretch>
        </p:blipFill>
        <p:spPr bwMode="auto">
          <a:xfrm>
            <a:off x="6286512" y="2786058"/>
            <a:ext cx="257176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ашивка 5"/>
          <p:cNvSpPr/>
          <p:nvPr/>
        </p:nvSpPr>
        <p:spPr>
          <a:xfrm>
            <a:off x="0" y="285728"/>
            <a:ext cx="9144000" cy="1571636"/>
          </a:xfrm>
          <a:prstGeom prst="chevron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85728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соответствии с ФГОС начального общего образования учителями школы используется УМК «Школа 2100».</a:t>
            </a:r>
            <a:endParaRPr lang="ru-RU" sz="2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начальной школы: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личности школьника, его творческих способностей, интереса к учению, формирование желания и умения учиться;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духовно-нравственное и эстетическое воспитание;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освоение системы знаний, умений и навыков, опыта осуществления разнообразных видов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сохранение и поддержка индивидуальности ребенка;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материально-технических условий для внедрения ФГОС.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642910" y="0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357166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42873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Коррекция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нормативно-правового обеспечения по введению ФГОС.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2428868"/>
            <a:ext cx="8858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 договора с родителями.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92893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квалификации педагогов начальной школы в рамках освоения ФГОС.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92906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Обеспечение повышения  компетентности всех участников образовательного процесса</a:t>
            </a:r>
            <a:endParaRPr lang="ru-RU" sz="3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6" grpId="0"/>
      <p:bldP spid="2662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642910" y="0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357166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42873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психологического сопровождения введения ФГОС.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1\Рабочий стол\Новая папка\фото сентябрь 148.jpg"/>
          <p:cNvPicPr/>
          <p:nvPr/>
        </p:nvPicPr>
        <p:blipFill>
          <a:blip r:embed="rId2" cstate="print"/>
          <a:srcRect l="6911" t="13829" r="26279"/>
          <a:stretch>
            <a:fillRect/>
          </a:stretch>
        </p:blipFill>
        <p:spPr bwMode="auto">
          <a:xfrm>
            <a:off x="4929190" y="2857496"/>
            <a:ext cx="3286148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Documents and Settings\1\Рабочий стол\Новая папка\фото сентябрь 1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14752"/>
            <a:ext cx="364333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57174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6513" algn="l"/>
                <a:tab pos="215900" algn="l"/>
                <a:tab pos="3063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Учебно-методическое и информационное обеспечение реализации основной образовательной программы.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42910" y="642918"/>
            <a:ext cx="2571768" cy="1428760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1000108"/>
            <a:ext cx="165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Картинка 19 из 461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071942"/>
            <a:ext cx="1643074" cy="2461534"/>
          </a:xfrm>
          <a:prstGeom prst="rect">
            <a:avLst/>
          </a:prstGeom>
          <a:noFill/>
        </p:spPr>
      </p:pic>
      <p:pic>
        <p:nvPicPr>
          <p:cNvPr id="6" name="Picture 6" descr="Картинка 18 из 46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177510"/>
            <a:ext cx="1643074" cy="2428099"/>
          </a:xfrm>
          <a:prstGeom prst="rect">
            <a:avLst/>
          </a:prstGeom>
          <a:noFill/>
        </p:spPr>
      </p:pic>
      <p:pic>
        <p:nvPicPr>
          <p:cNvPr id="7" name="Picture 8" descr="Картинка 21 из 461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r="22337"/>
          <a:stretch>
            <a:fillRect/>
          </a:stretch>
        </p:blipFill>
        <p:spPr bwMode="auto">
          <a:xfrm>
            <a:off x="3929058" y="285728"/>
            <a:ext cx="1500193" cy="2285992"/>
          </a:xfrm>
          <a:prstGeom prst="rect">
            <a:avLst/>
          </a:prstGeom>
          <a:noFill/>
        </p:spPr>
      </p:pic>
      <p:pic>
        <p:nvPicPr>
          <p:cNvPr id="8" name="Picture 12" descr="Картинка 35 из 461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72264" y="357166"/>
            <a:ext cx="1520543" cy="2357430"/>
          </a:xfrm>
          <a:prstGeom prst="rect">
            <a:avLst/>
          </a:prstGeom>
          <a:noFill/>
        </p:spPr>
      </p:pic>
      <p:pic>
        <p:nvPicPr>
          <p:cNvPr id="9" name="Picture 14" descr="Картинка 38 из 461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44" y="4143380"/>
            <a:ext cx="1571636" cy="2455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434</Words>
  <Application>Microsoft Office PowerPoint</Application>
  <PresentationFormat>Экран (4:3)</PresentationFormat>
  <Paragraphs>76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1</cp:lastModifiedBy>
  <cp:revision>65</cp:revision>
  <dcterms:created xsi:type="dcterms:W3CDTF">2011-11-20T17:01:52Z</dcterms:created>
  <dcterms:modified xsi:type="dcterms:W3CDTF">2011-11-22T08:43:57Z</dcterms:modified>
</cp:coreProperties>
</file>