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legacyDocTextInfo.bin" ContentType="application/vnd.ms-office.legacyDocTextInfo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06/relationships/legacyDocTextInfo" Target="legacyDocTextInfo.bin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0CE16A-7126-4B35-A93B-E89B96EA4D87}" type="doc">
      <dgm:prSet loTypeId="urn:microsoft.com/office/officeart/2005/8/layout/list1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0F14EB9D-133D-4D1F-B361-ACF8A525F0A3}">
      <dgm:prSet phldrT="[Текст]" custT="1"/>
      <dgm:spPr/>
      <dgm:t>
        <a:bodyPr/>
        <a:lstStyle/>
        <a:p>
          <a:pPr algn="ctr"/>
          <a:r>
            <a:rPr lang="ru-RU" sz="1800" dirty="0" smtClean="0"/>
            <a:t>Основные понятия (педагогические технологии, формы обучения и методы)</a:t>
          </a:r>
          <a:endParaRPr lang="ru-RU" sz="1800" dirty="0"/>
        </a:p>
      </dgm:t>
    </dgm:pt>
    <dgm:pt modelId="{865BB4E4-9D22-499D-9273-274D94088D8D}" type="parTrans" cxnId="{0F5734BD-4AED-4953-87DB-CC61D51193DA}">
      <dgm:prSet/>
      <dgm:spPr/>
      <dgm:t>
        <a:bodyPr/>
        <a:lstStyle/>
        <a:p>
          <a:endParaRPr lang="ru-RU"/>
        </a:p>
      </dgm:t>
    </dgm:pt>
    <dgm:pt modelId="{27E76BDD-E73D-4094-9C57-C28B0C455BFD}" type="sibTrans" cxnId="{0F5734BD-4AED-4953-87DB-CC61D51193DA}">
      <dgm:prSet/>
      <dgm:spPr/>
      <dgm:t>
        <a:bodyPr/>
        <a:lstStyle/>
        <a:p>
          <a:endParaRPr lang="ru-RU"/>
        </a:p>
      </dgm:t>
    </dgm:pt>
    <dgm:pt modelId="{4890989C-2886-487B-9ED2-681C840A6D7F}">
      <dgm:prSet phldrT="[Текст]" custT="1"/>
      <dgm:spPr/>
      <dgm:t>
        <a:bodyPr/>
        <a:lstStyle/>
        <a:p>
          <a:pPr algn="ctr"/>
          <a:r>
            <a:rPr lang="ru-RU" sz="1800" dirty="0" smtClean="0"/>
            <a:t>Основные виды педагогических технологий</a:t>
          </a:r>
          <a:endParaRPr lang="ru-RU" sz="1800" dirty="0"/>
        </a:p>
      </dgm:t>
    </dgm:pt>
    <dgm:pt modelId="{EA22A270-641F-4652-B042-FDAB3137999E}" type="parTrans" cxnId="{2B6D6DC9-973C-4CD6-AE72-CE37C1D2DC2D}">
      <dgm:prSet/>
      <dgm:spPr/>
      <dgm:t>
        <a:bodyPr/>
        <a:lstStyle/>
        <a:p>
          <a:endParaRPr lang="ru-RU"/>
        </a:p>
      </dgm:t>
    </dgm:pt>
    <dgm:pt modelId="{0A6A562E-F6D5-4068-8FC8-B67C380665DF}" type="sibTrans" cxnId="{2B6D6DC9-973C-4CD6-AE72-CE37C1D2DC2D}">
      <dgm:prSet/>
      <dgm:spPr/>
      <dgm:t>
        <a:bodyPr/>
        <a:lstStyle/>
        <a:p>
          <a:endParaRPr lang="ru-RU"/>
        </a:p>
      </dgm:t>
    </dgm:pt>
    <dgm:pt modelId="{81722209-AE84-4122-8981-FF81BDAECA74}">
      <dgm:prSet phldrT="[Текст]" custT="1"/>
      <dgm:spPr/>
      <dgm:t>
        <a:bodyPr/>
        <a:lstStyle/>
        <a:p>
          <a:pPr algn="ctr"/>
          <a:r>
            <a:rPr lang="ru-RU" sz="1800" dirty="0" smtClean="0"/>
            <a:t>Современные педагогические технологии</a:t>
          </a:r>
          <a:endParaRPr lang="ru-RU" sz="1800" dirty="0"/>
        </a:p>
      </dgm:t>
    </dgm:pt>
    <dgm:pt modelId="{5E91552F-2D88-47DB-BFAA-9618316ECD37}" type="parTrans" cxnId="{6622193E-90DD-492A-8AC9-90404089321D}">
      <dgm:prSet/>
      <dgm:spPr/>
      <dgm:t>
        <a:bodyPr/>
        <a:lstStyle/>
        <a:p>
          <a:endParaRPr lang="ru-RU"/>
        </a:p>
      </dgm:t>
    </dgm:pt>
    <dgm:pt modelId="{65880A36-C90E-4F31-8B3C-4593181BDF18}" type="sibTrans" cxnId="{6622193E-90DD-492A-8AC9-90404089321D}">
      <dgm:prSet/>
      <dgm:spPr/>
      <dgm:t>
        <a:bodyPr/>
        <a:lstStyle/>
        <a:p>
          <a:endParaRPr lang="ru-RU"/>
        </a:p>
      </dgm:t>
    </dgm:pt>
    <dgm:pt modelId="{21183DBF-97C3-4851-8F1C-A68EFDCFEEA8}">
      <dgm:prSet custT="1"/>
      <dgm:spPr/>
      <dgm:t>
        <a:bodyPr/>
        <a:lstStyle/>
        <a:p>
          <a:pPr algn="ctr"/>
          <a:r>
            <a:rPr lang="ru-RU" sz="1800" dirty="0" smtClean="0"/>
            <a:t>Педагогические технологии, применяемые в математике</a:t>
          </a:r>
          <a:endParaRPr lang="ru-RU" sz="1800" dirty="0"/>
        </a:p>
      </dgm:t>
    </dgm:pt>
    <dgm:pt modelId="{FB9E5E14-5E64-47C0-9B47-29B98CF2C502}" type="parTrans" cxnId="{DB85CD43-9B9D-4F6F-B620-E941E070D0C9}">
      <dgm:prSet/>
      <dgm:spPr/>
      <dgm:t>
        <a:bodyPr/>
        <a:lstStyle/>
        <a:p>
          <a:endParaRPr lang="ru-RU"/>
        </a:p>
      </dgm:t>
    </dgm:pt>
    <dgm:pt modelId="{9452DF7E-1D23-4CBE-94E6-B4B40F275564}" type="sibTrans" cxnId="{DB85CD43-9B9D-4F6F-B620-E941E070D0C9}">
      <dgm:prSet/>
      <dgm:spPr/>
      <dgm:t>
        <a:bodyPr/>
        <a:lstStyle/>
        <a:p>
          <a:endParaRPr lang="ru-RU"/>
        </a:p>
      </dgm:t>
    </dgm:pt>
    <dgm:pt modelId="{5A1CBF8F-329E-4FFE-B700-D63D6509CFC1}">
      <dgm:prSet custT="1"/>
      <dgm:spPr/>
      <dgm:t>
        <a:bodyPr/>
        <a:lstStyle/>
        <a:p>
          <a:pPr algn="ctr"/>
          <a:r>
            <a:rPr lang="ru-RU" sz="1800" dirty="0" smtClean="0"/>
            <a:t>Технологии, применяемые на уроках и внеклассной деятельности</a:t>
          </a:r>
          <a:endParaRPr lang="ru-RU" sz="1800" dirty="0"/>
        </a:p>
      </dgm:t>
    </dgm:pt>
    <dgm:pt modelId="{38C9FC4D-66F6-4EDB-8643-3C5B64D21918}" type="parTrans" cxnId="{AC972371-2C35-43B9-BAE2-B607C30AADE2}">
      <dgm:prSet/>
      <dgm:spPr/>
      <dgm:t>
        <a:bodyPr/>
        <a:lstStyle/>
        <a:p>
          <a:endParaRPr lang="ru-RU"/>
        </a:p>
      </dgm:t>
    </dgm:pt>
    <dgm:pt modelId="{E81FC32D-2C64-46B4-A902-E58913367384}" type="sibTrans" cxnId="{AC972371-2C35-43B9-BAE2-B607C30AADE2}">
      <dgm:prSet/>
      <dgm:spPr/>
      <dgm:t>
        <a:bodyPr/>
        <a:lstStyle/>
        <a:p>
          <a:endParaRPr lang="ru-RU"/>
        </a:p>
      </dgm:t>
    </dgm:pt>
    <dgm:pt modelId="{F54CA938-9534-42CD-83C7-A4EA245339B4}" type="pres">
      <dgm:prSet presAssocID="{730CE16A-7126-4B35-A93B-E89B96EA4D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DC6B95-F590-4D4D-A977-52C6D1D5E2A2}" type="pres">
      <dgm:prSet presAssocID="{0F14EB9D-133D-4D1F-B361-ACF8A525F0A3}" presName="parentLin" presStyleCnt="0"/>
      <dgm:spPr/>
    </dgm:pt>
    <dgm:pt modelId="{9A40D0D3-9B71-42CC-B84B-9E7B0F0199EC}" type="pres">
      <dgm:prSet presAssocID="{0F14EB9D-133D-4D1F-B361-ACF8A525F0A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B07FD78-7D07-4C2F-BCC9-E61DB2D6E20C}" type="pres">
      <dgm:prSet presAssocID="{0F14EB9D-133D-4D1F-B361-ACF8A525F0A3}" presName="parentText" presStyleLbl="node1" presStyleIdx="0" presStyleCnt="5" custScaleX="99380" custScaleY="1214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3D737-F37D-48BF-A0D4-8E6ACA501944}" type="pres">
      <dgm:prSet presAssocID="{0F14EB9D-133D-4D1F-B361-ACF8A525F0A3}" presName="negativeSpace" presStyleCnt="0"/>
      <dgm:spPr/>
    </dgm:pt>
    <dgm:pt modelId="{2D364BE0-E17A-4685-BB25-B4AAFEDB2E22}" type="pres">
      <dgm:prSet presAssocID="{0F14EB9D-133D-4D1F-B361-ACF8A525F0A3}" presName="childText" presStyleLbl="conFgAcc1" presStyleIdx="0" presStyleCnt="5">
        <dgm:presLayoutVars>
          <dgm:bulletEnabled val="1"/>
        </dgm:presLayoutVars>
      </dgm:prSet>
      <dgm:spPr/>
    </dgm:pt>
    <dgm:pt modelId="{FF12BBD7-1341-4DCB-9AD0-8EB48B1BAF5D}" type="pres">
      <dgm:prSet presAssocID="{27E76BDD-E73D-4094-9C57-C28B0C455BFD}" presName="spaceBetweenRectangles" presStyleCnt="0"/>
      <dgm:spPr/>
    </dgm:pt>
    <dgm:pt modelId="{DA6CB95B-FC86-470C-B2A4-C2150284BB27}" type="pres">
      <dgm:prSet presAssocID="{4890989C-2886-487B-9ED2-681C840A6D7F}" presName="parentLin" presStyleCnt="0"/>
      <dgm:spPr/>
    </dgm:pt>
    <dgm:pt modelId="{0364D25A-B108-4154-B4CE-6D5D1AFD6C4D}" type="pres">
      <dgm:prSet presAssocID="{4890989C-2886-487B-9ED2-681C840A6D7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17285CAE-107A-41C5-959A-5A81E5391404}" type="pres">
      <dgm:prSet presAssocID="{4890989C-2886-487B-9ED2-681C840A6D7F}" presName="parentText" presStyleLbl="node1" presStyleIdx="1" presStyleCnt="5" custScaleX="98792" custScaleY="1179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2B9DD1-EE3C-4577-B4EC-74302509B77D}" type="pres">
      <dgm:prSet presAssocID="{4890989C-2886-487B-9ED2-681C840A6D7F}" presName="negativeSpace" presStyleCnt="0"/>
      <dgm:spPr/>
    </dgm:pt>
    <dgm:pt modelId="{13034CE4-AD45-4CD2-8464-0F15A3AC27AB}" type="pres">
      <dgm:prSet presAssocID="{4890989C-2886-487B-9ED2-681C840A6D7F}" presName="childText" presStyleLbl="conFgAcc1" presStyleIdx="1" presStyleCnt="5">
        <dgm:presLayoutVars>
          <dgm:bulletEnabled val="1"/>
        </dgm:presLayoutVars>
      </dgm:prSet>
      <dgm:spPr/>
    </dgm:pt>
    <dgm:pt modelId="{4B7A4850-EC7E-4E4D-BCFA-74817B9483F6}" type="pres">
      <dgm:prSet presAssocID="{0A6A562E-F6D5-4068-8FC8-B67C380665DF}" presName="spaceBetweenRectangles" presStyleCnt="0"/>
      <dgm:spPr/>
    </dgm:pt>
    <dgm:pt modelId="{7C9B682D-CD41-42A1-BA36-1E5B442940EB}" type="pres">
      <dgm:prSet presAssocID="{81722209-AE84-4122-8981-FF81BDAECA74}" presName="parentLin" presStyleCnt="0"/>
      <dgm:spPr/>
    </dgm:pt>
    <dgm:pt modelId="{9D6500A1-2F83-49ED-B4B8-ECD687BB6822}" type="pres">
      <dgm:prSet presAssocID="{81722209-AE84-4122-8981-FF81BDAECA74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5045E7A4-371F-4011-B10A-128F4C25129E}" type="pres">
      <dgm:prSet presAssocID="{81722209-AE84-4122-8981-FF81BDAECA74}" presName="parentText" presStyleLbl="node1" presStyleIdx="2" presStyleCnt="5" custScaleX="1000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54AED-7E92-4DCD-B537-5797BE0DC97C}" type="pres">
      <dgm:prSet presAssocID="{81722209-AE84-4122-8981-FF81BDAECA74}" presName="negativeSpace" presStyleCnt="0"/>
      <dgm:spPr/>
    </dgm:pt>
    <dgm:pt modelId="{F7ED50FB-E946-4061-B4C0-84CDBBD5F3DA}" type="pres">
      <dgm:prSet presAssocID="{81722209-AE84-4122-8981-FF81BDAECA74}" presName="childText" presStyleLbl="conFgAcc1" presStyleIdx="2" presStyleCnt="5">
        <dgm:presLayoutVars>
          <dgm:bulletEnabled val="1"/>
        </dgm:presLayoutVars>
      </dgm:prSet>
      <dgm:spPr/>
    </dgm:pt>
    <dgm:pt modelId="{7C92E6B6-9CC0-4FCE-8A99-B3A9661E4EE6}" type="pres">
      <dgm:prSet presAssocID="{65880A36-C90E-4F31-8B3C-4593181BDF18}" presName="spaceBetweenRectangles" presStyleCnt="0"/>
      <dgm:spPr/>
    </dgm:pt>
    <dgm:pt modelId="{3A527BE3-717F-4916-9904-EA63BBAA5ABF}" type="pres">
      <dgm:prSet presAssocID="{21183DBF-97C3-4851-8F1C-A68EFDCFEEA8}" presName="parentLin" presStyleCnt="0"/>
      <dgm:spPr/>
    </dgm:pt>
    <dgm:pt modelId="{1CD9FB71-232A-42EE-8210-EDB1E310EBEE}" type="pres">
      <dgm:prSet presAssocID="{21183DBF-97C3-4851-8F1C-A68EFDCFEEA8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706F1559-D0B6-4CB9-993E-227BDF6F52B6}" type="pres">
      <dgm:prSet presAssocID="{21183DBF-97C3-4851-8F1C-A68EFDCFEEA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939152-4EC3-486B-9069-EF680C688388}" type="pres">
      <dgm:prSet presAssocID="{21183DBF-97C3-4851-8F1C-A68EFDCFEEA8}" presName="negativeSpace" presStyleCnt="0"/>
      <dgm:spPr/>
    </dgm:pt>
    <dgm:pt modelId="{D3B8BA64-00AF-4962-91E1-4FF983F8A637}" type="pres">
      <dgm:prSet presAssocID="{21183DBF-97C3-4851-8F1C-A68EFDCFEEA8}" presName="childText" presStyleLbl="conFgAcc1" presStyleIdx="3" presStyleCnt="5">
        <dgm:presLayoutVars>
          <dgm:bulletEnabled val="1"/>
        </dgm:presLayoutVars>
      </dgm:prSet>
      <dgm:spPr/>
    </dgm:pt>
    <dgm:pt modelId="{E832B03E-A596-46C5-B176-112296C06A42}" type="pres">
      <dgm:prSet presAssocID="{9452DF7E-1D23-4CBE-94E6-B4B40F275564}" presName="spaceBetweenRectangles" presStyleCnt="0"/>
      <dgm:spPr/>
    </dgm:pt>
    <dgm:pt modelId="{0256AAAE-0E86-4DB5-BAFF-FF3CC729137A}" type="pres">
      <dgm:prSet presAssocID="{5A1CBF8F-329E-4FFE-B700-D63D6509CFC1}" presName="parentLin" presStyleCnt="0"/>
      <dgm:spPr/>
    </dgm:pt>
    <dgm:pt modelId="{5035D89D-BB1F-4FAC-8AAE-B2B3B98D686B}" type="pres">
      <dgm:prSet presAssocID="{5A1CBF8F-329E-4FFE-B700-D63D6509CFC1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CFE4F2E0-F097-4AAE-98AF-7127B33A7CEE}" type="pres">
      <dgm:prSet presAssocID="{5A1CBF8F-329E-4FFE-B700-D63D6509CFC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38BB8-B8DE-4626-B572-79ADAC5B4313}" type="pres">
      <dgm:prSet presAssocID="{5A1CBF8F-329E-4FFE-B700-D63D6509CFC1}" presName="negativeSpace" presStyleCnt="0"/>
      <dgm:spPr/>
    </dgm:pt>
    <dgm:pt modelId="{513EDBAB-F86A-48F5-BD32-B2FB49E0AEFA}" type="pres">
      <dgm:prSet presAssocID="{5A1CBF8F-329E-4FFE-B700-D63D6509CFC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F0F8146B-E306-4034-998A-0BC157BFF03F}" type="presOf" srcId="{5A1CBF8F-329E-4FFE-B700-D63D6509CFC1}" destId="{CFE4F2E0-F097-4AAE-98AF-7127B33A7CEE}" srcOrd="1" destOrd="0" presId="urn:microsoft.com/office/officeart/2005/8/layout/list1"/>
    <dgm:cxn modelId="{2B6D6DC9-973C-4CD6-AE72-CE37C1D2DC2D}" srcId="{730CE16A-7126-4B35-A93B-E89B96EA4D87}" destId="{4890989C-2886-487B-9ED2-681C840A6D7F}" srcOrd="1" destOrd="0" parTransId="{EA22A270-641F-4652-B042-FDAB3137999E}" sibTransId="{0A6A562E-F6D5-4068-8FC8-B67C380665DF}"/>
    <dgm:cxn modelId="{F3346BDF-E5BD-4A7E-828A-5C94E59EF32C}" type="presOf" srcId="{21183DBF-97C3-4851-8F1C-A68EFDCFEEA8}" destId="{1CD9FB71-232A-42EE-8210-EDB1E310EBEE}" srcOrd="0" destOrd="0" presId="urn:microsoft.com/office/officeart/2005/8/layout/list1"/>
    <dgm:cxn modelId="{6622193E-90DD-492A-8AC9-90404089321D}" srcId="{730CE16A-7126-4B35-A93B-E89B96EA4D87}" destId="{81722209-AE84-4122-8981-FF81BDAECA74}" srcOrd="2" destOrd="0" parTransId="{5E91552F-2D88-47DB-BFAA-9618316ECD37}" sibTransId="{65880A36-C90E-4F31-8B3C-4593181BDF18}"/>
    <dgm:cxn modelId="{0F5734BD-4AED-4953-87DB-CC61D51193DA}" srcId="{730CE16A-7126-4B35-A93B-E89B96EA4D87}" destId="{0F14EB9D-133D-4D1F-B361-ACF8A525F0A3}" srcOrd="0" destOrd="0" parTransId="{865BB4E4-9D22-499D-9273-274D94088D8D}" sibTransId="{27E76BDD-E73D-4094-9C57-C28B0C455BFD}"/>
    <dgm:cxn modelId="{F74C9E2F-8CDE-4DBC-8C80-8515E92A1680}" type="presOf" srcId="{730CE16A-7126-4B35-A93B-E89B96EA4D87}" destId="{F54CA938-9534-42CD-83C7-A4EA245339B4}" srcOrd="0" destOrd="0" presId="urn:microsoft.com/office/officeart/2005/8/layout/list1"/>
    <dgm:cxn modelId="{DB85CD43-9B9D-4F6F-B620-E941E070D0C9}" srcId="{730CE16A-7126-4B35-A93B-E89B96EA4D87}" destId="{21183DBF-97C3-4851-8F1C-A68EFDCFEEA8}" srcOrd="3" destOrd="0" parTransId="{FB9E5E14-5E64-47C0-9B47-29B98CF2C502}" sibTransId="{9452DF7E-1D23-4CBE-94E6-B4B40F275564}"/>
    <dgm:cxn modelId="{0B7975BD-3640-4BCF-8E35-A3ECD57A2D9D}" type="presOf" srcId="{4890989C-2886-487B-9ED2-681C840A6D7F}" destId="{0364D25A-B108-4154-B4CE-6D5D1AFD6C4D}" srcOrd="0" destOrd="0" presId="urn:microsoft.com/office/officeart/2005/8/layout/list1"/>
    <dgm:cxn modelId="{31F1228A-1673-4E5C-93AE-B74C89135F53}" type="presOf" srcId="{21183DBF-97C3-4851-8F1C-A68EFDCFEEA8}" destId="{706F1559-D0B6-4CB9-993E-227BDF6F52B6}" srcOrd="1" destOrd="0" presId="urn:microsoft.com/office/officeart/2005/8/layout/list1"/>
    <dgm:cxn modelId="{0C814EB2-8947-489E-AEAF-0BC678CA978B}" type="presOf" srcId="{0F14EB9D-133D-4D1F-B361-ACF8A525F0A3}" destId="{0B07FD78-7D07-4C2F-BCC9-E61DB2D6E20C}" srcOrd="1" destOrd="0" presId="urn:microsoft.com/office/officeart/2005/8/layout/list1"/>
    <dgm:cxn modelId="{36AA4343-8DBC-4554-ABBA-44CC289D899E}" type="presOf" srcId="{81722209-AE84-4122-8981-FF81BDAECA74}" destId="{9D6500A1-2F83-49ED-B4B8-ECD687BB6822}" srcOrd="0" destOrd="0" presId="urn:microsoft.com/office/officeart/2005/8/layout/list1"/>
    <dgm:cxn modelId="{A6040059-83B7-4A1B-B395-16A07019F03C}" type="presOf" srcId="{4890989C-2886-487B-9ED2-681C840A6D7F}" destId="{17285CAE-107A-41C5-959A-5A81E5391404}" srcOrd="1" destOrd="0" presId="urn:microsoft.com/office/officeart/2005/8/layout/list1"/>
    <dgm:cxn modelId="{AC972371-2C35-43B9-BAE2-B607C30AADE2}" srcId="{730CE16A-7126-4B35-A93B-E89B96EA4D87}" destId="{5A1CBF8F-329E-4FFE-B700-D63D6509CFC1}" srcOrd="4" destOrd="0" parTransId="{38C9FC4D-66F6-4EDB-8643-3C5B64D21918}" sibTransId="{E81FC32D-2C64-46B4-A902-E58913367384}"/>
    <dgm:cxn modelId="{56F18C8B-B510-470B-B333-C28C101FF9D0}" type="presOf" srcId="{0F14EB9D-133D-4D1F-B361-ACF8A525F0A3}" destId="{9A40D0D3-9B71-42CC-B84B-9E7B0F0199EC}" srcOrd="0" destOrd="0" presId="urn:microsoft.com/office/officeart/2005/8/layout/list1"/>
    <dgm:cxn modelId="{48D665AD-7A91-44E1-B287-3E3F81407593}" type="presOf" srcId="{5A1CBF8F-329E-4FFE-B700-D63D6509CFC1}" destId="{5035D89D-BB1F-4FAC-8AAE-B2B3B98D686B}" srcOrd="0" destOrd="0" presId="urn:microsoft.com/office/officeart/2005/8/layout/list1"/>
    <dgm:cxn modelId="{61F901E3-2178-49C0-B704-D51CE34AB43B}" type="presOf" srcId="{81722209-AE84-4122-8981-FF81BDAECA74}" destId="{5045E7A4-371F-4011-B10A-128F4C25129E}" srcOrd="1" destOrd="0" presId="urn:microsoft.com/office/officeart/2005/8/layout/list1"/>
    <dgm:cxn modelId="{EB42C61F-00DA-46C7-98D6-13B32740D7AE}" type="presParOf" srcId="{F54CA938-9534-42CD-83C7-A4EA245339B4}" destId="{16DC6B95-F590-4D4D-A977-52C6D1D5E2A2}" srcOrd="0" destOrd="0" presId="urn:microsoft.com/office/officeart/2005/8/layout/list1"/>
    <dgm:cxn modelId="{056A0858-8219-4709-A23C-76936319052A}" type="presParOf" srcId="{16DC6B95-F590-4D4D-A977-52C6D1D5E2A2}" destId="{9A40D0D3-9B71-42CC-B84B-9E7B0F0199EC}" srcOrd="0" destOrd="0" presId="urn:microsoft.com/office/officeart/2005/8/layout/list1"/>
    <dgm:cxn modelId="{F87D68C0-D0A3-4AED-A43A-5A6C9D8984B8}" type="presParOf" srcId="{16DC6B95-F590-4D4D-A977-52C6D1D5E2A2}" destId="{0B07FD78-7D07-4C2F-BCC9-E61DB2D6E20C}" srcOrd="1" destOrd="0" presId="urn:microsoft.com/office/officeart/2005/8/layout/list1"/>
    <dgm:cxn modelId="{BD58326D-C74F-47AE-8D62-32174BEF90EC}" type="presParOf" srcId="{F54CA938-9534-42CD-83C7-A4EA245339B4}" destId="{BFA3D737-F37D-48BF-A0D4-8E6ACA501944}" srcOrd="1" destOrd="0" presId="urn:microsoft.com/office/officeart/2005/8/layout/list1"/>
    <dgm:cxn modelId="{42985A04-B58F-4FAE-B03A-FD5DA0E0471E}" type="presParOf" srcId="{F54CA938-9534-42CD-83C7-A4EA245339B4}" destId="{2D364BE0-E17A-4685-BB25-B4AAFEDB2E22}" srcOrd="2" destOrd="0" presId="urn:microsoft.com/office/officeart/2005/8/layout/list1"/>
    <dgm:cxn modelId="{2C79E76B-7225-409F-9897-6345B8C94E74}" type="presParOf" srcId="{F54CA938-9534-42CD-83C7-A4EA245339B4}" destId="{FF12BBD7-1341-4DCB-9AD0-8EB48B1BAF5D}" srcOrd="3" destOrd="0" presId="urn:microsoft.com/office/officeart/2005/8/layout/list1"/>
    <dgm:cxn modelId="{E86EA1A3-2546-4D8C-81D3-083851BC02B0}" type="presParOf" srcId="{F54CA938-9534-42CD-83C7-A4EA245339B4}" destId="{DA6CB95B-FC86-470C-B2A4-C2150284BB27}" srcOrd="4" destOrd="0" presId="urn:microsoft.com/office/officeart/2005/8/layout/list1"/>
    <dgm:cxn modelId="{3E50E27E-3C29-437F-8C25-C6BA55DFFEC4}" type="presParOf" srcId="{DA6CB95B-FC86-470C-B2A4-C2150284BB27}" destId="{0364D25A-B108-4154-B4CE-6D5D1AFD6C4D}" srcOrd="0" destOrd="0" presId="urn:microsoft.com/office/officeart/2005/8/layout/list1"/>
    <dgm:cxn modelId="{F57EA746-800E-420F-8198-841FDAF3466C}" type="presParOf" srcId="{DA6CB95B-FC86-470C-B2A4-C2150284BB27}" destId="{17285CAE-107A-41C5-959A-5A81E5391404}" srcOrd="1" destOrd="0" presId="urn:microsoft.com/office/officeart/2005/8/layout/list1"/>
    <dgm:cxn modelId="{E9723A6D-76C2-461C-8D66-40F61F52D7F3}" type="presParOf" srcId="{F54CA938-9534-42CD-83C7-A4EA245339B4}" destId="{AC2B9DD1-EE3C-4577-B4EC-74302509B77D}" srcOrd="5" destOrd="0" presId="urn:microsoft.com/office/officeart/2005/8/layout/list1"/>
    <dgm:cxn modelId="{3FABD572-F9D5-4FA6-B5DA-B9A04CE6866C}" type="presParOf" srcId="{F54CA938-9534-42CD-83C7-A4EA245339B4}" destId="{13034CE4-AD45-4CD2-8464-0F15A3AC27AB}" srcOrd="6" destOrd="0" presId="urn:microsoft.com/office/officeart/2005/8/layout/list1"/>
    <dgm:cxn modelId="{B9689152-1A1B-4FAF-8D86-6A63B864E043}" type="presParOf" srcId="{F54CA938-9534-42CD-83C7-A4EA245339B4}" destId="{4B7A4850-EC7E-4E4D-BCFA-74817B9483F6}" srcOrd="7" destOrd="0" presId="urn:microsoft.com/office/officeart/2005/8/layout/list1"/>
    <dgm:cxn modelId="{5C78C394-382C-4F54-A53D-E6CF5BD78306}" type="presParOf" srcId="{F54CA938-9534-42CD-83C7-A4EA245339B4}" destId="{7C9B682D-CD41-42A1-BA36-1E5B442940EB}" srcOrd="8" destOrd="0" presId="urn:microsoft.com/office/officeart/2005/8/layout/list1"/>
    <dgm:cxn modelId="{B73E827C-7643-4D58-AC79-8E4591CA15F5}" type="presParOf" srcId="{7C9B682D-CD41-42A1-BA36-1E5B442940EB}" destId="{9D6500A1-2F83-49ED-B4B8-ECD687BB6822}" srcOrd="0" destOrd="0" presId="urn:microsoft.com/office/officeart/2005/8/layout/list1"/>
    <dgm:cxn modelId="{7ABD4D86-FB10-4F18-933B-22CD537F2A20}" type="presParOf" srcId="{7C9B682D-CD41-42A1-BA36-1E5B442940EB}" destId="{5045E7A4-371F-4011-B10A-128F4C25129E}" srcOrd="1" destOrd="0" presId="urn:microsoft.com/office/officeart/2005/8/layout/list1"/>
    <dgm:cxn modelId="{E5083020-D9AE-445F-9F7F-CD10E5EFD574}" type="presParOf" srcId="{F54CA938-9534-42CD-83C7-A4EA245339B4}" destId="{3C254AED-7E92-4DCD-B537-5797BE0DC97C}" srcOrd="9" destOrd="0" presId="urn:microsoft.com/office/officeart/2005/8/layout/list1"/>
    <dgm:cxn modelId="{B69BFBC3-7682-4A27-8EC7-C89636D2B28B}" type="presParOf" srcId="{F54CA938-9534-42CD-83C7-A4EA245339B4}" destId="{F7ED50FB-E946-4061-B4C0-84CDBBD5F3DA}" srcOrd="10" destOrd="0" presId="urn:microsoft.com/office/officeart/2005/8/layout/list1"/>
    <dgm:cxn modelId="{630E1B94-DC2F-4053-849F-342A98BCBF17}" type="presParOf" srcId="{F54CA938-9534-42CD-83C7-A4EA245339B4}" destId="{7C92E6B6-9CC0-4FCE-8A99-B3A9661E4EE6}" srcOrd="11" destOrd="0" presId="urn:microsoft.com/office/officeart/2005/8/layout/list1"/>
    <dgm:cxn modelId="{2A5BC1FB-05BB-4DBB-AD36-F2D90872A800}" type="presParOf" srcId="{F54CA938-9534-42CD-83C7-A4EA245339B4}" destId="{3A527BE3-717F-4916-9904-EA63BBAA5ABF}" srcOrd="12" destOrd="0" presId="urn:microsoft.com/office/officeart/2005/8/layout/list1"/>
    <dgm:cxn modelId="{FE11E843-3ADD-4789-B27A-12FBEEFC2320}" type="presParOf" srcId="{3A527BE3-717F-4916-9904-EA63BBAA5ABF}" destId="{1CD9FB71-232A-42EE-8210-EDB1E310EBEE}" srcOrd="0" destOrd="0" presId="urn:microsoft.com/office/officeart/2005/8/layout/list1"/>
    <dgm:cxn modelId="{72149321-1B22-408B-BBE7-BA14A12A366F}" type="presParOf" srcId="{3A527BE3-717F-4916-9904-EA63BBAA5ABF}" destId="{706F1559-D0B6-4CB9-993E-227BDF6F52B6}" srcOrd="1" destOrd="0" presId="urn:microsoft.com/office/officeart/2005/8/layout/list1"/>
    <dgm:cxn modelId="{72E09FA4-1159-499F-AE27-F7B24530FAD9}" type="presParOf" srcId="{F54CA938-9534-42CD-83C7-A4EA245339B4}" destId="{79939152-4EC3-486B-9069-EF680C688388}" srcOrd="13" destOrd="0" presId="urn:microsoft.com/office/officeart/2005/8/layout/list1"/>
    <dgm:cxn modelId="{092D6491-89CA-4BE5-8C66-E0746EB5C456}" type="presParOf" srcId="{F54CA938-9534-42CD-83C7-A4EA245339B4}" destId="{D3B8BA64-00AF-4962-91E1-4FF983F8A637}" srcOrd="14" destOrd="0" presId="urn:microsoft.com/office/officeart/2005/8/layout/list1"/>
    <dgm:cxn modelId="{4B2F5B31-5DF3-456E-84E8-843CDE8CFEC8}" type="presParOf" srcId="{F54CA938-9534-42CD-83C7-A4EA245339B4}" destId="{E832B03E-A596-46C5-B176-112296C06A42}" srcOrd="15" destOrd="0" presId="urn:microsoft.com/office/officeart/2005/8/layout/list1"/>
    <dgm:cxn modelId="{2E9AE816-611F-42EC-8A8F-49DF82DCA553}" type="presParOf" srcId="{F54CA938-9534-42CD-83C7-A4EA245339B4}" destId="{0256AAAE-0E86-4DB5-BAFF-FF3CC729137A}" srcOrd="16" destOrd="0" presId="urn:microsoft.com/office/officeart/2005/8/layout/list1"/>
    <dgm:cxn modelId="{1C4DE3C5-6BAE-4326-9E2C-A098266C2D31}" type="presParOf" srcId="{0256AAAE-0E86-4DB5-BAFF-FF3CC729137A}" destId="{5035D89D-BB1F-4FAC-8AAE-B2B3B98D686B}" srcOrd="0" destOrd="0" presId="urn:microsoft.com/office/officeart/2005/8/layout/list1"/>
    <dgm:cxn modelId="{29F7EDD8-E0DD-4E7E-B4E2-D4B8DC53FA47}" type="presParOf" srcId="{0256AAAE-0E86-4DB5-BAFF-FF3CC729137A}" destId="{CFE4F2E0-F097-4AAE-98AF-7127B33A7CEE}" srcOrd="1" destOrd="0" presId="urn:microsoft.com/office/officeart/2005/8/layout/list1"/>
    <dgm:cxn modelId="{49C4DC77-160D-4014-A79F-D05A07E453C2}" type="presParOf" srcId="{F54CA938-9534-42CD-83C7-A4EA245339B4}" destId="{BD538BB8-B8DE-4626-B572-79ADAC5B4313}" srcOrd="17" destOrd="0" presId="urn:microsoft.com/office/officeart/2005/8/layout/list1"/>
    <dgm:cxn modelId="{D7C507D8-0486-4AB9-BF95-8D589322F7F5}" type="presParOf" srcId="{F54CA938-9534-42CD-83C7-A4EA245339B4}" destId="{513EDBAB-F86A-48F5-BD32-B2FB49E0AEF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193D52-11AD-4977-B73C-D82E8C13AC06}" type="doc">
      <dgm:prSet loTypeId="urn:microsoft.com/office/officeart/2005/8/layout/hProcess9" loCatId="process" qsTypeId="urn:microsoft.com/office/officeart/2005/8/quickstyle/3d3" qsCatId="3D" csTypeId="urn:microsoft.com/office/officeart/2005/8/colors/colorful2" csCatId="colorful" phldr="1"/>
      <dgm:spPr/>
    </dgm:pt>
    <dgm:pt modelId="{BE47D944-EA55-4F86-8701-5E5B36E686FD}">
      <dgm:prSet/>
      <dgm:spPr/>
      <dgm:t>
        <a:bodyPr/>
        <a:lstStyle/>
        <a:p>
          <a:r>
            <a:rPr lang="ru-RU" b="1" dirty="0" smtClean="0"/>
            <a:t>Содержание</a:t>
          </a:r>
          <a:endParaRPr lang="ru-RU" b="1" dirty="0"/>
        </a:p>
      </dgm:t>
    </dgm:pt>
    <dgm:pt modelId="{A2A745CD-2246-4E28-A425-37FC71604EB1}" type="parTrans" cxnId="{7D4A29C2-19D3-4DD0-93BC-FDBE089F6979}">
      <dgm:prSet/>
      <dgm:spPr/>
      <dgm:t>
        <a:bodyPr/>
        <a:lstStyle/>
        <a:p>
          <a:endParaRPr lang="ru-RU"/>
        </a:p>
      </dgm:t>
    </dgm:pt>
    <dgm:pt modelId="{03C9F2C6-3DA4-4625-85B8-12F1E79DB4A6}" type="sibTrans" cxnId="{7D4A29C2-19D3-4DD0-93BC-FDBE089F6979}">
      <dgm:prSet/>
      <dgm:spPr/>
      <dgm:t>
        <a:bodyPr/>
        <a:lstStyle/>
        <a:p>
          <a:endParaRPr lang="ru-RU"/>
        </a:p>
      </dgm:t>
    </dgm:pt>
    <dgm:pt modelId="{E23FCF17-7F2F-454F-A7DB-C91F45276C50}">
      <dgm:prSet custT="1"/>
      <dgm:spPr/>
      <dgm:t>
        <a:bodyPr/>
        <a:lstStyle/>
        <a:p>
          <a:r>
            <a:rPr lang="ru-RU" sz="2000" b="1" dirty="0" smtClean="0"/>
            <a:t>Формы обучения</a:t>
          </a:r>
          <a:endParaRPr lang="ru-RU" sz="2000" b="1" dirty="0"/>
        </a:p>
      </dgm:t>
    </dgm:pt>
    <dgm:pt modelId="{57AE81AF-D8B7-4C76-8900-28A2BC2022F0}" type="parTrans" cxnId="{3075E5DD-EE29-48E3-B150-6A48BBCF0512}">
      <dgm:prSet/>
      <dgm:spPr/>
      <dgm:t>
        <a:bodyPr/>
        <a:lstStyle/>
        <a:p>
          <a:endParaRPr lang="ru-RU"/>
        </a:p>
      </dgm:t>
    </dgm:pt>
    <dgm:pt modelId="{87A844E2-BECF-473A-A3A5-A92DE4711141}" type="sibTrans" cxnId="{3075E5DD-EE29-48E3-B150-6A48BBCF0512}">
      <dgm:prSet/>
      <dgm:spPr/>
      <dgm:t>
        <a:bodyPr/>
        <a:lstStyle/>
        <a:p>
          <a:endParaRPr lang="ru-RU"/>
        </a:p>
      </dgm:t>
    </dgm:pt>
    <dgm:pt modelId="{6C91C9A5-625F-4AA3-8047-0019C754EB5C}">
      <dgm:prSet phldrT="[Текст]" custT="1"/>
      <dgm:spPr/>
      <dgm:t>
        <a:bodyPr/>
        <a:lstStyle/>
        <a:p>
          <a:r>
            <a:rPr lang="ru-RU" sz="3200" dirty="0" smtClean="0"/>
            <a:t>Цели</a:t>
          </a:r>
          <a:endParaRPr lang="ru-RU" sz="3200" dirty="0"/>
        </a:p>
      </dgm:t>
    </dgm:pt>
    <dgm:pt modelId="{EC35F7FA-B8FA-4C7A-8F06-639B5A6588FB}" type="parTrans" cxnId="{9B416D96-38A5-42F6-A034-532F31F9F225}">
      <dgm:prSet/>
      <dgm:spPr/>
      <dgm:t>
        <a:bodyPr/>
        <a:lstStyle/>
        <a:p>
          <a:endParaRPr lang="ru-RU"/>
        </a:p>
      </dgm:t>
    </dgm:pt>
    <dgm:pt modelId="{4A5CBC18-173B-4DA9-BED1-1F493CD702FA}" type="sibTrans" cxnId="{9B416D96-38A5-42F6-A034-532F31F9F225}">
      <dgm:prSet/>
      <dgm:spPr/>
      <dgm:t>
        <a:bodyPr/>
        <a:lstStyle/>
        <a:p>
          <a:endParaRPr lang="ru-RU"/>
        </a:p>
      </dgm:t>
    </dgm:pt>
    <dgm:pt modelId="{CF0CE663-2323-4392-89C2-25705C11E0C5}">
      <dgm:prSet phldrT="[Текст]" custT="1"/>
      <dgm:spPr/>
      <dgm:t>
        <a:bodyPr/>
        <a:lstStyle/>
        <a:p>
          <a:r>
            <a:rPr lang="ru-RU" sz="2000" b="1" dirty="0" smtClean="0"/>
            <a:t>Методы</a:t>
          </a:r>
        </a:p>
        <a:p>
          <a:r>
            <a:rPr lang="ru-RU" sz="2000" b="1" dirty="0" smtClean="0"/>
            <a:t>(приемы, средства) </a:t>
          </a:r>
        </a:p>
        <a:p>
          <a:endParaRPr lang="ru-RU" sz="1800" dirty="0"/>
        </a:p>
      </dgm:t>
    </dgm:pt>
    <dgm:pt modelId="{F82A54A6-B728-4397-8FFB-6C3C909B36E9}" type="parTrans" cxnId="{98306952-EB57-4601-A9CA-238567766DA8}">
      <dgm:prSet/>
      <dgm:spPr/>
      <dgm:t>
        <a:bodyPr/>
        <a:lstStyle/>
        <a:p>
          <a:endParaRPr lang="ru-RU"/>
        </a:p>
      </dgm:t>
    </dgm:pt>
    <dgm:pt modelId="{7FE0FB50-BF03-4B2C-B386-3C4D44ECCA9E}" type="sibTrans" cxnId="{98306952-EB57-4601-A9CA-238567766DA8}">
      <dgm:prSet/>
      <dgm:spPr/>
      <dgm:t>
        <a:bodyPr/>
        <a:lstStyle/>
        <a:p>
          <a:endParaRPr lang="ru-RU"/>
        </a:p>
      </dgm:t>
    </dgm:pt>
    <dgm:pt modelId="{569DF3CD-0C97-4D9A-8DE4-A1A9E36A9054}">
      <dgm:prSet custT="1"/>
      <dgm:spPr/>
      <dgm:t>
        <a:bodyPr/>
        <a:lstStyle/>
        <a:p>
          <a:r>
            <a:rPr lang="ru-RU" sz="2800" dirty="0" smtClean="0"/>
            <a:t>Задачи</a:t>
          </a:r>
          <a:endParaRPr lang="ru-RU" sz="2800" dirty="0"/>
        </a:p>
      </dgm:t>
    </dgm:pt>
    <dgm:pt modelId="{486EBCE7-8A85-4C35-B6AF-394BD0D0325D}" type="parTrans" cxnId="{C5D6A5C5-2424-4D2D-A21A-6F86C0AFA4E9}">
      <dgm:prSet/>
      <dgm:spPr/>
      <dgm:t>
        <a:bodyPr/>
        <a:lstStyle/>
        <a:p>
          <a:endParaRPr lang="ru-RU"/>
        </a:p>
      </dgm:t>
    </dgm:pt>
    <dgm:pt modelId="{D724C8D8-A9A8-4815-81B1-5A7B8DD1F3A2}" type="sibTrans" cxnId="{C5D6A5C5-2424-4D2D-A21A-6F86C0AFA4E9}">
      <dgm:prSet/>
      <dgm:spPr/>
      <dgm:t>
        <a:bodyPr/>
        <a:lstStyle/>
        <a:p>
          <a:endParaRPr lang="ru-RU"/>
        </a:p>
      </dgm:t>
    </dgm:pt>
    <dgm:pt modelId="{DE68CB63-0EE4-4AD7-9A54-E5380DD2BE93}" type="pres">
      <dgm:prSet presAssocID="{94193D52-11AD-4977-B73C-D82E8C13AC06}" presName="CompostProcess" presStyleCnt="0">
        <dgm:presLayoutVars>
          <dgm:dir val="rev"/>
          <dgm:resizeHandles val="exact"/>
        </dgm:presLayoutVars>
      </dgm:prSet>
      <dgm:spPr/>
    </dgm:pt>
    <dgm:pt modelId="{26CCC7FD-2969-444F-A232-0F70EFBA59E7}" type="pres">
      <dgm:prSet presAssocID="{94193D52-11AD-4977-B73C-D82E8C13AC06}" presName="arrow" presStyleLbl="bgShp" presStyleIdx="0" presStyleCnt="1" custLinFactNeighborX="547" custLinFactNeighborY="-7692"/>
      <dgm:spPr/>
    </dgm:pt>
    <dgm:pt modelId="{9F65953A-5219-4A2D-A462-5ECBC048EE04}" type="pres">
      <dgm:prSet presAssocID="{94193D52-11AD-4977-B73C-D82E8C13AC06}" presName="linearProcess" presStyleCnt="0"/>
      <dgm:spPr/>
    </dgm:pt>
    <dgm:pt modelId="{ECE3BC2B-A391-4E0F-9844-BCC2A3A941E6}" type="pres">
      <dgm:prSet presAssocID="{E23FCF17-7F2F-454F-A7DB-C91F45276C50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FDE220-2CB6-47C6-B7B6-834F692E93FF}" type="pres">
      <dgm:prSet presAssocID="{87A844E2-BECF-473A-A3A5-A92DE4711141}" presName="sibTrans" presStyleCnt="0"/>
      <dgm:spPr/>
    </dgm:pt>
    <dgm:pt modelId="{328CBB0D-8006-4411-AAC9-38EC924DC88A}" type="pres">
      <dgm:prSet presAssocID="{CF0CE663-2323-4392-89C2-25705C11E0C5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BADA28-AFC6-4C46-B48D-463EC853A50D}" type="pres">
      <dgm:prSet presAssocID="{7FE0FB50-BF03-4B2C-B386-3C4D44ECCA9E}" presName="sibTrans" presStyleCnt="0"/>
      <dgm:spPr/>
    </dgm:pt>
    <dgm:pt modelId="{F8CA053F-4F5C-4DDE-97F9-AF1BC1F2AF96}" type="pres">
      <dgm:prSet presAssocID="{BE47D944-EA55-4F86-8701-5E5B36E686F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9D69B-CCB9-4227-B468-DA6E80E2A2FD}" type="pres">
      <dgm:prSet presAssocID="{03C9F2C6-3DA4-4625-85B8-12F1E79DB4A6}" presName="sibTrans" presStyleCnt="0"/>
      <dgm:spPr/>
    </dgm:pt>
    <dgm:pt modelId="{822CCF78-AA59-481D-BC3A-F9FFFF1698D4}" type="pres">
      <dgm:prSet presAssocID="{569DF3CD-0C97-4D9A-8DE4-A1A9E36A9054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B451C7-FB93-405A-BAB5-870328A7DB6E}" type="pres">
      <dgm:prSet presAssocID="{D724C8D8-A9A8-4815-81B1-5A7B8DD1F3A2}" presName="sibTrans" presStyleCnt="0"/>
      <dgm:spPr/>
    </dgm:pt>
    <dgm:pt modelId="{6BB71FC2-5581-4487-92CE-4A18AF493B5C}" type="pres">
      <dgm:prSet presAssocID="{6C91C9A5-625F-4AA3-8047-0019C754EB5C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A80E6B-F5A4-43DD-8A70-C77C10A33F81}" type="presOf" srcId="{569DF3CD-0C97-4D9A-8DE4-A1A9E36A9054}" destId="{822CCF78-AA59-481D-BC3A-F9FFFF1698D4}" srcOrd="0" destOrd="0" presId="urn:microsoft.com/office/officeart/2005/8/layout/hProcess9"/>
    <dgm:cxn modelId="{C5D6A5C5-2424-4D2D-A21A-6F86C0AFA4E9}" srcId="{94193D52-11AD-4977-B73C-D82E8C13AC06}" destId="{569DF3CD-0C97-4D9A-8DE4-A1A9E36A9054}" srcOrd="3" destOrd="0" parTransId="{486EBCE7-8A85-4C35-B6AF-394BD0D0325D}" sibTransId="{D724C8D8-A9A8-4815-81B1-5A7B8DD1F3A2}"/>
    <dgm:cxn modelId="{9B416D96-38A5-42F6-A034-532F31F9F225}" srcId="{94193D52-11AD-4977-B73C-D82E8C13AC06}" destId="{6C91C9A5-625F-4AA3-8047-0019C754EB5C}" srcOrd="4" destOrd="0" parTransId="{EC35F7FA-B8FA-4C7A-8F06-639B5A6588FB}" sibTransId="{4A5CBC18-173B-4DA9-BED1-1F493CD702FA}"/>
    <dgm:cxn modelId="{1469BF2A-81DA-46BF-8245-8685699EB49F}" type="presOf" srcId="{CF0CE663-2323-4392-89C2-25705C11E0C5}" destId="{328CBB0D-8006-4411-AAC9-38EC924DC88A}" srcOrd="0" destOrd="0" presId="urn:microsoft.com/office/officeart/2005/8/layout/hProcess9"/>
    <dgm:cxn modelId="{F8E2A159-C0F0-41C3-8C0B-1EC545F33F43}" type="presOf" srcId="{BE47D944-EA55-4F86-8701-5E5B36E686FD}" destId="{F8CA053F-4F5C-4DDE-97F9-AF1BC1F2AF96}" srcOrd="0" destOrd="0" presId="urn:microsoft.com/office/officeart/2005/8/layout/hProcess9"/>
    <dgm:cxn modelId="{7D4A29C2-19D3-4DD0-93BC-FDBE089F6979}" srcId="{94193D52-11AD-4977-B73C-D82E8C13AC06}" destId="{BE47D944-EA55-4F86-8701-5E5B36E686FD}" srcOrd="2" destOrd="0" parTransId="{A2A745CD-2246-4E28-A425-37FC71604EB1}" sibTransId="{03C9F2C6-3DA4-4625-85B8-12F1E79DB4A6}"/>
    <dgm:cxn modelId="{08ED75E8-07F1-49E2-A4DD-374E1FF423FF}" type="presOf" srcId="{E23FCF17-7F2F-454F-A7DB-C91F45276C50}" destId="{ECE3BC2B-A391-4E0F-9844-BCC2A3A941E6}" srcOrd="0" destOrd="0" presId="urn:microsoft.com/office/officeart/2005/8/layout/hProcess9"/>
    <dgm:cxn modelId="{98306952-EB57-4601-A9CA-238567766DA8}" srcId="{94193D52-11AD-4977-B73C-D82E8C13AC06}" destId="{CF0CE663-2323-4392-89C2-25705C11E0C5}" srcOrd="1" destOrd="0" parTransId="{F82A54A6-B728-4397-8FFB-6C3C909B36E9}" sibTransId="{7FE0FB50-BF03-4B2C-B386-3C4D44ECCA9E}"/>
    <dgm:cxn modelId="{3075E5DD-EE29-48E3-B150-6A48BBCF0512}" srcId="{94193D52-11AD-4977-B73C-D82E8C13AC06}" destId="{E23FCF17-7F2F-454F-A7DB-C91F45276C50}" srcOrd="0" destOrd="0" parTransId="{57AE81AF-D8B7-4C76-8900-28A2BC2022F0}" sibTransId="{87A844E2-BECF-473A-A3A5-A92DE4711141}"/>
    <dgm:cxn modelId="{1570AD3D-BFB2-4D1D-90F2-B9E35415F6E3}" type="presOf" srcId="{6C91C9A5-625F-4AA3-8047-0019C754EB5C}" destId="{6BB71FC2-5581-4487-92CE-4A18AF493B5C}" srcOrd="0" destOrd="0" presId="urn:microsoft.com/office/officeart/2005/8/layout/hProcess9"/>
    <dgm:cxn modelId="{5036A96E-D4CF-4435-A3BA-83F5751108B7}" type="presOf" srcId="{94193D52-11AD-4977-B73C-D82E8C13AC06}" destId="{DE68CB63-0EE4-4AD7-9A54-E5380DD2BE93}" srcOrd="0" destOrd="0" presId="urn:microsoft.com/office/officeart/2005/8/layout/hProcess9"/>
    <dgm:cxn modelId="{CD23319E-9095-43C9-A762-B18F7F3875C1}" type="presParOf" srcId="{DE68CB63-0EE4-4AD7-9A54-E5380DD2BE93}" destId="{26CCC7FD-2969-444F-A232-0F70EFBA59E7}" srcOrd="0" destOrd="0" presId="urn:microsoft.com/office/officeart/2005/8/layout/hProcess9"/>
    <dgm:cxn modelId="{D78AD35D-5156-4897-B120-1466BAC8384F}" type="presParOf" srcId="{DE68CB63-0EE4-4AD7-9A54-E5380DD2BE93}" destId="{9F65953A-5219-4A2D-A462-5ECBC048EE04}" srcOrd="1" destOrd="0" presId="urn:microsoft.com/office/officeart/2005/8/layout/hProcess9"/>
    <dgm:cxn modelId="{C9AB6241-ED6D-4044-9228-DF7DBE7F441A}" type="presParOf" srcId="{9F65953A-5219-4A2D-A462-5ECBC048EE04}" destId="{ECE3BC2B-A391-4E0F-9844-BCC2A3A941E6}" srcOrd="0" destOrd="0" presId="urn:microsoft.com/office/officeart/2005/8/layout/hProcess9"/>
    <dgm:cxn modelId="{00F72440-AC99-4AC9-BDC4-557A2E7A3AA3}" type="presParOf" srcId="{9F65953A-5219-4A2D-A462-5ECBC048EE04}" destId="{8DFDE220-2CB6-47C6-B7B6-834F692E93FF}" srcOrd="1" destOrd="0" presId="urn:microsoft.com/office/officeart/2005/8/layout/hProcess9"/>
    <dgm:cxn modelId="{93026383-B7B8-49EC-A001-BF845A56B4AD}" type="presParOf" srcId="{9F65953A-5219-4A2D-A462-5ECBC048EE04}" destId="{328CBB0D-8006-4411-AAC9-38EC924DC88A}" srcOrd="2" destOrd="0" presId="urn:microsoft.com/office/officeart/2005/8/layout/hProcess9"/>
    <dgm:cxn modelId="{14080A2C-25B8-480F-86D2-440C017A38DD}" type="presParOf" srcId="{9F65953A-5219-4A2D-A462-5ECBC048EE04}" destId="{8CBADA28-AFC6-4C46-B48D-463EC853A50D}" srcOrd="3" destOrd="0" presId="urn:microsoft.com/office/officeart/2005/8/layout/hProcess9"/>
    <dgm:cxn modelId="{B7AC24D4-F9E7-412E-AE6B-DDB297D0A03A}" type="presParOf" srcId="{9F65953A-5219-4A2D-A462-5ECBC048EE04}" destId="{F8CA053F-4F5C-4DDE-97F9-AF1BC1F2AF96}" srcOrd="4" destOrd="0" presId="urn:microsoft.com/office/officeart/2005/8/layout/hProcess9"/>
    <dgm:cxn modelId="{22465643-DE0A-45C8-8A7B-B333BB773A74}" type="presParOf" srcId="{9F65953A-5219-4A2D-A462-5ECBC048EE04}" destId="{7CD9D69B-CCB9-4227-B468-DA6E80E2A2FD}" srcOrd="5" destOrd="0" presId="urn:microsoft.com/office/officeart/2005/8/layout/hProcess9"/>
    <dgm:cxn modelId="{990E0BFD-EF1E-4463-ABD9-267C8BBA560F}" type="presParOf" srcId="{9F65953A-5219-4A2D-A462-5ECBC048EE04}" destId="{822CCF78-AA59-481D-BC3A-F9FFFF1698D4}" srcOrd="6" destOrd="0" presId="urn:microsoft.com/office/officeart/2005/8/layout/hProcess9"/>
    <dgm:cxn modelId="{830C2F66-6F29-43E0-B304-0606282E010E}" type="presParOf" srcId="{9F65953A-5219-4A2D-A462-5ECBC048EE04}" destId="{51B451C7-FB93-405A-BAB5-870328A7DB6E}" srcOrd="7" destOrd="0" presId="urn:microsoft.com/office/officeart/2005/8/layout/hProcess9"/>
    <dgm:cxn modelId="{C9F1B18A-F5C7-4B05-9D04-F328273EA558}" type="presParOf" srcId="{9F65953A-5219-4A2D-A462-5ECBC048EE04}" destId="{6BB71FC2-5581-4487-92CE-4A18AF493B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364BE0-E17A-4685-BB25-B4AAFEDB2E22}">
      <dsp:nvSpPr>
        <dsp:cNvPr id="0" name=""/>
        <dsp:cNvSpPr/>
      </dsp:nvSpPr>
      <dsp:spPr>
        <a:xfrm>
          <a:off x="0" y="468026"/>
          <a:ext cx="7704856" cy="529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07FD78-7D07-4C2F-BCC9-E61DB2D6E20C}">
      <dsp:nvSpPr>
        <dsp:cNvPr id="0" name=""/>
        <dsp:cNvSpPr/>
      </dsp:nvSpPr>
      <dsp:spPr>
        <a:xfrm>
          <a:off x="385242" y="24864"/>
          <a:ext cx="5359960" cy="75312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Основные понятия (педагогические технологии, формы обучения и методы)</a:t>
          </a:r>
          <a:endParaRPr lang="ru-RU" sz="1800" kern="1200" dirty="0"/>
        </a:p>
      </dsp:txBody>
      <dsp:txXfrm>
        <a:off x="385242" y="24864"/>
        <a:ext cx="5359960" cy="753122"/>
      </dsp:txXfrm>
    </dsp:sp>
    <dsp:sp modelId="{13034CE4-AD45-4CD2-8464-0F15A3AC27AB}">
      <dsp:nvSpPr>
        <dsp:cNvPr id="0" name=""/>
        <dsp:cNvSpPr/>
      </dsp:nvSpPr>
      <dsp:spPr>
        <a:xfrm>
          <a:off x="0" y="1531688"/>
          <a:ext cx="7704856" cy="529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285CAE-107A-41C5-959A-5A81E5391404}">
      <dsp:nvSpPr>
        <dsp:cNvPr id="0" name=""/>
        <dsp:cNvSpPr/>
      </dsp:nvSpPr>
      <dsp:spPr>
        <a:xfrm>
          <a:off x="385242" y="1110626"/>
          <a:ext cx="5328246" cy="73102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Основные виды педагогических технологий</a:t>
          </a:r>
          <a:endParaRPr lang="ru-RU" sz="1800" kern="1200" dirty="0"/>
        </a:p>
      </dsp:txBody>
      <dsp:txXfrm>
        <a:off x="385242" y="1110626"/>
        <a:ext cx="5328246" cy="731022"/>
      </dsp:txXfrm>
    </dsp:sp>
    <dsp:sp modelId="{F7ED50FB-E946-4061-B4C0-84CDBBD5F3DA}">
      <dsp:nvSpPr>
        <dsp:cNvPr id="0" name=""/>
        <dsp:cNvSpPr/>
      </dsp:nvSpPr>
      <dsp:spPr>
        <a:xfrm>
          <a:off x="0" y="2484248"/>
          <a:ext cx="7704856" cy="529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45E7A4-371F-4011-B10A-128F4C25129E}">
      <dsp:nvSpPr>
        <dsp:cNvPr id="0" name=""/>
        <dsp:cNvSpPr/>
      </dsp:nvSpPr>
      <dsp:spPr>
        <a:xfrm>
          <a:off x="385242" y="2174288"/>
          <a:ext cx="5393453" cy="6199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Современные педагогические технологии</a:t>
          </a:r>
          <a:endParaRPr lang="ru-RU" sz="1800" kern="1200" dirty="0"/>
        </a:p>
      </dsp:txBody>
      <dsp:txXfrm>
        <a:off x="385242" y="2174288"/>
        <a:ext cx="5393453" cy="619920"/>
      </dsp:txXfrm>
    </dsp:sp>
    <dsp:sp modelId="{D3B8BA64-00AF-4962-91E1-4FF983F8A637}">
      <dsp:nvSpPr>
        <dsp:cNvPr id="0" name=""/>
        <dsp:cNvSpPr/>
      </dsp:nvSpPr>
      <dsp:spPr>
        <a:xfrm>
          <a:off x="0" y="3436808"/>
          <a:ext cx="7704856" cy="529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6F1559-D0B6-4CB9-993E-227BDF6F52B6}">
      <dsp:nvSpPr>
        <dsp:cNvPr id="0" name=""/>
        <dsp:cNvSpPr/>
      </dsp:nvSpPr>
      <dsp:spPr>
        <a:xfrm>
          <a:off x="385242" y="3126848"/>
          <a:ext cx="5393399" cy="6199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Педагогические технологии, применяемые в математике</a:t>
          </a:r>
          <a:endParaRPr lang="ru-RU" sz="1800" kern="1200" dirty="0"/>
        </a:p>
      </dsp:txBody>
      <dsp:txXfrm>
        <a:off x="385242" y="3126848"/>
        <a:ext cx="5393399" cy="619920"/>
      </dsp:txXfrm>
    </dsp:sp>
    <dsp:sp modelId="{513EDBAB-F86A-48F5-BD32-B2FB49E0AEFA}">
      <dsp:nvSpPr>
        <dsp:cNvPr id="0" name=""/>
        <dsp:cNvSpPr/>
      </dsp:nvSpPr>
      <dsp:spPr>
        <a:xfrm>
          <a:off x="0" y="4389368"/>
          <a:ext cx="7704856" cy="529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E4F2E0-F097-4AAE-98AF-7127B33A7CEE}">
      <dsp:nvSpPr>
        <dsp:cNvPr id="0" name=""/>
        <dsp:cNvSpPr/>
      </dsp:nvSpPr>
      <dsp:spPr>
        <a:xfrm>
          <a:off x="385242" y="4079408"/>
          <a:ext cx="5393399" cy="6199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Технологии, применяемые на уроках и внеклассной деятельности</a:t>
          </a:r>
          <a:endParaRPr lang="ru-RU" sz="1800" kern="1200" dirty="0"/>
        </a:p>
      </dsp:txBody>
      <dsp:txXfrm>
        <a:off x="385242" y="4079408"/>
        <a:ext cx="5393399" cy="6199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CCC7FD-2969-444F-A232-0F70EFBA59E7}">
      <dsp:nvSpPr>
        <dsp:cNvPr id="0" name=""/>
        <dsp:cNvSpPr/>
      </dsp:nvSpPr>
      <dsp:spPr>
        <a:xfrm>
          <a:off x="616596" y="0"/>
          <a:ext cx="6580162" cy="3528392"/>
        </a:xfrm>
        <a:prstGeom prst="lef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E3BC2B-A391-4E0F-9844-BCC2A3A941E6}">
      <dsp:nvSpPr>
        <dsp:cNvPr id="0" name=""/>
        <dsp:cNvSpPr/>
      </dsp:nvSpPr>
      <dsp:spPr>
        <a:xfrm>
          <a:off x="6277957" y="1058517"/>
          <a:ext cx="1461966" cy="141135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Формы обучения</a:t>
          </a:r>
          <a:endParaRPr lang="ru-RU" sz="2000" b="1" kern="1200" dirty="0"/>
        </a:p>
      </dsp:txBody>
      <dsp:txXfrm>
        <a:off x="6277957" y="1058517"/>
        <a:ext cx="1461966" cy="1411356"/>
      </dsp:txXfrm>
    </dsp:sp>
    <dsp:sp modelId="{328CBB0D-8006-4411-AAC9-38EC924DC88A}">
      <dsp:nvSpPr>
        <dsp:cNvPr id="0" name=""/>
        <dsp:cNvSpPr/>
      </dsp:nvSpPr>
      <dsp:spPr>
        <a:xfrm>
          <a:off x="4708829" y="1058517"/>
          <a:ext cx="1461966" cy="1411356"/>
        </a:xfrm>
        <a:prstGeom prst="roundRect">
          <a:avLst/>
        </a:prstGeom>
        <a:solidFill>
          <a:schemeClr val="accent2">
            <a:hueOff val="-4051890"/>
            <a:satOff val="8333"/>
            <a:lumOff val="-63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Методы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(приемы, средства)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4708829" y="1058517"/>
        <a:ext cx="1461966" cy="1411356"/>
      </dsp:txXfrm>
    </dsp:sp>
    <dsp:sp modelId="{F8CA053F-4F5C-4DDE-97F9-AF1BC1F2AF96}">
      <dsp:nvSpPr>
        <dsp:cNvPr id="0" name=""/>
        <dsp:cNvSpPr/>
      </dsp:nvSpPr>
      <dsp:spPr>
        <a:xfrm>
          <a:off x="3139700" y="1058517"/>
          <a:ext cx="1461966" cy="1411356"/>
        </a:xfrm>
        <a:prstGeom prst="roundRect">
          <a:avLst/>
        </a:prstGeom>
        <a:solidFill>
          <a:schemeClr val="accent2">
            <a:hueOff val="-8103780"/>
            <a:satOff val="16667"/>
            <a:lumOff val="-127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Содержание</a:t>
          </a:r>
          <a:endParaRPr lang="ru-RU" sz="1700" b="1" kern="1200" dirty="0"/>
        </a:p>
      </dsp:txBody>
      <dsp:txXfrm>
        <a:off x="3139700" y="1058517"/>
        <a:ext cx="1461966" cy="1411356"/>
      </dsp:txXfrm>
    </dsp:sp>
    <dsp:sp modelId="{822CCF78-AA59-481D-BC3A-F9FFFF1698D4}">
      <dsp:nvSpPr>
        <dsp:cNvPr id="0" name=""/>
        <dsp:cNvSpPr/>
      </dsp:nvSpPr>
      <dsp:spPr>
        <a:xfrm>
          <a:off x="1570572" y="1058517"/>
          <a:ext cx="1461966" cy="1411356"/>
        </a:xfrm>
        <a:prstGeom prst="roundRect">
          <a:avLst/>
        </a:prstGeom>
        <a:solidFill>
          <a:schemeClr val="accent2">
            <a:hueOff val="-12155671"/>
            <a:satOff val="25001"/>
            <a:lumOff val="-191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Задачи</a:t>
          </a:r>
          <a:endParaRPr lang="ru-RU" sz="2800" kern="1200" dirty="0"/>
        </a:p>
      </dsp:txBody>
      <dsp:txXfrm>
        <a:off x="1570572" y="1058517"/>
        <a:ext cx="1461966" cy="1411356"/>
      </dsp:txXfrm>
    </dsp:sp>
    <dsp:sp modelId="{6BB71FC2-5581-4487-92CE-4A18AF493B5C}">
      <dsp:nvSpPr>
        <dsp:cNvPr id="0" name=""/>
        <dsp:cNvSpPr/>
      </dsp:nvSpPr>
      <dsp:spPr>
        <a:xfrm>
          <a:off x="1444" y="1058517"/>
          <a:ext cx="1461966" cy="1411356"/>
        </a:xfrm>
        <a:prstGeom prst="roundRect">
          <a:avLst/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Цели</a:t>
          </a:r>
          <a:endParaRPr lang="ru-RU" sz="3200" kern="1200" dirty="0"/>
        </a:p>
      </dsp:txBody>
      <dsp:txXfrm>
        <a:off x="1444" y="1058517"/>
        <a:ext cx="1461966" cy="1411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D329-2AEB-41B4-BAD0-9EAE81DA21FD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8D02-B7F1-428E-B079-B2F629CA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D329-2AEB-41B4-BAD0-9EAE81DA21FD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8D02-B7F1-428E-B079-B2F629CA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D329-2AEB-41B4-BAD0-9EAE81DA21FD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8D02-B7F1-428E-B079-B2F629CA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D329-2AEB-41B4-BAD0-9EAE81DA21FD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8D02-B7F1-428E-B079-B2F629CA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D329-2AEB-41B4-BAD0-9EAE81DA21FD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8D02-B7F1-428E-B079-B2F629CA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D329-2AEB-41B4-BAD0-9EAE81DA21FD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8D02-B7F1-428E-B079-B2F629CA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D329-2AEB-41B4-BAD0-9EAE81DA21FD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8D02-B7F1-428E-B079-B2F629CA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D329-2AEB-41B4-BAD0-9EAE81DA21FD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8D02-B7F1-428E-B079-B2F629CA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D329-2AEB-41B4-BAD0-9EAE81DA21FD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8D02-B7F1-428E-B079-B2F629CA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D329-2AEB-41B4-BAD0-9EAE81DA21FD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8D02-B7F1-428E-B079-B2F629CA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D329-2AEB-41B4-BAD0-9EAE81DA21FD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8D02-B7F1-428E-B079-B2F629CA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7D329-2AEB-41B4-BAD0-9EAE81DA21FD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38D02-B7F1-428E-B079-B2F629CA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437112"/>
            <a:ext cx="4600600" cy="136815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Monotype Corsiva" pitchFamily="66" charset="0"/>
              </a:rPr>
              <a:t>Подготовила учитель математики и информатики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Monotype Corsiva" pitchFamily="66" charset="0"/>
              </a:rPr>
              <a:t>Коробкина Е.Ю.</a:t>
            </a:r>
            <a:endParaRPr lang="ru-RU" sz="20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052736"/>
            <a:ext cx="666079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Наиболее рациональные 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Формы, методы и 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технологии обучения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404664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Monotype Corsiva" pitchFamily="66" charset="0"/>
              </a:rPr>
              <a:t>МОУ Дивногорская СОШ</a:t>
            </a:r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580526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2011 год</a:t>
            </a:r>
            <a:endParaRPr lang="ru-RU" dirty="0"/>
          </a:p>
        </p:txBody>
      </p:sp>
      <p:pic>
        <p:nvPicPr>
          <p:cNvPr id="14337" name="Picture 1" descr="D:\фото елена\Новая папка (4)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56993"/>
            <a:ext cx="3960440" cy="29689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043608" y="260648"/>
            <a:ext cx="7704856" cy="5904656"/>
            <a:chOff x="611560" y="260648"/>
            <a:chExt cx="8136904" cy="619268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355519" y="260648"/>
              <a:ext cx="6694461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i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План самообразования:</a:t>
              </a:r>
              <a:endParaRPr lang="ru-RU" sz="4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graphicFrame>
          <p:nvGraphicFramePr>
            <p:cNvPr id="5" name="Схема 4"/>
            <p:cNvGraphicFramePr/>
            <p:nvPr/>
          </p:nvGraphicFramePr>
          <p:xfrm>
            <a:off x="611560" y="1268760"/>
            <a:ext cx="8136904" cy="518457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</p:grpSp>
      <p:sp>
        <p:nvSpPr>
          <p:cNvPr id="7" name="Пятиугольник 6"/>
          <p:cNvSpPr/>
          <p:nvPr/>
        </p:nvSpPr>
        <p:spPr>
          <a:xfrm>
            <a:off x="251520" y="2276872"/>
            <a:ext cx="504056" cy="280831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1115616" y="476672"/>
            <a:ext cx="7416825" cy="5688632"/>
            <a:chOff x="683569" y="188640"/>
            <a:chExt cx="7776864" cy="5661576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827584" y="1916832"/>
              <a:ext cx="7560840" cy="39333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2400" b="1" dirty="0" smtClean="0"/>
                <a:t>Педагогическая технология</a:t>
              </a:r>
              <a:r>
                <a:rPr lang="ru-RU" sz="2400" dirty="0" smtClean="0"/>
                <a:t> – совокупность психолого-педагогических установок, определяющих специальный набор и компоновку форм, методов, способов, приемов обучения, воспитательных средств; она есть организационно-методический </a:t>
              </a:r>
              <a:r>
                <a:rPr lang="ru-RU" sz="2400" i="1" u="sng" dirty="0" smtClean="0"/>
                <a:t>инструментарий</a:t>
              </a:r>
              <a:r>
                <a:rPr lang="ru-RU" sz="2400" dirty="0" smtClean="0"/>
                <a:t> педагогического процесса.</a:t>
              </a:r>
            </a:p>
            <a:p>
              <a:pPr algn="r">
                <a:lnSpc>
                  <a:spcPct val="80000"/>
                </a:lnSpc>
                <a:buFont typeface="Wingdings" pitchFamily="2" charset="2"/>
                <a:buNone/>
              </a:pPr>
              <a:r>
                <a:rPr lang="ru-RU" sz="2400" dirty="0" smtClean="0"/>
                <a:t>(Б. Т. Лихачев)</a:t>
              </a:r>
            </a:p>
            <a:p>
              <a:pPr>
                <a:lnSpc>
                  <a:spcPct val="80000"/>
                </a:lnSpc>
              </a:pPr>
              <a:r>
                <a:rPr lang="ru-RU" sz="2400" b="1" dirty="0" smtClean="0"/>
                <a:t>Педагогическая технология</a:t>
              </a:r>
              <a:r>
                <a:rPr lang="ru-RU" sz="2400" dirty="0" smtClean="0"/>
                <a:t> – это содержательная </a:t>
              </a:r>
              <a:r>
                <a:rPr lang="ru-RU" sz="2400" i="1" u="sng" dirty="0" smtClean="0"/>
                <a:t>техника</a:t>
              </a:r>
              <a:r>
                <a:rPr lang="ru-RU" sz="2400" dirty="0" smtClean="0"/>
                <a:t> реализация учебного процесса.</a:t>
              </a:r>
            </a:p>
            <a:p>
              <a:pPr algn="r">
                <a:lnSpc>
                  <a:spcPct val="80000"/>
                </a:lnSpc>
                <a:buFont typeface="Wingdings" pitchFamily="2" charset="2"/>
                <a:buNone/>
              </a:pPr>
              <a:r>
                <a:rPr lang="ru-RU" sz="2400" dirty="0" smtClean="0"/>
                <a:t>(В.П.Беспалько)</a:t>
              </a:r>
            </a:p>
            <a:p>
              <a:pPr>
                <a:lnSpc>
                  <a:spcPct val="80000"/>
                </a:lnSpc>
              </a:pPr>
              <a:r>
                <a:rPr lang="ru-RU" sz="2400" b="1" dirty="0" smtClean="0"/>
                <a:t>Педагогическая технология</a:t>
              </a:r>
              <a:r>
                <a:rPr lang="ru-RU" sz="2400" dirty="0" smtClean="0"/>
                <a:t> – это описание процесса достижений планируемых результатов обучения.</a:t>
              </a:r>
            </a:p>
            <a:p>
              <a:pPr algn="r">
                <a:lnSpc>
                  <a:spcPct val="80000"/>
                </a:lnSpc>
                <a:buFont typeface="Wingdings" pitchFamily="2" charset="2"/>
                <a:buNone/>
              </a:pPr>
              <a:r>
                <a:rPr lang="ru-RU" sz="2400" dirty="0" smtClean="0"/>
                <a:t>(И.П. Волков)</a:t>
              </a:r>
              <a:endParaRPr lang="ru-RU" sz="24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83569" y="188640"/>
              <a:ext cx="7776864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Понятие </a:t>
              </a:r>
              <a:r>
                <a:rPr lang="ru-RU" sz="4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п</a:t>
              </a:r>
              <a:r>
                <a:rPr lang="ru-RU" sz="4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едагогической </a:t>
              </a:r>
            </a:p>
            <a:p>
              <a:pPr algn="ctr"/>
              <a:r>
                <a:rPr lang="ru-RU" sz="4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технологии</a:t>
              </a:r>
              <a:endParaRPr lang="ru-RU" sz="48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aphicFrame>
        <p:nvGraphicFramePr>
          <p:cNvPr id="2050" name="Organization Chart 2"/>
          <p:cNvGraphicFramePr>
            <a:graphicFrameLocks/>
          </p:cNvGraphicFramePr>
          <p:nvPr/>
        </p:nvGraphicFramePr>
        <p:xfrm>
          <a:off x="971600" y="764704"/>
          <a:ext cx="7850187" cy="511175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grpSp>
        <p:nvGrpSpPr>
          <p:cNvPr id="12" name="Группа 11"/>
          <p:cNvGrpSpPr/>
          <p:nvPr/>
        </p:nvGrpSpPr>
        <p:grpSpPr>
          <a:xfrm>
            <a:off x="1331640" y="620688"/>
            <a:ext cx="7272808" cy="4354745"/>
            <a:chOff x="1547664" y="764704"/>
            <a:chExt cx="7272808" cy="4354745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547664" y="2564904"/>
              <a:ext cx="7272808" cy="2554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09600" indent="-609600">
                <a:buFont typeface="Wingdings" pitchFamily="2" charset="2"/>
                <a:buAutoNum type="arabicParenR"/>
              </a:pPr>
              <a:r>
                <a:rPr lang="ru-RU" sz="4000" b="1" dirty="0" smtClean="0"/>
                <a:t>Концептуальная основа</a:t>
              </a:r>
            </a:p>
            <a:p>
              <a:pPr marL="609600" indent="-609600">
                <a:buFont typeface="Wingdings" pitchFamily="2" charset="2"/>
                <a:buAutoNum type="arabicParenR"/>
              </a:pPr>
              <a:r>
                <a:rPr lang="ru-RU" sz="4000" b="1" dirty="0" smtClean="0"/>
                <a:t>Содержательная часть обучения</a:t>
              </a:r>
            </a:p>
            <a:p>
              <a:pPr marL="609600" indent="-609600">
                <a:buFont typeface="Wingdings" pitchFamily="2" charset="2"/>
                <a:buAutoNum type="arabicParenR"/>
              </a:pPr>
              <a:r>
                <a:rPr lang="ru-RU" sz="4000" b="1" dirty="0" smtClean="0"/>
                <a:t>Процессуальная часть</a:t>
              </a:r>
              <a:endParaRPr lang="ru-RU" sz="4000" b="1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763688" y="764704"/>
              <a:ext cx="6408712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Структура педагогической </a:t>
              </a:r>
            </a:p>
            <a:p>
              <a:pPr algn="ctr"/>
              <a:r>
                <a:rPr lang="ru-RU" sz="40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технологии</a:t>
              </a:r>
              <a:endPara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11560" y="332656"/>
            <a:ext cx="8136904" cy="5112568"/>
            <a:chOff x="611560" y="332656"/>
            <a:chExt cx="8136904" cy="5112568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611560" y="332656"/>
              <a:ext cx="7920880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Формула </a:t>
              </a:r>
            </a:p>
            <a:p>
              <a:pPr algn="ctr"/>
              <a:r>
                <a:rPr lang="ru-RU" sz="44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п</a:t>
              </a:r>
              <a:r>
                <a:rPr lang="ru-RU" sz="4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едагогической технологии</a:t>
              </a:r>
              <a:endParaRPr lang="ru-RU" sz="4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graphicFrame>
          <p:nvGraphicFramePr>
            <p:cNvPr id="17" name="Схема 16"/>
            <p:cNvGraphicFramePr/>
            <p:nvPr/>
          </p:nvGraphicFramePr>
          <p:xfrm>
            <a:off x="1007096" y="1916832"/>
            <a:ext cx="7741368" cy="35283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</p:grpSp>
      <p:grpSp>
        <p:nvGrpSpPr>
          <p:cNvPr id="18" name="Группа 17"/>
          <p:cNvGrpSpPr/>
          <p:nvPr/>
        </p:nvGrpSpPr>
        <p:grpSpPr>
          <a:xfrm>
            <a:off x="1475656" y="1772816"/>
            <a:ext cx="6912768" cy="2721788"/>
            <a:chOff x="1475656" y="1124744"/>
            <a:chExt cx="6912768" cy="2721788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2195736" y="1124744"/>
              <a:ext cx="5663987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Методы обучения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475656" y="2276872"/>
              <a:ext cx="6912768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3200" dirty="0"/>
                <a:t>способы упорядоченной взаимосвязанной деятельности преподавателя и учащихся.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187624" y="764704"/>
            <a:ext cx="7128792" cy="4826283"/>
            <a:chOff x="1187624" y="764704"/>
            <a:chExt cx="7128792" cy="4826283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1187624" y="764704"/>
              <a:ext cx="7128792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Классификация </a:t>
              </a:r>
            </a:p>
            <a:p>
              <a:pPr algn="ctr"/>
              <a:r>
                <a:rPr lang="ru-RU" sz="4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методов обучения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339752" y="2420888"/>
              <a:ext cx="5184576" cy="31700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20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по внешним признакам деятельности преподавателя и учащихся:</a:t>
              </a:r>
              <a:endParaRPr lang="ru-RU" sz="105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20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лекция;</a:t>
              </a:r>
              <a:endParaRPr lang="ru-RU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20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беседа;</a:t>
              </a:r>
              <a:endParaRPr lang="ru-RU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20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рассказ;</a:t>
              </a:r>
              <a:endParaRPr lang="ru-RU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20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инструктаж;</a:t>
              </a:r>
              <a:endParaRPr lang="ru-RU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20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демонстрация;</a:t>
              </a:r>
              <a:endParaRPr lang="ru-RU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20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упражнения;</a:t>
              </a:r>
              <a:endParaRPr lang="ru-RU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20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решение задач;</a:t>
              </a:r>
              <a:endParaRPr lang="ru-RU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20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работа с книгой;</a:t>
              </a:r>
              <a:endParaRPr lang="ru-RU" sz="105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11560" y="188640"/>
            <a:ext cx="8136904" cy="5839624"/>
            <a:chOff x="611560" y="188640"/>
            <a:chExt cx="8136904" cy="5839624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611560" y="188640"/>
              <a:ext cx="8136904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Классификация методов обучения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547664" y="980728"/>
              <a:ext cx="6840760" cy="5047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600" dirty="0" smtClean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по </a:t>
              </a: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источнику получения знаний:</a:t>
              </a:r>
              <a:endParaRPr lang="ru-RU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словесные;</a:t>
              </a:r>
              <a:endParaRPr lang="ru-RU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наглядные:</a:t>
              </a:r>
              <a:endParaRPr lang="ru-RU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демонстрация плакатов, схем, таблиц, диаграмм, моделей;</a:t>
              </a:r>
              <a:endParaRPr lang="ru-RU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использование технических средств;</a:t>
              </a:r>
              <a:endParaRPr lang="ru-RU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просмотр кино- и телепрограмм;</a:t>
              </a:r>
              <a:endParaRPr lang="ru-RU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практические:</a:t>
              </a:r>
              <a:endParaRPr lang="ru-RU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практические задания;</a:t>
              </a:r>
              <a:endParaRPr lang="ru-RU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тренинги;</a:t>
              </a:r>
              <a:endParaRPr lang="ru-RU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деловые игры;</a:t>
              </a:r>
              <a:endParaRPr lang="ru-RU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анализ и решение конфликтных ситуаций и т.д.;</a:t>
              </a:r>
              <a:endParaRPr lang="ru-RU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по степени активности познавательной деятельности учащихся:</a:t>
              </a:r>
              <a:endParaRPr lang="ru-RU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иллюстративный;</a:t>
              </a:r>
              <a:endParaRPr lang="ru-RU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проблемный;</a:t>
              </a:r>
              <a:endParaRPr lang="ru-RU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частичнопоисковый;</a:t>
              </a:r>
              <a:endParaRPr lang="ru-RU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исследовательский;</a:t>
              </a:r>
              <a:endParaRPr lang="ru-RU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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по логичности подхода:</a:t>
              </a:r>
              <a:endParaRPr lang="ru-RU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дедуктивный;</a:t>
              </a:r>
              <a:endParaRPr lang="ru-RU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аналитический;</a:t>
              </a:r>
              <a:endParaRPr lang="ru-RU" sz="1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ru-RU" sz="1600" dirty="0">
                  <a:solidFill>
                    <a:prstClr val="black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синтетический.</a:t>
              </a:r>
              <a:endParaRPr lang="ru-RU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899592" y="908720"/>
            <a:ext cx="7056784" cy="4035355"/>
            <a:chOff x="899592" y="908720"/>
            <a:chExt cx="7056784" cy="4035355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899592" y="908720"/>
              <a:ext cx="684076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Классификация </a:t>
              </a:r>
            </a:p>
            <a:p>
              <a:pPr algn="ctr"/>
              <a:r>
                <a:rPr lang="ru-RU" sz="4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методов обучения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1475656" y="2204864"/>
              <a:ext cx="6480720" cy="27392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/>
                <a:t>составленная по критерию степени самостоятельности и творчества в деятельности </a:t>
              </a:r>
              <a:r>
                <a:rPr lang="ru-RU" dirty="0" smtClean="0"/>
                <a:t>обучаемых:</a:t>
              </a:r>
            </a:p>
            <a:p>
              <a:endParaRPr lang="ru-RU" dirty="0"/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бъяснительно-иллюстративный метод;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репродуктивный метод;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метод проблемного изложения;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частичнопоисковый, или эвристический, метод;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2" eaLnBrk="0" fontAlgn="base" hangingPunct="0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исследовательский метод.</a:t>
              </a:r>
              <a:endPara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endParaRPr lang="ru-RU" dirty="0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043608" y="1412776"/>
            <a:ext cx="6912768" cy="4116075"/>
            <a:chOff x="1043608" y="1412776"/>
            <a:chExt cx="6912768" cy="4116075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1043608" y="1412776"/>
              <a:ext cx="6840760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Формы обучения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475656" y="2204864"/>
              <a:ext cx="6480720" cy="33239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/>
                <a:t>это устойчивая завершенная организация педагогического процесса в единстве всех его компонентов.</a:t>
              </a:r>
              <a:endParaRPr lang="ru-RU" sz="2000" b="1" dirty="0"/>
            </a:p>
            <a:p>
              <a:r>
                <a:rPr lang="ru-RU" sz="2400" dirty="0"/>
                <a:t>В педагогике все формы обучения по степени сложности подразделяются на:</a:t>
              </a:r>
              <a:endParaRPr lang="ru-RU" sz="2000" dirty="0"/>
            </a:p>
            <a:p>
              <a:pPr lvl="1">
                <a:buFont typeface="Arial" pitchFamily="34" charset="0"/>
                <a:buChar char="•"/>
              </a:pPr>
              <a:r>
                <a:rPr lang="ru-RU" sz="2400" dirty="0"/>
                <a:t>простые;</a:t>
              </a:r>
              <a:endParaRPr lang="ru-RU" sz="2000" dirty="0"/>
            </a:p>
            <a:p>
              <a:pPr lvl="1">
                <a:buFont typeface="Arial" pitchFamily="34" charset="0"/>
                <a:buChar char="•"/>
              </a:pPr>
              <a:r>
                <a:rPr lang="ru-RU" sz="2400" dirty="0"/>
                <a:t>составные;</a:t>
              </a:r>
              <a:endParaRPr lang="ru-RU" sz="2000" dirty="0"/>
            </a:p>
            <a:p>
              <a:pPr lvl="1">
                <a:buFont typeface="Arial" pitchFamily="34" charset="0"/>
                <a:buChar char="•"/>
              </a:pPr>
              <a:r>
                <a:rPr lang="ru-RU" sz="2400" dirty="0"/>
                <a:t>комплексные.</a:t>
              </a:r>
              <a:endParaRPr lang="ru-RU" sz="2000" dirty="0"/>
            </a:p>
            <a:p>
              <a:endParaRPr lang="ru-RU" dirty="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1115616" y="764704"/>
            <a:ext cx="6912768" cy="5593402"/>
            <a:chOff x="1043608" y="1412776"/>
            <a:chExt cx="6912768" cy="5593402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1043608" y="1412776"/>
              <a:ext cx="6840760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Простые формы обучения</a:t>
              </a: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475656" y="2204864"/>
              <a:ext cx="6480720" cy="48013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ctr"/>
              <a:r>
                <a:rPr lang="ru-RU" sz="2400" b="1" dirty="0" smtClean="0"/>
                <a:t>беседа</a:t>
              </a:r>
              <a:r>
                <a:rPr lang="ru-RU" sz="2400" b="1" dirty="0"/>
                <a:t>;</a:t>
              </a:r>
              <a:endParaRPr lang="ru-RU" sz="2000" b="1" dirty="0"/>
            </a:p>
            <a:p>
              <a:pPr lvl="1" algn="ctr"/>
              <a:r>
                <a:rPr lang="ru-RU" sz="2400" b="1" dirty="0"/>
                <a:t>экскурсия;</a:t>
              </a:r>
              <a:endParaRPr lang="ru-RU" sz="2000" b="1" dirty="0"/>
            </a:p>
            <a:p>
              <a:pPr lvl="1" algn="ctr"/>
              <a:r>
                <a:rPr lang="ru-RU" sz="2400" b="1" dirty="0"/>
                <a:t>викторина;</a:t>
              </a:r>
              <a:endParaRPr lang="ru-RU" sz="2000" b="1" dirty="0"/>
            </a:p>
            <a:p>
              <a:pPr lvl="1" algn="ctr"/>
              <a:r>
                <a:rPr lang="ru-RU" sz="2400" b="1" dirty="0"/>
                <a:t>зачет;</a:t>
              </a:r>
              <a:endParaRPr lang="ru-RU" sz="2000" b="1" dirty="0"/>
            </a:p>
            <a:p>
              <a:pPr lvl="1" algn="ctr"/>
              <a:r>
                <a:rPr lang="ru-RU" sz="2400" b="1" dirty="0"/>
                <a:t>экзамен;</a:t>
              </a:r>
              <a:endParaRPr lang="ru-RU" sz="2000" b="1" dirty="0"/>
            </a:p>
            <a:p>
              <a:pPr lvl="1" algn="ctr"/>
              <a:r>
                <a:rPr lang="ru-RU" sz="2400" b="1" dirty="0"/>
                <a:t>лекция;</a:t>
              </a:r>
              <a:endParaRPr lang="ru-RU" sz="2000" b="1" dirty="0"/>
            </a:p>
            <a:p>
              <a:pPr lvl="1" algn="ctr"/>
              <a:r>
                <a:rPr lang="ru-RU" sz="2400" b="1" dirty="0"/>
                <a:t>консультация;</a:t>
              </a:r>
              <a:endParaRPr lang="ru-RU" sz="2000" b="1" dirty="0"/>
            </a:p>
            <a:p>
              <a:pPr lvl="1" algn="ctr"/>
              <a:r>
                <a:rPr lang="ru-RU" sz="2400" b="1" dirty="0"/>
                <a:t>диспут;</a:t>
              </a:r>
              <a:endParaRPr lang="ru-RU" sz="2000" b="1" dirty="0"/>
            </a:p>
            <a:p>
              <a:pPr lvl="1" algn="ctr"/>
              <a:r>
                <a:rPr lang="ru-RU" sz="2400" b="1" dirty="0"/>
                <a:t>культпоход;</a:t>
              </a:r>
              <a:endParaRPr lang="ru-RU" sz="2000" b="1" dirty="0"/>
            </a:p>
            <a:p>
              <a:pPr lvl="1" algn="ctr"/>
              <a:r>
                <a:rPr lang="ru-RU" sz="2400" b="1" dirty="0"/>
                <a:t>"бой эрудитов";</a:t>
              </a:r>
              <a:endParaRPr lang="ru-RU" sz="2000" b="1" dirty="0"/>
            </a:p>
            <a:p>
              <a:pPr lvl="1" algn="ctr"/>
              <a:r>
                <a:rPr lang="ru-RU" sz="2400" b="1" dirty="0"/>
                <a:t>шахматный турнир;</a:t>
              </a:r>
              <a:endParaRPr lang="ru-RU" sz="2000" b="1" dirty="0"/>
            </a:p>
            <a:p>
              <a:pPr lvl="1" algn="ctr"/>
              <a:r>
                <a:rPr lang="ru-RU" sz="2400" b="1" dirty="0"/>
                <a:t>концерт и т.п.</a:t>
              </a:r>
              <a:endParaRPr lang="ru-RU" sz="2000" b="1" dirty="0"/>
            </a:p>
            <a:p>
              <a:endParaRPr lang="ru-RU" dirty="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1403648" y="980728"/>
            <a:ext cx="6840760" cy="3807718"/>
            <a:chOff x="1331640" y="1628800"/>
            <a:chExt cx="6840760" cy="3807718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1331640" y="1628800"/>
              <a:ext cx="6840760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Составные формы обучения</a:t>
              </a: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475656" y="2204864"/>
              <a:ext cx="6480720" cy="32316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dirty="0" smtClean="0"/>
            </a:p>
            <a:p>
              <a:pPr algn="ctr">
                <a:buFont typeface="Arial" pitchFamily="34" charset="0"/>
                <a:buChar char="•"/>
              </a:pPr>
              <a:r>
                <a:rPr lang="ru-RU" sz="2400" dirty="0" smtClean="0"/>
                <a:t>конкурс </a:t>
              </a:r>
              <a:r>
                <a:rPr lang="ru-RU" sz="2400" dirty="0"/>
                <a:t>профмастерства;</a:t>
              </a:r>
              <a:endParaRPr lang="ru-RU" sz="2000" dirty="0"/>
            </a:p>
            <a:p>
              <a:pPr lvl="1" algn="ctr">
                <a:buFont typeface="Arial" pitchFamily="34" charset="0"/>
                <a:buChar char="•"/>
              </a:pPr>
              <a:r>
                <a:rPr lang="ru-RU" sz="2400" dirty="0"/>
                <a:t>праздничный вечер;</a:t>
              </a:r>
              <a:endParaRPr lang="ru-RU" sz="2000" dirty="0"/>
            </a:p>
            <a:p>
              <a:pPr algn="ctr">
                <a:buFont typeface="Arial" pitchFamily="34" charset="0"/>
                <a:buChar char="•"/>
              </a:pPr>
              <a:r>
                <a:rPr lang="ru-RU" sz="2400" dirty="0"/>
                <a:t>трудовой десант;</a:t>
              </a:r>
              <a:endParaRPr lang="ru-RU" sz="2000" dirty="0"/>
            </a:p>
            <a:p>
              <a:pPr algn="ctr">
                <a:buFont typeface="Arial" pitchFamily="34" charset="0"/>
                <a:buChar char="•"/>
              </a:pPr>
              <a:r>
                <a:rPr lang="ru-RU" sz="2400" dirty="0"/>
                <a:t>конференция; </a:t>
              </a:r>
              <a:endParaRPr lang="ru-RU" sz="2400" dirty="0" smtClean="0"/>
            </a:p>
            <a:p>
              <a:pPr algn="ctr">
                <a:buFont typeface="Arial" pitchFamily="34" charset="0"/>
                <a:buChar char="•"/>
              </a:pPr>
              <a:r>
                <a:rPr lang="ru-RU" sz="2400" dirty="0" smtClean="0"/>
                <a:t>КВН</a:t>
              </a:r>
              <a:r>
                <a:rPr lang="en-US" sz="2400" dirty="0" smtClean="0"/>
                <a:t>;</a:t>
              </a:r>
              <a:endParaRPr lang="ru-RU" sz="2400" dirty="0" smtClean="0"/>
            </a:p>
            <a:p>
              <a:pPr algn="ctr">
                <a:buFont typeface="Arial" pitchFamily="34" charset="0"/>
                <a:buChar char="•"/>
              </a:pPr>
              <a:r>
                <a:rPr lang="ru-RU" sz="2400" dirty="0"/>
                <a:t>урок </a:t>
              </a:r>
              <a:r>
                <a:rPr lang="ru-RU" sz="2400" dirty="0" smtClean="0"/>
                <a:t>содержащий </a:t>
              </a:r>
              <a:r>
                <a:rPr lang="ru-RU" sz="2400" dirty="0"/>
                <a:t>в себе беседу, викторину, инструктаж, опрос, доклады и пр.</a:t>
              </a:r>
            </a:p>
            <a:p>
              <a:endParaRPr lang="ru-RU" dirty="0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1403648" y="980728"/>
            <a:ext cx="6840760" cy="4732789"/>
            <a:chOff x="1331640" y="1628800"/>
            <a:chExt cx="6840760" cy="4732789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1331640" y="1628800"/>
              <a:ext cx="684076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Комплексные формы обучения</a:t>
              </a: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1547664" y="2852936"/>
              <a:ext cx="6480720" cy="35086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dirty="0" smtClean="0"/>
            </a:p>
            <a:p>
              <a:endParaRPr lang="ru-RU" dirty="0" smtClean="0"/>
            </a:p>
            <a:p>
              <a:pPr lvl="1">
                <a:buFont typeface="Arial" pitchFamily="34" charset="0"/>
                <a:buChar char="•"/>
              </a:pPr>
              <a:r>
                <a:rPr lang="ru-RU" sz="2800" dirty="0"/>
                <a:t>дни открытых дверей;</a:t>
              </a:r>
              <a:endParaRPr lang="ru-RU" sz="2400" dirty="0"/>
            </a:p>
            <a:p>
              <a:pPr lvl="1">
                <a:buFont typeface="Arial" pitchFamily="34" charset="0"/>
                <a:buChar char="•"/>
              </a:pPr>
              <a:r>
                <a:rPr lang="ru-RU" sz="2800" dirty="0"/>
                <a:t>дни, посвященные выбранной профессии;</a:t>
              </a:r>
              <a:endParaRPr lang="ru-RU" sz="2400" dirty="0"/>
            </a:p>
            <a:p>
              <a:pPr lvl="1">
                <a:buFont typeface="Arial" pitchFamily="34" charset="0"/>
                <a:buChar char="•"/>
              </a:pPr>
              <a:r>
                <a:rPr lang="ru-RU" sz="2800" dirty="0"/>
                <a:t>дни защиты детей;</a:t>
              </a:r>
              <a:endParaRPr lang="ru-RU" sz="2400" dirty="0"/>
            </a:p>
            <a:p>
              <a:pPr lvl="1">
                <a:buFont typeface="Arial" pitchFamily="34" charset="0"/>
                <a:buChar char="•"/>
              </a:pPr>
              <a:r>
                <a:rPr lang="ru-RU" sz="2800" dirty="0"/>
                <a:t>недели театра, книги, музыки, спорта и т.д.</a:t>
              </a:r>
              <a:endParaRPr lang="ru-RU" dirty="0"/>
            </a:p>
            <a:p>
              <a:endParaRPr lang="ru-RU" dirty="0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1403648" y="980728"/>
            <a:ext cx="6840760" cy="4280416"/>
            <a:chOff x="1331640" y="1628800"/>
            <a:chExt cx="6840760" cy="4280416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1331640" y="1628800"/>
              <a:ext cx="6840760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Способы обучения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403648" y="2492896"/>
              <a:ext cx="6768752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dirty="0" smtClean="0"/>
            </a:p>
            <a:p>
              <a:pPr lvl="2">
                <a:buFont typeface="Arial" pitchFamily="34" charset="0"/>
                <a:buChar char="•"/>
              </a:pPr>
              <a:r>
                <a:rPr lang="ru-RU" sz="3600" dirty="0" smtClean="0"/>
                <a:t>индивидуальное </a:t>
              </a:r>
              <a:r>
                <a:rPr lang="ru-RU" sz="3600" dirty="0"/>
                <a:t>обучение;</a:t>
              </a:r>
              <a:endParaRPr lang="ru-RU" sz="3200" dirty="0"/>
            </a:p>
            <a:p>
              <a:pPr lvl="2">
                <a:buFont typeface="Arial" pitchFamily="34" charset="0"/>
                <a:buChar char="•"/>
              </a:pPr>
              <a:r>
                <a:rPr lang="ru-RU" sz="3600" dirty="0"/>
                <a:t>индивидуально-групповой способ;</a:t>
              </a:r>
              <a:endParaRPr lang="ru-RU" sz="3200" dirty="0"/>
            </a:p>
            <a:p>
              <a:pPr lvl="2">
                <a:buFont typeface="Arial" pitchFamily="34" charset="0"/>
                <a:buChar char="•"/>
              </a:pPr>
              <a:r>
                <a:rPr lang="ru-RU" sz="3600" dirty="0"/>
                <a:t>групповой способ;</a:t>
              </a:r>
              <a:endParaRPr lang="ru-RU" sz="3200" dirty="0"/>
            </a:p>
            <a:p>
              <a:pPr lvl="2">
                <a:buFont typeface="Arial" pitchFamily="34" charset="0"/>
                <a:buChar char="•"/>
              </a:pPr>
              <a:r>
                <a:rPr lang="ru-RU" sz="3600" dirty="0"/>
                <a:t>коллективный способ.</a:t>
              </a:r>
              <a:endParaRPr lang="ru-RU" sz="3200" dirty="0"/>
            </a:p>
            <a:p>
              <a:endParaRPr lang="ru-RU" dirty="0"/>
            </a:p>
          </p:txBody>
        </p:sp>
      </p:grpSp>
      <p:pic>
        <p:nvPicPr>
          <p:cNvPr id="45" name="Рисунок 44" descr="33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1115616" y="332656"/>
            <a:ext cx="7568892" cy="6120680"/>
          </a:xfrm>
          <a:prstGeom prst="rect">
            <a:avLst/>
          </a:prstGeom>
        </p:spPr>
      </p:pic>
      <p:grpSp>
        <p:nvGrpSpPr>
          <p:cNvPr id="46" name="Группа 45"/>
          <p:cNvGrpSpPr/>
          <p:nvPr/>
        </p:nvGrpSpPr>
        <p:grpSpPr>
          <a:xfrm>
            <a:off x="971600" y="476672"/>
            <a:ext cx="7848872" cy="5461580"/>
            <a:chOff x="899592" y="1124744"/>
            <a:chExt cx="7848872" cy="5461580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899592" y="1124744"/>
              <a:ext cx="7848872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Современные педагогические технологии 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1043608" y="2492896"/>
              <a:ext cx="7632848" cy="40934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dirty="0" smtClean="0"/>
            </a:p>
            <a:p>
              <a:pPr lvl="2">
                <a:buFont typeface="Arial" pitchFamily="34" charset="0"/>
                <a:buChar char="•"/>
              </a:pPr>
              <a:r>
                <a:rPr lang="ru-RU" sz="3200" dirty="0"/>
                <a:t>Обучение в сотрудничестве </a:t>
              </a:r>
              <a:r>
                <a:rPr lang="ru-RU" sz="3200" dirty="0" smtClean="0"/>
                <a:t>;</a:t>
              </a:r>
              <a:endParaRPr lang="ru-RU" sz="2800" dirty="0"/>
            </a:p>
            <a:p>
              <a:pPr lvl="2">
                <a:buFont typeface="Arial" pitchFamily="34" charset="0"/>
                <a:buChar char="•"/>
              </a:pPr>
              <a:r>
                <a:rPr lang="ru-RU" sz="3200" dirty="0"/>
                <a:t>Метод проектов </a:t>
              </a:r>
              <a:r>
                <a:rPr lang="ru-RU" sz="3200" dirty="0" smtClean="0"/>
                <a:t>;</a:t>
              </a:r>
              <a:endParaRPr lang="ru-RU" sz="2800" dirty="0"/>
            </a:p>
            <a:p>
              <a:pPr lvl="2">
                <a:buFont typeface="Arial" pitchFamily="34" charset="0"/>
                <a:buChar char="•"/>
              </a:pPr>
              <a:r>
                <a:rPr lang="ru-RU" sz="3200" dirty="0"/>
                <a:t>Игровые технологии</a:t>
              </a:r>
              <a:r>
                <a:rPr lang="ru-RU" sz="3200" dirty="0" smtClean="0"/>
                <a:t>;</a:t>
              </a:r>
            </a:p>
            <a:p>
              <a:pPr lvl="2">
                <a:buFont typeface="Arial" pitchFamily="34" charset="0"/>
                <a:buChar char="•"/>
              </a:pPr>
              <a:r>
                <a:rPr lang="ru-RU" sz="3200" dirty="0"/>
                <a:t>Информационные технологии </a:t>
              </a:r>
            </a:p>
            <a:p>
              <a:pPr lvl="2">
                <a:buFont typeface="Arial" pitchFamily="34" charset="0"/>
                <a:buChar char="•"/>
              </a:pPr>
              <a:r>
                <a:rPr lang="ru-RU" sz="3200" dirty="0"/>
                <a:t>Дифференцированный подход к </a:t>
              </a:r>
              <a:r>
                <a:rPr lang="ru-RU" sz="3200" dirty="0" smtClean="0"/>
                <a:t>обучению</a:t>
              </a:r>
              <a:r>
                <a:rPr lang="en-US" sz="3200" dirty="0"/>
                <a:t>;</a:t>
              </a:r>
              <a:endParaRPr lang="ru-RU" sz="3200" dirty="0" smtClean="0"/>
            </a:p>
            <a:p>
              <a:pPr lvl="2">
                <a:buFont typeface="Arial" pitchFamily="34" charset="0"/>
                <a:buChar char="•"/>
              </a:pPr>
              <a:r>
                <a:rPr lang="ru-RU" sz="3200" dirty="0" err="1"/>
                <a:t>Здоровьесберегающие</a:t>
              </a:r>
              <a:r>
                <a:rPr lang="ru-RU" sz="3200" dirty="0"/>
                <a:t> </a:t>
              </a:r>
              <a:r>
                <a:rPr lang="ru-RU" sz="3200" dirty="0" smtClean="0"/>
                <a:t>технологии.</a:t>
              </a:r>
              <a:r>
                <a:rPr lang="ru-RU" sz="2800" dirty="0" smtClean="0"/>
                <a:t> </a:t>
              </a:r>
              <a:r>
                <a:rPr lang="ru-RU" sz="2800" b="1" dirty="0"/>
                <a:t> </a:t>
              </a:r>
              <a:endParaRPr lang="ru-RU" sz="2800" dirty="0"/>
            </a:p>
            <a:p>
              <a:endParaRPr lang="ru-RU" dirty="0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971600" y="476672"/>
            <a:ext cx="8064896" cy="5832648"/>
            <a:chOff x="899592" y="1124744"/>
            <a:chExt cx="7848872" cy="6381328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899592" y="1124744"/>
              <a:ext cx="7848872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Педагогические технологии,</a:t>
              </a:r>
            </a:p>
            <a:p>
              <a:pPr algn="ctr"/>
              <a:r>
                <a:rPr lang="ru-RU" sz="44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п</a:t>
              </a:r>
              <a:r>
                <a:rPr lang="ru-RU" sz="4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рименяемые в математике </a:t>
              </a: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1115616" y="2704758"/>
              <a:ext cx="7632848" cy="48013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dirty="0" smtClean="0"/>
                <a:t>1</a:t>
              </a:r>
              <a:r>
                <a:rPr lang="ru-RU" sz="2000" dirty="0"/>
                <a:t>. Технология «Укрупнения дидактических единиц – УДЕ» (П. Эрдниев).</a:t>
              </a:r>
              <a:endParaRPr lang="ru-RU" sz="3200" dirty="0"/>
            </a:p>
            <a:p>
              <a:r>
                <a:rPr lang="ru-RU" sz="2000" dirty="0"/>
                <a:t>2. Технология, направленная на формирование общих подходов к организации усвоения вычислительных правил, определений и теорем через алгоритмизацию учебных действий учащихся (М. Волович), реализует теорию поэтапного формирования умственных действий П. Гальперина.</a:t>
              </a:r>
              <a:endParaRPr lang="ru-RU" sz="3200" dirty="0"/>
            </a:p>
            <a:p>
              <a:r>
                <a:rPr lang="ru-RU" sz="2000" dirty="0"/>
                <a:t>3. Технология обучения математики на основе решения задач (Р. </a:t>
              </a:r>
              <a:r>
                <a:rPr lang="ru-RU" sz="2000" dirty="0" err="1"/>
                <a:t>Хазанкин</a:t>
              </a:r>
              <a:r>
                <a:rPr lang="ru-RU" sz="2000" dirty="0"/>
                <a:t>).</a:t>
              </a:r>
              <a:endParaRPr lang="ru-RU" sz="3200" dirty="0"/>
            </a:p>
            <a:p>
              <a:r>
                <a:rPr lang="ru-RU" sz="2000" dirty="0"/>
                <a:t>4. Технология на основе системы эффективных уроков (А. Окунев).</a:t>
              </a:r>
              <a:endParaRPr lang="ru-RU" sz="3200" dirty="0"/>
            </a:p>
            <a:p>
              <a:r>
                <a:rPr lang="ru-RU" sz="2000" dirty="0"/>
                <a:t>5. Парковая технология обучения математике (А. Гольдин).</a:t>
              </a:r>
              <a:endParaRPr lang="ru-RU" sz="3200" dirty="0"/>
            </a:p>
            <a:p>
              <a:r>
                <a:rPr lang="ru-RU" sz="2000" dirty="0"/>
                <a:t>6. Технология мастерских построения знаний по математике (А. Окунев).</a:t>
              </a:r>
              <a:endParaRPr lang="ru-RU" sz="3200" dirty="0"/>
            </a:p>
            <a:p>
              <a:pPr lvl="2"/>
              <a:r>
                <a:rPr lang="ru-RU" sz="2800" b="1" dirty="0"/>
                <a:t> </a:t>
              </a:r>
              <a:endParaRPr lang="ru-RU" sz="2800" dirty="0"/>
            </a:p>
            <a:p>
              <a:endParaRPr lang="ru-RU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2" dur="2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2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2050" grpId="0"/>
      <p:bldDgm spid="205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03813" y="404664"/>
            <a:ext cx="715227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Технологии на урокам 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математики и информатики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24" descr="D:\фото елена\лето\IMG_02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988840"/>
            <a:ext cx="5568440" cy="4176464"/>
          </a:xfrm>
          <a:prstGeom prst="rect">
            <a:avLst/>
          </a:prstGeom>
          <a:noFill/>
        </p:spPr>
      </p:pic>
      <p:sp>
        <p:nvSpPr>
          <p:cNvPr id="7" name="Пятиугольник 6"/>
          <p:cNvSpPr/>
          <p:nvPr/>
        </p:nvSpPr>
        <p:spPr>
          <a:xfrm>
            <a:off x="323528" y="2348880"/>
            <a:ext cx="648072" cy="32403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403648" y="1796010"/>
            <a:ext cx="7560840" cy="4441302"/>
            <a:chOff x="251520" y="-148206"/>
            <a:chExt cx="6984776" cy="3936312"/>
          </a:xfrm>
        </p:grpSpPr>
        <p:pic>
          <p:nvPicPr>
            <p:cNvPr id="10" name="Picture 18" descr="D:\фото елена\ШКОЛА\IMG_0627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283968" y="-148206"/>
              <a:ext cx="2952328" cy="3936312"/>
            </a:xfrm>
            <a:prstGeom prst="rect">
              <a:avLst/>
            </a:prstGeom>
            <a:noFill/>
          </p:spPr>
        </p:pic>
        <p:pic>
          <p:nvPicPr>
            <p:cNvPr id="11" name="Picture 19" descr="D:\фото елена\ШКОЛА\IMG_0630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51520" y="440658"/>
              <a:ext cx="3836262" cy="2877288"/>
            </a:xfrm>
            <a:prstGeom prst="rect">
              <a:avLst/>
            </a:prstGeom>
            <a:noFill/>
          </p:spPr>
        </p:pic>
      </p:grpSp>
      <p:pic>
        <p:nvPicPr>
          <p:cNvPr id="12" name="Picture 20" descr="D:\фото елена\ШКОЛА\IMG_01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79712" y="1988840"/>
            <a:ext cx="5520589" cy="4140574"/>
          </a:xfrm>
          <a:prstGeom prst="rect">
            <a:avLst/>
          </a:prstGeom>
          <a:noFill/>
        </p:spPr>
      </p:pic>
      <p:grpSp>
        <p:nvGrpSpPr>
          <p:cNvPr id="13" name="Группа 12"/>
          <p:cNvGrpSpPr/>
          <p:nvPr/>
        </p:nvGrpSpPr>
        <p:grpSpPr>
          <a:xfrm>
            <a:off x="1081706" y="2420888"/>
            <a:ext cx="7810774" cy="2968474"/>
            <a:chOff x="827584" y="2492896"/>
            <a:chExt cx="8062294" cy="2968474"/>
          </a:xfrm>
        </p:grpSpPr>
        <p:pic>
          <p:nvPicPr>
            <p:cNvPr id="14" name="Picture 21" descr="D:\фото елена\ШКОЛА\IMG_0139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932040" y="2492896"/>
              <a:ext cx="3957838" cy="2968474"/>
            </a:xfrm>
            <a:prstGeom prst="rect">
              <a:avLst/>
            </a:prstGeom>
            <a:noFill/>
          </p:spPr>
        </p:pic>
        <p:pic>
          <p:nvPicPr>
            <p:cNvPr id="15" name="Picture 22" descr="D:\фото елена\ШКОЛА\всяко разно\787 (3)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827584" y="2492896"/>
              <a:ext cx="3933842" cy="2950476"/>
            </a:xfrm>
            <a:prstGeom prst="rect">
              <a:avLst/>
            </a:prstGeom>
            <a:noFill/>
          </p:spPr>
        </p:pic>
      </p:grpSp>
      <p:pic>
        <p:nvPicPr>
          <p:cNvPr id="16" name="Picture 23" descr="D:\фото елена\КЛ. ЧАС\IMG_075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95736" y="2204864"/>
            <a:ext cx="5108581" cy="3831558"/>
          </a:xfrm>
          <a:prstGeom prst="rect">
            <a:avLst/>
          </a:prstGeom>
          <a:noFill/>
        </p:spPr>
      </p:pic>
      <p:grpSp>
        <p:nvGrpSpPr>
          <p:cNvPr id="17" name="Группа 16"/>
          <p:cNvGrpSpPr/>
          <p:nvPr/>
        </p:nvGrpSpPr>
        <p:grpSpPr>
          <a:xfrm>
            <a:off x="1115616" y="1916832"/>
            <a:ext cx="7388818" cy="4659612"/>
            <a:chOff x="1115616" y="1628800"/>
            <a:chExt cx="7388818" cy="4659612"/>
          </a:xfrm>
        </p:grpSpPr>
        <p:pic>
          <p:nvPicPr>
            <p:cNvPr id="18" name="Picture 26" descr="C:\Users\ЛЕНА\Desktop\неделя информатики\фото\IMG_1015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499992" y="3284984"/>
              <a:ext cx="4004442" cy="3003428"/>
            </a:xfrm>
            <a:prstGeom prst="rect">
              <a:avLst/>
            </a:prstGeom>
            <a:noFill/>
          </p:spPr>
        </p:pic>
        <p:pic>
          <p:nvPicPr>
            <p:cNvPr id="19" name="Picture 25" descr="C:\Users\ЛЕНА\Desktop\неделя информатики\фото\IMG_0998.JP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115616" y="1628800"/>
              <a:ext cx="3936311" cy="2952328"/>
            </a:xfrm>
            <a:prstGeom prst="rect">
              <a:avLst/>
            </a:prstGeom>
            <a:noFill/>
          </p:spPr>
        </p:pic>
      </p:grpSp>
      <p:sp>
        <p:nvSpPr>
          <p:cNvPr id="20" name="Прямоугольник 19"/>
          <p:cNvSpPr/>
          <p:nvPr/>
        </p:nvSpPr>
        <p:spPr>
          <a:xfrm>
            <a:off x="1619672" y="2204864"/>
            <a:ext cx="64087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atin typeface="Monotype Corsiva" pitchFamily="66" charset="0"/>
              </a:rPr>
              <a:t>Три пути ведут к знанию:</a:t>
            </a:r>
          </a:p>
          <a:p>
            <a:pPr algn="r"/>
            <a:r>
              <a:rPr lang="ru-RU" sz="2800" b="1" dirty="0" smtClean="0">
                <a:latin typeface="Monotype Corsiva" pitchFamily="66" charset="0"/>
              </a:rPr>
              <a:t> путь размышления - это путь самый благородный, </a:t>
            </a:r>
          </a:p>
          <a:p>
            <a:pPr algn="r"/>
            <a:r>
              <a:rPr lang="ru-RU" sz="2800" b="1" dirty="0" smtClean="0">
                <a:latin typeface="Monotype Corsiva" pitchFamily="66" charset="0"/>
              </a:rPr>
              <a:t>путь подражания - это путь самый легкий и путь опыта - это путь самый горький. </a:t>
            </a:r>
          </a:p>
          <a:p>
            <a:pPr algn="r"/>
            <a:r>
              <a:rPr lang="ru-RU" sz="2800" b="1" dirty="0" smtClean="0">
                <a:latin typeface="Monotype Corsiva" pitchFamily="66" charset="0"/>
              </a:rPr>
              <a:t>Конфуций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187624" y="2924944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605</Words>
  <Application>Microsoft Office PowerPoint</Application>
  <PresentationFormat>Экран (4:3)</PresentationFormat>
  <Paragraphs>148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24</cp:revision>
  <dcterms:created xsi:type="dcterms:W3CDTF">2011-12-22T05:23:32Z</dcterms:created>
  <dcterms:modified xsi:type="dcterms:W3CDTF">2012-03-06T12:08:12Z</dcterms:modified>
</cp:coreProperties>
</file>