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8" r:id="rId3"/>
    <p:sldId id="257" r:id="rId4"/>
    <p:sldId id="259" r:id="rId5"/>
    <p:sldId id="260" r:id="rId6"/>
    <p:sldId id="261" r:id="rId7"/>
    <p:sldId id="262" r:id="rId8"/>
    <p:sldId id="263" r:id="rId9"/>
    <p:sldId id="285" r:id="rId10"/>
    <p:sldId id="265" r:id="rId11"/>
    <p:sldId id="264" r:id="rId12"/>
    <p:sldId id="266" r:id="rId13"/>
    <p:sldId id="268" r:id="rId14"/>
    <p:sldId id="267" r:id="rId15"/>
    <p:sldId id="269" r:id="rId16"/>
    <p:sldId id="270" r:id="rId17"/>
    <p:sldId id="271" r:id="rId18"/>
    <p:sldId id="272" r:id="rId19"/>
    <p:sldId id="274" r:id="rId20"/>
  </p:sldIdLst>
  <p:sldSz cx="9144000" cy="6858000" type="screen4x3"/>
  <p:notesSz cx="6735763" cy="9869488"/>
  <p:defaultTextStyle>
    <a:defPPr>
      <a:defRPr lang="ru-RU"/>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6" autoAdjust="0"/>
    <p:restoredTop sz="92796" autoAdjust="0"/>
  </p:normalViewPr>
  <p:slideViewPr>
    <p:cSldViewPr>
      <p:cViewPr>
        <p:scale>
          <a:sx n="70" d="100"/>
          <a:sy n="70" d="100"/>
        </p:scale>
        <p:origin x="-51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Прямоуг. 2"/>
          <p:cNvSpPr>
            <a:spLocks noGrp="1" noChangeArrowheads="1"/>
          </p:cNvSpPr>
          <p:nvPr>
            <p:ph type="hdr" sz="quarter"/>
          </p:nvPr>
        </p:nvSpPr>
        <p:spPr bwMode="auto">
          <a:xfrm>
            <a:off x="0" y="0"/>
            <a:ext cx="2919413" cy="493713"/>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23555" name="Прямоуг. 3"/>
          <p:cNvSpPr>
            <a:spLocks noGrp="1" noChangeArrowheads="1"/>
          </p:cNvSpPr>
          <p:nvPr>
            <p:ph type="dt" idx="1"/>
          </p:nvPr>
        </p:nvSpPr>
        <p:spPr bwMode="auto">
          <a:xfrm>
            <a:off x="3814763" y="0"/>
            <a:ext cx="2919412" cy="493713"/>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21508" name="Прямоуг. 4"/>
          <p:cNvSpPr>
            <a:spLocks noGrp="1" noRot="1" noChangeAspec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p:spPr>
      </p:sp>
      <p:sp>
        <p:nvSpPr>
          <p:cNvPr id="23557" name="Прямоуг. 5"/>
          <p:cNvSpPr>
            <a:spLocks noGrp="1" noChangeArrowheads="1"/>
          </p:cNvSpPr>
          <p:nvPr>
            <p:ph type="body" sz="quarter" idx="3"/>
          </p:nvPr>
        </p:nvSpPr>
        <p:spPr bwMode="auto">
          <a:xfrm>
            <a:off x="673100" y="4687888"/>
            <a:ext cx="5389563" cy="4441825"/>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23558" name="Прямоуг. 6"/>
          <p:cNvSpPr>
            <a:spLocks noGrp="1" noChangeArrowheads="1"/>
          </p:cNvSpPr>
          <p:nvPr>
            <p:ph type="ftr" sz="quarter" idx="4"/>
          </p:nvPr>
        </p:nvSpPr>
        <p:spPr bwMode="auto">
          <a:xfrm>
            <a:off x="0" y="9374188"/>
            <a:ext cx="2919413" cy="493712"/>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23559" name="Прямоуг. 7"/>
          <p:cNvSpPr>
            <a:spLocks noGrp="1" noChangeArrowheads="1"/>
          </p:cNvSpPr>
          <p:nvPr>
            <p:ph type="sldNum" sz="quarter" idx="5"/>
          </p:nvPr>
        </p:nvSpPr>
        <p:spPr bwMode="auto">
          <a:xfrm>
            <a:off x="3814763" y="9374188"/>
            <a:ext cx="2919412" cy="493712"/>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sz="1200"/>
            </a:lvl1pPr>
          </a:lstStyle>
          <a:p>
            <a:pPr>
              <a:defRPr/>
            </a:pPr>
            <a:fld id="{774E443E-F115-4A65-8DFA-BD252B125F39}"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Прямоуг. 7"/>
          <p:cNvSpPr>
            <a:spLocks noGrp="1" noChangeArrowheads="1"/>
          </p:cNvSpPr>
          <p:nvPr>
            <p:ph type="sldNum" sz="quarter" idx="5"/>
          </p:nvPr>
        </p:nvSpPr>
        <p:spPr>
          <a:noFill/>
          <a:ln>
            <a:miter lim="800000"/>
            <a:headEnd/>
            <a:tailEnd/>
          </a:ln>
        </p:spPr>
        <p:txBody>
          <a:bodyPr/>
          <a:lstStyle/>
          <a:p>
            <a:fld id="{7457B675-1B92-4FE2-9D50-266CAACA5766}" type="slidenum">
              <a:rPr lang="ru-RU" smtClean="0"/>
              <a:pPr/>
              <a:t>3</a:t>
            </a:fld>
            <a:endParaRPr lang="ru-RU" smtClean="0"/>
          </a:p>
        </p:txBody>
      </p:sp>
      <p:sp>
        <p:nvSpPr>
          <p:cNvPr id="22531" name="Прямоуг. 2"/>
          <p:cNvSpPr>
            <a:spLocks noGrp="1" noRot="1" noChangeAspect="1" noChangeArrowheads="1" noTextEdit="1"/>
          </p:cNvSpPr>
          <p:nvPr>
            <p:ph type="sldImg"/>
          </p:nvPr>
        </p:nvSpPr>
        <p:spPr>
          <a:ln/>
        </p:spPr>
      </p:sp>
      <p:sp>
        <p:nvSpPr>
          <p:cNvPr id="22532" name="Прямоуг. 3"/>
          <p:cNvSpPr>
            <a:spLocks noGrp="1" noChangeArrowheads="1"/>
          </p:cNvSpPr>
          <p:nvPr>
            <p:ph type="body" idx="1"/>
          </p:nvPr>
        </p:nvSpPr>
        <p:spPr>
          <a:noFill/>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Прямоуг. 7"/>
          <p:cNvSpPr>
            <a:spLocks noGrp="1" noChangeArrowheads="1"/>
          </p:cNvSpPr>
          <p:nvPr>
            <p:ph type="sldNum" sz="quarter" idx="5"/>
          </p:nvPr>
        </p:nvSpPr>
        <p:spPr>
          <a:noFill/>
          <a:ln>
            <a:miter lim="800000"/>
            <a:headEnd/>
            <a:tailEnd/>
          </a:ln>
        </p:spPr>
        <p:txBody>
          <a:bodyPr/>
          <a:lstStyle/>
          <a:p>
            <a:fld id="{085536C0-4CEA-45EB-910B-666CCA6B393D}" type="slidenum">
              <a:rPr lang="ru-RU" smtClean="0"/>
              <a:pPr/>
              <a:t>18</a:t>
            </a:fld>
            <a:endParaRPr lang="ru-RU" smtClean="0"/>
          </a:p>
        </p:txBody>
      </p:sp>
      <p:sp>
        <p:nvSpPr>
          <p:cNvPr id="23555" name="Прямоуг. 2"/>
          <p:cNvSpPr>
            <a:spLocks noGrp="1" noRot="1" noChangeAspect="1" noChangeArrowheads="1" noTextEdit="1"/>
          </p:cNvSpPr>
          <p:nvPr>
            <p:ph type="sldImg"/>
          </p:nvPr>
        </p:nvSpPr>
        <p:spPr>
          <a:ln/>
        </p:spPr>
      </p:sp>
      <p:sp>
        <p:nvSpPr>
          <p:cNvPr id="23556" name="Прямоуг. 3"/>
          <p:cNvSpPr>
            <a:spLocks noGrp="1" noChangeArrowheads="1"/>
          </p:cNvSpPr>
          <p:nvPr>
            <p:ph type="body" idx="1"/>
          </p:nvPr>
        </p:nvSpPr>
        <p:spPr>
          <a:noFill/>
        </p:spPr>
        <p:txBody>
          <a:bodyPr/>
          <a:lstStyle/>
          <a:p>
            <a:pPr eaLnBrk="1" hangingPunct="1"/>
            <a:r>
              <a:rPr lang="ru-RU" dirty="0" smtClean="0"/>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Прямоуг. 4"/>
          <p:cNvSpPr>
            <a:spLocks noGrp="1" noChangeArrowheads="1"/>
          </p:cNvSpPr>
          <p:nvPr>
            <p:ph type="dt" sz="half" idx="10"/>
          </p:nvPr>
        </p:nvSpPr>
        <p:spPr>
          <a:ln/>
        </p:spPr>
        <p:txBody>
          <a:bodyPr/>
          <a:lstStyle>
            <a:lvl1pPr>
              <a:defRPr/>
            </a:lvl1pPr>
          </a:lstStyle>
          <a:p>
            <a:pPr>
              <a:defRPr/>
            </a:pPr>
            <a:endParaRPr lang="ru-RU"/>
          </a:p>
        </p:txBody>
      </p:sp>
      <p:sp>
        <p:nvSpPr>
          <p:cNvPr id="5"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6" name="Прямоуг. 6"/>
          <p:cNvSpPr>
            <a:spLocks noGrp="1" noChangeArrowheads="1"/>
          </p:cNvSpPr>
          <p:nvPr>
            <p:ph type="sldNum" sz="quarter" idx="12"/>
          </p:nvPr>
        </p:nvSpPr>
        <p:spPr>
          <a:ln/>
        </p:spPr>
        <p:txBody>
          <a:bodyPr/>
          <a:lstStyle>
            <a:lvl1pPr>
              <a:defRPr/>
            </a:lvl1pPr>
          </a:lstStyle>
          <a:p>
            <a:pPr>
              <a:defRPr/>
            </a:pPr>
            <a:fld id="{9CAA7E96-F018-4967-BE11-97A31F083A1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Прямоуг. 4"/>
          <p:cNvSpPr>
            <a:spLocks noGrp="1" noChangeArrowheads="1"/>
          </p:cNvSpPr>
          <p:nvPr>
            <p:ph type="dt" sz="half" idx="10"/>
          </p:nvPr>
        </p:nvSpPr>
        <p:spPr>
          <a:ln/>
        </p:spPr>
        <p:txBody>
          <a:bodyPr/>
          <a:lstStyle>
            <a:lvl1pPr>
              <a:defRPr/>
            </a:lvl1pPr>
          </a:lstStyle>
          <a:p>
            <a:pPr>
              <a:defRPr/>
            </a:pPr>
            <a:endParaRPr lang="ru-RU"/>
          </a:p>
        </p:txBody>
      </p:sp>
      <p:sp>
        <p:nvSpPr>
          <p:cNvPr id="5"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6" name="Прямоуг. 6"/>
          <p:cNvSpPr>
            <a:spLocks noGrp="1" noChangeArrowheads="1"/>
          </p:cNvSpPr>
          <p:nvPr>
            <p:ph type="sldNum" sz="quarter" idx="12"/>
          </p:nvPr>
        </p:nvSpPr>
        <p:spPr>
          <a:ln/>
        </p:spPr>
        <p:txBody>
          <a:bodyPr/>
          <a:lstStyle>
            <a:lvl1pPr>
              <a:defRPr/>
            </a:lvl1pPr>
          </a:lstStyle>
          <a:p>
            <a:pPr>
              <a:defRPr/>
            </a:pPr>
            <a:fld id="{C17DFA30-C6A0-4BCA-B922-D4224B1F431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Прямоуг. 4"/>
          <p:cNvSpPr>
            <a:spLocks noGrp="1" noChangeArrowheads="1"/>
          </p:cNvSpPr>
          <p:nvPr>
            <p:ph type="dt" sz="half" idx="10"/>
          </p:nvPr>
        </p:nvSpPr>
        <p:spPr>
          <a:ln/>
        </p:spPr>
        <p:txBody>
          <a:bodyPr/>
          <a:lstStyle>
            <a:lvl1pPr>
              <a:defRPr/>
            </a:lvl1pPr>
          </a:lstStyle>
          <a:p>
            <a:pPr>
              <a:defRPr/>
            </a:pPr>
            <a:endParaRPr lang="ru-RU"/>
          </a:p>
        </p:txBody>
      </p:sp>
      <p:sp>
        <p:nvSpPr>
          <p:cNvPr id="5"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6" name="Прямоуг. 6"/>
          <p:cNvSpPr>
            <a:spLocks noGrp="1" noChangeArrowheads="1"/>
          </p:cNvSpPr>
          <p:nvPr>
            <p:ph type="sldNum" sz="quarter" idx="12"/>
          </p:nvPr>
        </p:nvSpPr>
        <p:spPr>
          <a:ln/>
        </p:spPr>
        <p:txBody>
          <a:bodyPr/>
          <a:lstStyle>
            <a:lvl1pPr>
              <a:defRPr/>
            </a:lvl1pPr>
          </a:lstStyle>
          <a:p>
            <a:pPr>
              <a:defRPr/>
            </a:pPr>
            <a:fld id="{B191EA1D-72B7-4807-A123-CF93C648B65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Прямоуг. 4"/>
          <p:cNvSpPr>
            <a:spLocks noGrp="1" noChangeArrowheads="1"/>
          </p:cNvSpPr>
          <p:nvPr>
            <p:ph type="dt" sz="half" idx="10"/>
          </p:nvPr>
        </p:nvSpPr>
        <p:spPr>
          <a:ln/>
        </p:spPr>
        <p:txBody>
          <a:bodyPr/>
          <a:lstStyle>
            <a:lvl1pPr>
              <a:defRPr/>
            </a:lvl1pPr>
          </a:lstStyle>
          <a:p>
            <a:pPr>
              <a:defRPr/>
            </a:pPr>
            <a:endParaRPr lang="ru-RU"/>
          </a:p>
        </p:txBody>
      </p:sp>
      <p:sp>
        <p:nvSpPr>
          <p:cNvPr id="5"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6" name="Прямоуг. 6"/>
          <p:cNvSpPr>
            <a:spLocks noGrp="1" noChangeArrowheads="1"/>
          </p:cNvSpPr>
          <p:nvPr>
            <p:ph type="sldNum" sz="quarter" idx="12"/>
          </p:nvPr>
        </p:nvSpPr>
        <p:spPr>
          <a:ln/>
        </p:spPr>
        <p:txBody>
          <a:bodyPr/>
          <a:lstStyle>
            <a:lvl1pPr>
              <a:defRPr/>
            </a:lvl1pPr>
          </a:lstStyle>
          <a:p>
            <a:pPr>
              <a:defRPr/>
            </a:pPr>
            <a:fld id="{E1067804-2A73-46D7-B33C-A6E19AB00B6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Прямоуг. 4"/>
          <p:cNvSpPr>
            <a:spLocks noGrp="1" noChangeArrowheads="1"/>
          </p:cNvSpPr>
          <p:nvPr>
            <p:ph type="dt" sz="half" idx="10"/>
          </p:nvPr>
        </p:nvSpPr>
        <p:spPr>
          <a:ln/>
        </p:spPr>
        <p:txBody>
          <a:bodyPr/>
          <a:lstStyle>
            <a:lvl1pPr>
              <a:defRPr/>
            </a:lvl1pPr>
          </a:lstStyle>
          <a:p>
            <a:pPr>
              <a:defRPr/>
            </a:pPr>
            <a:endParaRPr lang="ru-RU"/>
          </a:p>
        </p:txBody>
      </p:sp>
      <p:sp>
        <p:nvSpPr>
          <p:cNvPr id="5"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6" name="Прямоуг. 6"/>
          <p:cNvSpPr>
            <a:spLocks noGrp="1" noChangeArrowheads="1"/>
          </p:cNvSpPr>
          <p:nvPr>
            <p:ph type="sldNum" sz="quarter" idx="12"/>
          </p:nvPr>
        </p:nvSpPr>
        <p:spPr>
          <a:ln/>
        </p:spPr>
        <p:txBody>
          <a:bodyPr/>
          <a:lstStyle>
            <a:lvl1pPr>
              <a:defRPr/>
            </a:lvl1pPr>
          </a:lstStyle>
          <a:p>
            <a:pPr>
              <a:defRPr/>
            </a:pPr>
            <a:fld id="{231A875B-4B90-41F1-88C7-9035C260ABC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Прямоуг. 4"/>
          <p:cNvSpPr>
            <a:spLocks noGrp="1" noChangeArrowheads="1"/>
          </p:cNvSpPr>
          <p:nvPr>
            <p:ph type="dt" sz="half" idx="10"/>
          </p:nvPr>
        </p:nvSpPr>
        <p:spPr>
          <a:ln/>
        </p:spPr>
        <p:txBody>
          <a:bodyPr/>
          <a:lstStyle>
            <a:lvl1pPr>
              <a:defRPr/>
            </a:lvl1pPr>
          </a:lstStyle>
          <a:p>
            <a:pPr>
              <a:defRPr/>
            </a:pPr>
            <a:endParaRPr lang="ru-RU"/>
          </a:p>
        </p:txBody>
      </p:sp>
      <p:sp>
        <p:nvSpPr>
          <p:cNvPr id="6"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7" name="Прямоуг. 6"/>
          <p:cNvSpPr>
            <a:spLocks noGrp="1" noChangeArrowheads="1"/>
          </p:cNvSpPr>
          <p:nvPr>
            <p:ph type="sldNum" sz="quarter" idx="12"/>
          </p:nvPr>
        </p:nvSpPr>
        <p:spPr>
          <a:ln/>
        </p:spPr>
        <p:txBody>
          <a:bodyPr/>
          <a:lstStyle>
            <a:lvl1pPr>
              <a:defRPr/>
            </a:lvl1pPr>
          </a:lstStyle>
          <a:p>
            <a:pPr>
              <a:defRPr/>
            </a:pPr>
            <a:fld id="{A46475A2-971B-4B36-9F4F-8751EB925EB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Прямоуг. 4"/>
          <p:cNvSpPr>
            <a:spLocks noGrp="1" noChangeArrowheads="1"/>
          </p:cNvSpPr>
          <p:nvPr>
            <p:ph type="dt" sz="half" idx="10"/>
          </p:nvPr>
        </p:nvSpPr>
        <p:spPr>
          <a:ln/>
        </p:spPr>
        <p:txBody>
          <a:bodyPr/>
          <a:lstStyle>
            <a:lvl1pPr>
              <a:defRPr/>
            </a:lvl1pPr>
          </a:lstStyle>
          <a:p>
            <a:pPr>
              <a:defRPr/>
            </a:pPr>
            <a:endParaRPr lang="ru-RU"/>
          </a:p>
        </p:txBody>
      </p:sp>
      <p:sp>
        <p:nvSpPr>
          <p:cNvPr id="8"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9" name="Прямоуг. 6"/>
          <p:cNvSpPr>
            <a:spLocks noGrp="1" noChangeArrowheads="1"/>
          </p:cNvSpPr>
          <p:nvPr>
            <p:ph type="sldNum" sz="quarter" idx="12"/>
          </p:nvPr>
        </p:nvSpPr>
        <p:spPr>
          <a:ln/>
        </p:spPr>
        <p:txBody>
          <a:bodyPr/>
          <a:lstStyle>
            <a:lvl1pPr>
              <a:defRPr/>
            </a:lvl1pPr>
          </a:lstStyle>
          <a:p>
            <a:pPr>
              <a:defRPr/>
            </a:pPr>
            <a:fld id="{CB92209B-F804-44FF-A67F-8F3EDDA2F41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Прямоуг. 4"/>
          <p:cNvSpPr>
            <a:spLocks noGrp="1" noChangeArrowheads="1"/>
          </p:cNvSpPr>
          <p:nvPr>
            <p:ph type="dt" sz="half" idx="10"/>
          </p:nvPr>
        </p:nvSpPr>
        <p:spPr>
          <a:ln/>
        </p:spPr>
        <p:txBody>
          <a:bodyPr/>
          <a:lstStyle>
            <a:lvl1pPr>
              <a:defRPr/>
            </a:lvl1pPr>
          </a:lstStyle>
          <a:p>
            <a:pPr>
              <a:defRPr/>
            </a:pPr>
            <a:endParaRPr lang="ru-RU"/>
          </a:p>
        </p:txBody>
      </p:sp>
      <p:sp>
        <p:nvSpPr>
          <p:cNvPr id="4"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5" name="Прямоуг. 6"/>
          <p:cNvSpPr>
            <a:spLocks noGrp="1" noChangeArrowheads="1"/>
          </p:cNvSpPr>
          <p:nvPr>
            <p:ph type="sldNum" sz="quarter" idx="12"/>
          </p:nvPr>
        </p:nvSpPr>
        <p:spPr>
          <a:ln/>
        </p:spPr>
        <p:txBody>
          <a:bodyPr/>
          <a:lstStyle>
            <a:lvl1pPr>
              <a:defRPr/>
            </a:lvl1pPr>
          </a:lstStyle>
          <a:p>
            <a:pPr>
              <a:defRPr/>
            </a:pPr>
            <a:fld id="{B0CF456D-91AC-442C-AE84-8D50775FE30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Прямоуг. 4"/>
          <p:cNvSpPr>
            <a:spLocks noGrp="1" noChangeArrowheads="1"/>
          </p:cNvSpPr>
          <p:nvPr>
            <p:ph type="dt" sz="half" idx="10"/>
          </p:nvPr>
        </p:nvSpPr>
        <p:spPr>
          <a:ln/>
        </p:spPr>
        <p:txBody>
          <a:bodyPr/>
          <a:lstStyle>
            <a:lvl1pPr>
              <a:defRPr/>
            </a:lvl1pPr>
          </a:lstStyle>
          <a:p>
            <a:pPr>
              <a:defRPr/>
            </a:pPr>
            <a:endParaRPr lang="ru-RU"/>
          </a:p>
        </p:txBody>
      </p:sp>
      <p:sp>
        <p:nvSpPr>
          <p:cNvPr id="3"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4" name="Прямоуг. 6"/>
          <p:cNvSpPr>
            <a:spLocks noGrp="1" noChangeArrowheads="1"/>
          </p:cNvSpPr>
          <p:nvPr>
            <p:ph type="sldNum" sz="quarter" idx="12"/>
          </p:nvPr>
        </p:nvSpPr>
        <p:spPr>
          <a:ln/>
        </p:spPr>
        <p:txBody>
          <a:bodyPr/>
          <a:lstStyle>
            <a:lvl1pPr>
              <a:defRPr/>
            </a:lvl1pPr>
          </a:lstStyle>
          <a:p>
            <a:pPr>
              <a:defRPr/>
            </a:pPr>
            <a:fld id="{D4D7DEDF-9547-4D84-AD4D-162142D8649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Прямоуг. 4"/>
          <p:cNvSpPr>
            <a:spLocks noGrp="1" noChangeArrowheads="1"/>
          </p:cNvSpPr>
          <p:nvPr>
            <p:ph type="dt" sz="half" idx="10"/>
          </p:nvPr>
        </p:nvSpPr>
        <p:spPr>
          <a:ln/>
        </p:spPr>
        <p:txBody>
          <a:bodyPr/>
          <a:lstStyle>
            <a:lvl1pPr>
              <a:defRPr/>
            </a:lvl1pPr>
          </a:lstStyle>
          <a:p>
            <a:pPr>
              <a:defRPr/>
            </a:pPr>
            <a:endParaRPr lang="ru-RU"/>
          </a:p>
        </p:txBody>
      </p:sp>
      <p:sp>
        <p:nvSpPr>
          <p:cNvPr id="6"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7" name="Прямоуг. 6"/>
          <p:cNvSpPr>
            <a:spLocks noGrp="1" noChangeArrowheads="1"/>
          </p:cNvSpPr>
          <p:nvPr>
            <p:ph type="sldNum" sz="quarter" idx="12"/>
          </p:nvPr>
        </p:nvSpPr>
        <p:spPr>
          <a:ln/>
        </p:spPr>
        <p:txBody>
          <a:bodyPr/>
          <a:lstStyle>
            <a:lvl1pPr>
              <a:defRPr/>
            </a:lvl1pPr>
          </a:lstStyle>
          <a:p>
            <a:pPr>
              <a:defRPr/>
            </a:pPr>
            <a:fld id="{C5D881CA-94A4-4842-B00A-F24BAC685B9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Прямоуг. 4"/>
          <p:cNvSpPr>
            <a:spLocks noGrp="1" noChangeArrowheads="1"/>
          </p:cNvSpPr>
          <p:nvPr>
            <p:ph type="dt" sz="half" idx="10"/>
          </p:nvPr>
        </p:nvSpPr>
        <p:spPr>
          <a:ln/>
        </p:spPr>
        <p:txBody>
          <a:bodyPr/>
          <a:lstStyle>
            <a:lvl1pPr>
              <a:defRPr/>
            </a:lvl1pPr>
          </a:lstStyle>
          <a:p>
            <a:pPr>
              <a:defRPr/>
            </a:pPr>
            <a:endParaRPr lang="ru-RU"/>
          </a:p>
        </p:txBody>
      </p:sp>
      <p:sp>
        <p:nvSpPr>
          <p:cNvPr id="6" name="Прямоуг. 5"/>
          <p:cNvSpPr>
            <a:spLocks noGrp="1" noChangeArrowheads="1"/>
          </p:cNvSpPr>
          <p:nvPr>
            <p:ph type="ftr" sz="quarter" idx="11"/>
          </p:nvPr>
        </p:nvSpPr>
        <p:spPr>
          <a:ln/>
        </p:spPr>
        <p:txBody>
          <a:bodyPr/>
          <a:lstStyle>
            <a:lvl1pPr>
              <a:defRPr/>
            </a:lvl1pPr>
          </a:lstStyle>
          <a:p>
            <a:pPr>
              <a:defRPr/>
            </a:pPr>
            <a:endParaRPr lang="ru-RU"/>
          </a:p>
        </p:txBody>
      </p:sp>
      <p:sp>
        <p:nvSpPr>
          <p:cNvPr id="7" name="Прямоуг. 6"/>
          <p:cNvSpPr>
            <a:spLocks noGrp="1" noChangeArrowheads="1"/>
          </p:cNvSpPr>
          <p:nvPr>
            <p:ph type="sldNum" sz="quarter" idx="12"/>
          </p:nvPr>
        </p:nvSpPr>
        <p:spPr>
          <a:ln/>
        </p:spPr>
        <p:txBody>
          <a:bodyPr/>
          <a:lstStyle>
            <a:lvl1pPr>
              <a:defRPr/>
            </a:lvl1pPr>
          </a:lstStyle>
          <a:p>
            <a:pPr>
              <a:defRPr/>
            </a:pPr>
            <a:fld id="{C52CC727-A75B-4B9D-9FC8-D5B8550AA71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chemeClr val="bg1">
                <a:gamma/>
                <a:shade val="56078"/>
                <a:invGamma/>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3074" name="Прямоуг.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3075" name="Прямоуг.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Прямоуг.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Прямоуг.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Прямоуг.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400"/>
            </a:lvl1pPr>
          </a:lstStyle>
          <a:p>
            <a:pPr>
              <a:defRPr/>
            </a:pPr>
            <a:fld id="{E72FB5C2-017A-453D-B2C8-1FCD0876EAC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_____Microsoft_Office_Excel_97-20031.xls"/><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_____Microsoft_Office_Excel_97-20032.xls"/></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Прямоуг. 2"/>
          <p:cNvSpPr>
            <a:spLocks noGrp="1" noChangeArrowheads="1"/>
          </p:cNvSpPr>
          <p:nvPr>
            <p:ph type="title"/>
          </p:nvPr>
        </p:nvSpPr>
        <p:spPr>
          <a:xfrm>
            <a:off x="571500" y="0"/>
            <a:ext cx="7772400" cy="1500188"/>
          </a:xfrm>
        </p:spPr>
        <p:txBody>
          <a:bodyPr/>
          <a:lstStyle/>
          <a:p>
            <a:pPr eaLnBrk="1" hangingPunct="1">
              <a:defRPr/>
            </a:pPr>
            <a:r>
              <a:rPr lang="en-US" sz="4800" dirty="0" smtClean="0"/>
              <a:t>   </a:t>
            </a:r>
            <a:r>
              <a:rPr lang="ru-RU" sz="3600" dirty="0" smtClean="0"/>
              <a:t>Исследовательская работа  </a:t>
            </a:r>
            <a:br>
              <a:rPr lang="ru-RU" sz="3600" dirty="0" smtClean="0"/>
            </a:br>
            <a:r>
              <a:rPr lang="ru-RU" sz="3600" dirty="0" smtClean="0"/>
              <a:t>     </a:t>
            </a:r>
            <a:r>
              <a:rPr lang="en-US" sz="3600" dirty="0" smtClean="0"/>
              <a:t>  </a:t>
            </a:r>
            <a:r>
              <a:rPr lang="ru-RU" sz="3600" dirty="0" smtClean="0"/>
              <a:t>по детской литературе</a:t>
            </a:r>
            <a:endParaRPr lang="ru-RU" sz="3600" b="1" dirty="0" smtClean="0">
              <a:solidFill>
                <a:schemeClr val="tx1"/>
              </a:solidFill>
              <a:effectLst>
                <a:outerShdw blurRad="38100" dist="38100" dir="2700000" algn="tl">
                  <a:srgbClr val="000000"/>
                </a:outerShdw>
              </a:effectLst>
            </a:endParaRPr>
          </a:p>
        </p:txBody>
      </p:sp>
      <p:sp>
        <p:nvSpPr>
          <p:cNvPr id="4099" name="Прямоуг. 5"/>
          <p:cNvSpPr>
            <a:spLocks noChangeArrowheads="1"/>
          </p:cNvSpPr>
          <p:nvPr/>
        </p:nvSpPr>
        <p:spPr bwMode="auto">
          <a:xfrm>
            <a:off x="0" y="2595563"/>
            <a:ext cx="9144000" cy="0"/>
          </a:xfrm>
          <a:prstGeom prst="rect">
            <a:avLst/>
          </a:prstGeom>
          <a:noFill/>
          <a:ln w="9525">
            <a:noFill/>
            <a:miter lim="800000"/>
            <a:headEnd/>
            <a:tailEnd/>
          </a:ln>
        </p:spPr>
        <p:txBody>
          <a:bodyPr wrap="none" anchor="ctr">
            <a:spAutoFit/>
          </a:bodyPr>
          <a:lstStyle/>
          <a:p>
            <a:endParaRPr lang="ru-RU" dirty="0"/>
          </a:p>
        </p:txBody>
      </p:sp>
      <p:sp>
        <p:nvSpPr>
          <p:cNvPr id="4100" name="Прямоуг. 7"/>
          <p:cNvSpPr>
            <a:spLocks noChangeArrowheads="1"/>
          </p:cNvSpPr>
          <p:nvPr/>
        </p:nvSpPr>
        <p:spPr bwMode="auto">
          <a:xfrm>
            <a:off x="0" y="2243138"/>
            <a:ext cx="9144000" cy="0"/>
          </a:xfrm>
          <a:prstGeom prst="rect">
            <a:avLst/>
          </a:prstGeom>
          <a:noFill/>
          <a:ln w="9525">
            <a:noFill/>
            <a:miter lim="800000"/>
            <a:headEnd/>
            <a:tailEnd/>
          </a:ln>
        </p:spPr>
        <p:txBody>
          <a:bodyPr wrap="none" anchor="ctr">
            <a:spAutoFit/>
          </a:bodyPr>
          <a:lstStyle/>
          <a:p>
            <a:endParaRPr lang="ru-RU" dirty="0"/>
          </a:p>
        </p:txBody>
      </p:sp>
      <p:sp>
        <p:nvSpPr>
          <p:cNvPr id="4101" name="Номер слайда 2"/>
          <p:cNvSpPr>
            <a:spLocks noGrp="1"/>
          </p:cNvSpPr>
          <p:nvPr>
            <p:ph type="sldNum" sz="quarter" idx="12"/>
          </p:nvPr>
        </p:nvSpPr>
        <p:spPr>
          <a:noFill/>
          <a:ln>
            <a:miter lim="800000"/>
            <a:headEnd/>
            <a:tailEnd/>
          </a:ln>
        </p:spPr>
        <p:txBody>
          <a:bodyPr/>
          <a:lstStyle/>
          <a:p>
            <a:fld id="{6C4B3E5C-EAEC-4DF5-A46A-CC4CE6E3D12A}" type="slidenum">
              <a:rPr lang="ru-RU" smtClean="0"/>
              <a:pPr/>
              <a:t>1</a:t>
            </a:fld>
            <a:endParaRPr lang="ru-RU" dirty="0" smtClean="0"/>
          </a:p>
        </p:txBody>
      </p:sp>
      <p:sp>
        <p:nvSpPr>
          <p:cNvPr id="4102" name="Прямоугольник 10"/>
          <p:cNvSpPr>
            <a:spLocks noChangeArrowheads="1"/>
          </p:cNvSpPr>
          <p:nvPr/>
        </p:nvSpPr>
        <p:spPr bwMode="auto">
          <a:xfrm>
            <a:off x="2286000" y="3013075"/>
            <a:ext cx="4572000" cy="461963"/>
          </a:xfrm>
          <a:prstGeom prst="rect">
            <a:avLst/>
          </a:prstGeom>
          <a:noFill/>
          <a:ln w="9525">
            <a:noFill/>
            <a:miter lim="800000"/>
            <a:headEnd/>
            <a:tailEnd/>
          </a:ln>
        </p:spPr>
        <p:txBody>
          <a:bodyPr>
            <a:spAutoFit/>
          </a:bodyPr>
          <a:lstStyle/>
          <a:p>
            <a:endParaRPr lang="ru-RU" dirty="0"/>
          </a:p>
        </p:txBody>
      </p:sp>
      <p:sp>
        <p:nvSpPr>
          <p:cNvPr id="12" name="Прямоугольник 11"/>
          <p:cNvSpPr/>
          <p:nvPr/>
        </p:nvSpPr>
        <p:spPr>
          <a:xfrm>
            <a:off x="1428728" y="2428868"/>
            <a:ext cx="6000776" cy="1200329"/>
          </a:xfrm>
          <a:prstGeom prst="rect">
            <a:avLst/>
          </a:prstGeom>
        </p:spPr>
        <p:txBody>
          <a:bodyPr>
            <a:spAutoFit/>
          </a:bodyPr>
          <a:lstStyle/>
          <a:p>
            <a:pPr algn="ctr">
              <a:defRPr/>
            </a:pPr>
            <a:r>
              <a:rPr lang="ru-RU"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Гайдар и сегодня </a:t>
            </a:r>
          </a:p>
          <a:p>
            <a:pPr algn="ctr">
              <a:defRPr/>
            </a:pPr>
            <a:r>
              <a:rPr lang="ru-RU"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 строю</a:t>
            </a:r>
            <a:endParaRPr lang="ru-RU" sz="3600" dirty="0"/>
          </a:p>
        </p:txBody>
      </p:sp>
      <p:sp>
        <p:nvSpPr>
          <p:cNvPr id="13" name="Прямоугольник 12"/>
          <p:cNvSpPr/>
          <p:nvPr/>
        </p:nvSpPr>
        <p:spPr>
          <a:xfrm>
            <a:off x="1928794" y="4357694"/>
            <a:ext cx="7072330" cy="1631216"/>
          </a:xfrm>
          <a:prstGeom prst="rect">
            <a:avLst/>
          </a:prstGeom>
        </p:spPr>
        <p:txBody>
          <a:bodyPr>
            <a:spAutoFit/>
          </a:bodyPr>
          <a:lstStyle/>
          <a:p>
            <a:pPr algn="r">
              <a:defRPr/>
            </a:pP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Автор </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Азизова </a:t>
            </a:r>
            <a:r>
              <a:rPr lang="ru-RU"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Ильсияр</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a:ln w="18415" cmpd="sng">
                  <a:solidFill>
                    <a:srgbClr val="FFFFFF"/>
                  </a:solidFill>
                  <a:prstDash val="solid"/>
                </a:ln>
                <a:solidFill>
                  <a:srgbClr val="FFFFFF"/>
                </a:solidFill>
                <a:effectLst>
                  <a:outerShdw blurRad="63500" dir="3600000" algn="tl" rotWithShape="0">
                    <a:srgbClr val="000000">
                      <a:alpha val="70000"/>
                    </a:srgbClr>
                  </a:outerShdw>
                </a:effectLst>
              </a:rPr>
              <a:t>ученица </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9</a:t>
            </a:r>
            <a:r>
              <a:rPr lang="ru-RU"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класса </a:t>
            </a:r>
          </a:p>
          <a:p>
            <a:pPr algn="r">
              <a:defRPr/>
            </a:pP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МОУ «</a:t>
            </a:r>
            <a:r>
              <a:rPr lang="ru-RU" dirty="0" err="1">
                <a:ln w="18415" cmpd="sng">
                  <a:solidFill>
                    <a:srgbClr val="FFFFFF"/>
                  </a:solidFill>
                  <a:prstDash val="solid"/>
                </a:ln>
                <a:solidFill>
                  <a:srgbClr val="FFFFFF"/>
                </a:solidFill>
                <a:effectLst>
                  <a:outerShdw blurRad="63500" dir="3600000" algn="tl" rotWithShape="0">
                    <a:srgbClr val="000000">
                      <a:alpha val="70000"/>
                    </a:srgbClr>
                  </a:outerShdw>
                </a:effectLst>
              </a:rPr>
              <a:t>Старокакерлинская</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 средняя школа </a:t>
            </a:r>
          </a:p>
          <a:p>
            <a:pPr algn="r">
              <a:defRPr/>
            </a:pPr>
            <a:r>
              <a:rPr lang="ru-RU" dirty="0" err="1">
                <a:ln w="18415" cmpd="sng">
                  <a:solidFill>
                    <a:srgbClr val="FFFFFF"/>
                  </a:solidFill>
                  <a:prstDash val="solid"/>
                </a:ln>
                <a:solidFill>
                  <a:srgbClr val="FFFFFF"/>
                </a:solidFill>
                <a:effectLst>
                  <a:outerShdw blurRad="63500" dir="3600000" algn="tl" rotWithShape="0">
                    <a:srgbClr val="000000">
                      <a:alpha val="70000"/>
                    </a:srgbClr>
                  </a:outerShdw>
                </a:effectLst>
              </a:rPr>
              <a:t>Дрожжановского</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  района  Республики Татарстан</a:t>
            </a:r>
            <a:r>
              <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rPr>
              <a:t>»</a:t>
            </a:r>
          </a:p>
          <a:p>
            <a:pPr>
              <a:defRPr/>
            </a:pP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                      Научный руководитель </a:t>
            </a:r>
            <a:r>
              <a:rPr lang="ru-RU" dirty="0" err="1">
                <a:ln w="18415" cmpd="sng">
                  <a:solidFill>
                    <a:srgbClr val="FFFFFF"/>
                  </a:solidFill>
                  <a:prstDash val="solid"/>
                </a:ln>
                <a:solidFill>
                  <a:srgbClr val="FFFFFF"/>
                </a:solidFill>
                <a:effectLst>
                  <a:outerShdw blurRad="63500" dir="3600000" algn="tl" rotWithShape="0">
                    <a:srgbClr val="000000">
                      <a:alpha val="70000"/>
                    </a:srgbClr>
                  </a:outerShdw>
                </a:effectLst>
              </a:rPr>
              <a:t>Айзятова</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Ф.М</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 4"/>
          <p:cNvSpPr>
            <a:spLocks noGrp="1" noChangeArrowheads="1"/>
          </p:cNvSpPr>
          <p:nvPr>
            <p:ph type="title"/>
          </p:nvPr>
        </p:nvSpPr>
        <p:spPr>
          <a:xfrm>
            <a:off x="357188" y="642938"/>
            <a:ext cx="3929062" cy="5500687"/>
          </a:xfrm>
        </p:spPr>
        <p:txBody>
          <a:bodyPr/>
          <a:lstStyle/>
          <a:p>
            <a:pPr algn="l" eaLnBrk="1" hangingPunct="1">
              <a:defRPr/>
            </a:pPr>
            <a:r>
              <a:rPr lang="ru-RU" sz="2000" b="1" dirty="0" smtClean="0">
                <a:solidFill>
                  <a:schemeClr val="accent2">
                    <a:lumMod val="75000"/>
                  </a:schemeClr>
                </a:solidFill>
              </a:rPr>
              <a:t>Но не сразу добился Аркадий Гайдар удачи на новом для него литературном пути. «Тимур и его команда», наверное, самая «мирная» книга Аркадия Петровича Гайдара, но без этой мирной книги трудно было бы понять характер молодого поколения советских людей, встретившего нашествие фашизма. Повесть была продиктована современными предвоенному году событиями, но писалась и для будущего, точнее, во имя будущего</a:t>
            </a:r>
            <a:r>
              <a:rPr lang="ru-RU" sz="2000" b="1" dirty="0" smtClean="0"/>
              <a:t/>
            </a:r>
            <a:br>
              <a:rPr lang="ru-RU" sz="2000" b="1" dirty="0" smtClean="0"/>
            </a:br>
            <a:endParaRPr lang="ru-RU" sz="2000" b="1" dirty="0" smtClean="0">
              <a:solidFill>
                <a:schemeClr val="tx1"/>
              </a:solidFill>
            </a:endParaRPr>
          </a:p>
        </p:txBody>
      </p:sp>
      <p:sp>
        <p:nvSpPr>
          <p:cNvPr id="12291" name="Прямоуг. 6"/>
          <p:cNvSpPr>
            <a:spLocks noChangeArrowheads="1"/>
          </p:cNvSpPr>
          <p:nvPr/>
        </p:nvSpPr>
        <p:spPr bwMode="auto">
          <a:xfrm>
            <a:off x="0" y="2533650"/>
            <a:ext cx="9144000" cy="0"/>
          </a:xfrm>
          <a:prstGeom prst="rect">
            <a:avLst/>
          </a:prstGeom>
          <a:noFill/>
          <a:ln w="9525">
            <a:noFill/>
            <a:miter lim="800000"/>
            <a:headEnd/>
            <a:tailEnd/>
          </a:ln>
        </p:spPr>
        <p:txBody>
          <a:bodyPr wrap="none" anchor="ctr">
            <a:spAutoFit/>
          </a:bodyPr>
          <a:lstStyle/>
          <a:p>
            <a:endParaRPr lang="ru-RU"/>
          </a:p>
        </p:txBody>
      </p:sp>
      <p:sp>
        <p:nvSpPr>
          <p:cNvPr id="12292" name="Прямоуг. 8"/>
          <p:cNvSpPr>
            <a:spLocks noChangeArrowheads="1"/>
          </p:cNvSpPr>
          <p:nvPr/>
        </p:nvSpPr>
        <p:spPr bwMode="auto">
          <a:xfrm>
            <a:off x="468313" y="1916113"/>
            <a:ext cx="9144000" cy="0"/>
          </a:xfrm>
          <a:prstGeom prst="rect">
            <a:avLst/>
          </a:prstGeom>
          <a:noFill/>
          <a:ln w="9525">
            <a:noFill/>
            <a:miter lim="800000"/>
            <a:headEnd/>
            <a:tailEnd/>
          </a:ln>
        </p:spPr>
        <p:txBody>
          <a:bodyPr wrap="none" anchor="ctr">
            <a:spAutoFit/>
          </a:bodyPr>
          <a:lstStyle/>
          <a:p>
            <a:endParaRPr lang="ru-RU"/>
          </a:p>
        </p:txBody>
      </p:sp>
      <p:sp>
        <p:nvSpPr>
          <p:cNvPr id="12293" name="Номер слайда 2"/>
          <p:cNvSpPr>
            <a:spLocks noGrp="1"/>
          </p:cNvSpPr>
          <p:nvPr>
            <p:ph type="sldNum" sz="quarter" idx="12"/>
          </p:nvPr>
        </p:nvSpPr>
        <p:spPr>
          <a:noFill/>
          <a:ln>
            <a:miter lim="800000"/>
            <a:headEnd/>
            <a:tailEnd/>
          </a:ln>
        </p:spPr>
        <p:txBody>
          <a:bodyPr/>
          <a:lstStyle/>
          <a:p>
            <a:fld id="{C180F8A9-5267-483F-99DF-6B187D683CC3}" type="slidenum">
              <a:rPr lang="ru-RU" smtClean="0"/>
              <a:pPr/>
              <a:t>10</a:t>
            </a:fld>
            <a:endParaRPr lang="ru-RU" smtClean="0"/>
          </a:p>
        </p:txBody>
      </p:sp>
      <p:pic>
        <p:nvPicPr>
          <p:cNvPr id="12294" name="Picture 10" descr="H:\Сканирование\11.jpg"/>
          <p:cNvPicPr>
            <a:picLocks noChangeAspect="1" noChangeArrowheads="1"/>
          </p:cNvPicPr>
          <p:nvPr/>
        </p:nvPicPr>
        <p:blipFill>
          <a:blip r:embed="rId2">
            <a:lum contrast="20000"/>
          </a:blip>
          <a:srcRect l="3867" r="3867"/>
          <a:stretch>
            <a:fillRect/>
          </a:stretch>
        </p:blipFill>
        <p:spPr bwMode="auto">
          <a:xfrm rot="490733">
            <a:off x="5072063" y="1071563"/>
            <a:ext cx="2614612" cy="4400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Номер слайда 2"/>
          <p:cNvSpPr>
            <a:spLocks noGrp="1"/>
          </p:cNvSpPr>
          <p:nvPr>
            <p:ph type="sldNum" sz="quarter" idx="12"/>
          </p:nvPr>
        </p:nvSpPr>
        <p:spPr>
          <a:noFill/>
          <a:ln>
            <a:miter lim="800000"/>
            <a:headEnd/>
            <a:tailEnd/>
          </a:ln>
        </p:spPr>
        <p:txBody>
          <a:bodyPr/>
          <a:lstStyle/>
          <a:p>
            <a:fld id="{6EA10C3D-A345-430F-AB83-3F933C1A574F}" type="slidenum">
              <a:rPr lang="ru-RU" smtClean="0"/>
              <a:pPr/>
              <a:t>11</a:t>
            </a:fld>
            <a:endParaRPr lang="ru-RU" smtClean="0"/>
          </a:p>
        </p:txBody>
      </p:sp>
      <p:sp>
        <p:nvSpPr>
          <p:cNvPr id="13315" name="Прямоугольник 5"/>
          <p:cNvSpPr>
            <a:spLocks noChangeArrowheads="1"/>
          </p:cNvSpPr>
          <p:nvPr/>
        </p:nvSpPr>
        <p:spPr bwMode="auto">
          <a:xfrm>
            <a:off x="357188" y="357188"/>
            <a:ext cx="8429625" cy="5632450"/>
          </a:xfrm>
          <a:prstGeom prst="rect">
            <a:avLst/>
          </a:prstGeom>
          <a:noFill/>
          <a:ln w="9525">
            <a:noFill/>
            <a:miter lim="800000"/>
            <a:headEnd/>
            <a:tailEnd/>
          </a:ln>
        </p:spPr>
        <p:txBody>
          <a:bodyPr>
            <a:spAutoFit/>
          </a:bodyPr>
          <a:lstStyle/>
          <a:p>
            <a:r>
              <a:rPr lang="ru-RU" sz="2000" i="1"/>
              <a:t>В повести А.П Гайдар описывает деятельность команды ребят под руководством Тимура. На домах красноармейцев они рисовали звезды, являвшиеся знаком того, что жителям этих домов будет  оказываться помощь. Помощь они старались оказывать тайно, чтобы никто не знал. А.П Гайдар пишет: «На покрытой мешками соломой вокруг Тимура, который разложил перед собой карту поселка, расположились ребята.</a:t>
            </a:r>
          </a:p>
          <a:p>
            <a:r>
              <a:rPr lang="ru-RU" sz="2000" i="1"/>
              <a:t>…Вскочил Саша Симаков и зачастил уверенно, без запинки:</a:t>
            </a:r>
          </a:p>
          <a:p>
            <a:pPr>
              <a:buFontTx/>
              <a:buChar char="-"/>
            </a:pPr>
            <a:r>
              <a:rPr lang="ru-RU" sz="2000" i="1"/>
              <a:t>В доме номер 54 по Пушкаревой улице коза пропала. Я иду, вижу – старуха девчонку колотит. Я кричу: «Тетенька, бить не по закону!» Она говорит: «Коза пропала. Ах, будь ты проклята!» - «Да куда же она пропала?» – «А вон там, в овраге за перелеском, обгрызла мочалу и провалилась, как будто ее волки съели!»</a:t>
            </a:r>
          </a:p>
          <a:p>
            <a:pPr>
              <a:buFontTx/>
              <a:buChar char="-"/>
            </a:pPr>
            <a:r>
              <a:rPr lang="ru-RU" sz="2000" i="1"/>
              <a:t>Погоди! Чей дом?</a:t>
            </a:r>
          </a:p>
          <a:p>
            <a:pPr>
              <a:buFontTx/>
              <a:buChar char="-"/>
            </a:pPr>
            <a:r>
              <a:rPr lang="ru-RU" sz="2000" i="1"/>
              <a:t>Дом красноармейца Павла  Гурьева. Девчонка – его дочь, зовут Нюркой. Колотила ее бабка, как зовут, не знаю. Коза серая, со спины черная. Зовут Манька</a:t>
            </a:r>
          </a:p>
          <a:p>
            <a:pPr>
              <a:buFontTx/>
              <a:buChar char="-"/>
            </a:pPr>
            <a:r>
              <a:rPr lang="ru-RU" sz="2000" i="1"/>
              <a:t>Козу разыскать! – приказал Тимур. – Пойдет команда в четыре человека. Ты… ты и ты. Ну, все, ребята?»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Прямоуг. 5"/>
          <p:cNvSpPr>
            <a:spLocks noChangeArrowheads="1"/>
          </p:cNvSpPr>
          <p:nvPr/>
        </p:nvSpPr>
        <p:spPr bwMode="auto">
          <a:xfrm>
            <a:off x="0" y="1557338"/>
            <a:ext cx="9144000" cy="0"/>
          </a:xfrm>
          <a:prstGeom prst="rect">
            <a:avLst/>
          </a:prstGeom>
          <a:noFill/>
          <a:ln w="9525">
            <a:noFill/>
            <a:miter lim="800000"/>
            <a:headEnd/>
            <a:tailEnd/>
          </a:ln>
        </p:spPr>
        <p:txBody>
          <a:bodyPr wrap="none" anchor="ctr">
            <a:spAutoFit/>
          </a:bodyPr>
          <a:lstStyle/>
          <a:p>
            <a:endParaRPr lang="ru-RU"/>
          </a:p>
        </p:txBody>
      </p:sp>
      <p:sp>
        <p:nvSpPr>
          <p:cNvPr id="14339" name="Прямоуг. 8"/>
          <p:cNvSpPr>
            <a:spLocks noChangeArrowheads="1"/>
          </p:cNvSpPr>
          <p:nvPr/>
        </p:nvSpPr>
        <p:spPr bwMode="auto">
          <a:xfrm>
            <a:off x="0" y="1819275"/>
            <a:ext cx="9144000" cy="0"/>
          </a:xfrm>
          <a:prstGeom prst="rect">
            <a:avLst/>
          </a:prstGeom>
          <a:noFill/>
          <a:ln w="9525">
            <a:noFill/>
            <a:miter lim="800000"/>
            <a:headEnd/>
            <a:tailEnd/>
          </a:ln>
        </p:spPr>
        <p:txBody>
          <a:bodyPr wrap="none" anchor="ctr">
            <a:spAutoFit/>
          </a:bodyPr>
          <a:lstStyle/>
          <a:p>
            <a:endParaRPr lang="ru-RU"/>
          </a:p>
        </p:txBody>
      </p:sp>
      <p:sp>
        <p:nvSpPr>
          <p:cNvPr id="9" name="5-конечная звезда 8"/>
          <p:cNvSpPr/>
          <p:nvPr/>
        </p:nvSpPr>
        <p:spPr>
          <a:xfrm>
            <a:off x="7164388" y="188913"/>
            <a:ext cx="1655762" cy="146843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341" name="Номер слайда 2"/>
          <p:cNvSpPr>
            <a:spLocks noGrp="1"/>
          </p:cNvSpPr>
          <p:nvPr>
            <p:ph type="sldNum" sz="quarter" idx="12"/>
          </p:nvPr>
        </p:nvSpPr>
        <p:spPr>
          <a:noFill/>
          <a:ln>
            <a:miter lim="800000"/>
            <a:headEnd/>
            <a:tailEnd/>
          </a:ln>
        </p:spPr>
        <p:txBody>
          <a:bodyPr/>
          <a:lstStyle/>
          <a:p>
            <a:fld id="{65C20D0A-3631-443C-94C0-84B488B6580D}" type="slidenum">
              <a:rPr lang="ru-RU" smtClean="0"/>
              <a:pPr/>
              <a:t>12</a:t>
            </a:fld>
            <a:endParaRPr lang="ru-RU" smtClean="0"/>
          </a:p>
        </p:txBody>
      </p:sp>
      <p:sp>
        <p:nvSpPr>
          <p:cNvPr id="14342" name="Rectangle 9"/>
          <p:cNvSpPr>
            <a:spLocks noChangeArrowheads="1"/>
          </p:cNvSpPr>
          <p:nvPr/>
        </p:nvSpPr>
        <p:spPr bwMode="auto">
          <a:xfrm>
            <a:off x="500063" y="428625"/>
            <a:ext cx="7643812" cy="5632450"/>
          </a:xfrm>
          <a:prstGeom prst="rect">
            <a:avLst/>
          </a:prstGeom>
          <a:noFill/>
          <a:ln w="9525">
            <a:noFill/>
            <a:miter lim="800000"/>
            <a:headEnd/>
            <a:tailEnd/>
          </a:ln>
        </p:spPr>
        <p:txBody>
          <a:bodyPr anchor="ctr">
            <a:spAutoFit/>
          </a:bodyPr>
          <a:lstStyle/>
          <a:p>
            <a:pPr eaLnBrk="0" hangingPunct="0"/>
            <a:r>
              <a:rPr lang="ru-RU" sz="2000">
                <a:cs typeface="Times New Roman" pitchFamily="18" charset="0"/>
              </a:rPr>
              <a:t>         Наше поколение практически ничего не знает о тимуровцах. В энциклопедии для детей читаем: «Тимуровское движение – массовое патриотическое движение пионеров и школьников, содержанием которого является гражданская забота о нуждающихся в помощи людях. Возникло в СССР в начале 1940х годов под влиянием повести А. П. Гайдара</a:t>
            </a:r>
            <a:r>
              <a:rPr lang="ru-RU" sz="2000"/>
              <a:t> «Тимур и его команда» как движение по оказанию помощи семьям военнослужащих. Тимуровское движение – действенная (с элементами игры) форма общественно-полезной деятельности детей, способствующая их нравственному воспитанию, развитию инициативы и самодеятельности». (Энциклопедия для детей. 2003г., стр.245</a:t>
            </a:r>
          </a:p>
          <a:p>
            <a:pPr eaLnBrk="0" hangingPunct="0"/>
            <a:r>
              <a:rPr lang="ru-RU" sz="2000">
                <a:cs typeface="Times New Roman" pitchFamily="18" charset="0"/>
              </a:rPr>
              <a:t>Гайдар придумал для детей замечательную игру и одновременно полезное дело, тимуровское движение стало целым явлением в жизни нашей страны. Как во время Великой Отечественной войны, так и после нее тимуровцы совершили много важных и полезных дел. Ребята не только отдавали,  но и приобретали необходимый жизненный опыт: учились добру, бескорыстию, взаимопомощи, любви к Родине.        </a:t>
            </a:r>
            <a:endParaRPr lang="ru-RU" sz="20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Прямоуг. 6"/>
          <p:cNvSpPr>
            <a:spLocks noChangeArrowheads="1"/>
          </p:cNvSpPr>
          <p:nvPr/>
        </p:nvSpPr>
        <p:spPr bwMode="auto">
          <a:xfrm>
            <a:off x="0" y="1781175"/>
            <a:ext cx="9144000" cy="0"/>
          </a:xfrm>
          <a:prstGeom prst="rect">
            <a:avLst/>
          </a:prstGeom>
          <a:noFill/>
          <a:ln w="9525">
            <a:noFill/>
            <a:miter lim="800000"/>
            <a:headEnd/>
            <a:tailEnd/>
          </a:ln>
        </p:spPr>
        <p:txBody>
          <a:bodyPr wrap="none" anchor="ctr">
            <a:spAutoFit/>
          </a:bodyPr>
          <a:lstStyle/>
          <a:p>
            <a:endParaRPr lang="ru-RU"/>
          </a:p>
        </p:txBody>
      </p:sp>
      <p:sp>
        <p:nvSpPr>
          <p:cNvPr id="15363" name="Номер слайда 2"/>
          <p:cNvSpPr>
            <a:spLocks noGrp="1"/>
          </p:cNvSpPr>
          <p:nvPr>
            <p:ph type="sldNum" sz="quarter" idx="12"/>
          </p:nvPr>
        </p:nvSpPr>
        <p:spPr>
          <a:noFill/>
          <a:ln>
            <a:miter lim="800000"/>
            <a:headEnd/>
            <a:tailEnd/>
          </a:ln>
        </p:spPr>
        <p:txBody>
          <a:bodyPr/>
          <a:lstStyle/>
          <a:p>
            <a:fld id="{7BD86776-7986-4003-8E4C-ED988439B37E}" type="slidenum">
              <a:rPr lang="ru-RU" smtClean="0"/>
              <a:pPr/>
              <a:t>13</a:t>
            </a:fld>
            <a:endParaRPr lang="ru-RU" smtClean="0"/>
          </a:p>
        </p:txBody>
      </p:sp>
      <p:sp>
        <p:nvSpPr>
          <p:cNvPr id="7" name="Заголовок 6"/>
          <p:cNvSpPr>
            <a:spLocks noGrp="1"/>
          </p:cNvSpPr>
          <p:nvPr>
            <p:ph type="title"/>
          </p:nvPr>
        </p:nvSpPr>
        <p:spPr>
          <a:xfrm>
            <a:off x="714348" y="142852"/>
            <a:ext cx="7772400" cy="1143000"/>
          </a:xfrm>
        </p:spPr>
        <p:txBody>
          <a:bodyPr/>
          <a:lstStyle/>
          <a:p>
            <a:pPr>
              <a:defRPr/>
            </a:pPr>
            <a:r>
              <a:rPr lang="ru-RU"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Практическая часть.</a:t>
            </a:r>
            <a:br>
              <a:rPr lang="ru-RU"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br>
            <a:endParaRPr lang="ru-RU" dirty="0"/>
          </a:p>
        </p:txBody>
      </p:sp>
      <p:sp>
        <p:nvSpPr>
          <p:cNvPr id="8" name="Прямоугольник 7"/>
          <p:cNvSpPr/>
          <p:nvPr/>
        </p:nvSpPr>
        <p:spPr>
          <a:xfrm>
            <a:off x="285750" y="857250"/>
            <a:ext cx="8572500" cy="1200150"/>
          </a:xfrm>
          <a:prstGeom prst="rect">
            <a:avLst/>
          </a:prstGeom>
        </p:spPr>
        <p:txBody>
          <a:bodyPr>
            <a:spAutoFit/>
          </a:bodyPr>
          <a:lstStyle/>
          <a:p>
            <a:pPr>
              <a:defRPr/>
            </a:pPr>
            <a:r>
              <a:rPr lang="en-US" sz="3200" b="1" dirty="0"/>
              <a:t> </a:t>
            </a:r>
            <a:endParaRPr lang="en-US" sz="2000" dirty="0">
              <a:solidFill>
                <a:schemeClr val="accent4">
                  <a:lumMod val="60000"/>
                  <a:lumOff val="40000"/>
                </a:schemeClr>
              </a:solidFill>
            </a:endParaRPr>
          </a:p>
          <a:p>
            <a:pPr>
              <a:defRPr/>
            </a:pPr>
            <a:endParaRPr lang="ru-RU" sz="2000" dirty="0">
              <a:solidFill>
                <a:schemeClr val="accent4">
                  <a:lumMod val="60000"/>
                  <a:lumOff val="40000"/>
                </a:schemeClr>
              </a:solidFill>
            </a:endParaRPr>
          </a:p>
          <a:p>
            <a:pPr>
              <a:defRPr/>
            </a:pPr>
            <a:endParaRPr lang="ru-RU" sz="2000" dirty="0"/>
          </a:p>
        </p:txBody>
      </p:sp>
      <p:sp>
        <p:nvSpPr>
          <p:cNvPr id="15366" name="Прямоугольник 12"/>
          <p:cNvSpPr>
            <a:spLocks noChangeArrowheads="1"/>
          </p:cNvSpPr>
          <p:nvPr/>
        </p:nvSpPr>
        <p:spPr bwMode="auto">
          <a:xfrm>
            <a:off x="357188" y="642938"/>
            <a:ext cx="8143875" cy="1416050"/>
          </a:xfrm>
          <a:prstGeom prst="rect">
            <a:avLst/>
          </a:prstGeom>
          <a:noFill/>
          <a:ln w="9525">
            <a:noFill/>
            <a:miter lim="800000"/>
            <a:headEnd/>
            <a:tailEnd/>
          </a:ln>
        </p:spPr>
        <p:txBody>
          <a:bodyPr>
            <a:spAutoFit/>
          </a:bodyPr>
          <a:lstStyle/>
          <a:p>
            <a:r>
              <a:rPr lang="en-US" sz="3200" b="1"/>
              <a:t> </a:t>
            </a:r>
            <a:r>
              <a:rPr lang="en-US" sz="1800" b="1"/>
              <a:t>1</a:t>
            </a:r>
            <a:r>
              <a:rPr lang="ru-RU" sz="1800" b="1"/>
              <a:t>.Опрос людей разного возраста.</a:t>
            </a:r>
          </a:p>
          <a:p>
            <a:r>
              <a:rPr lang="ru-RU" sz="1800" b="1"/>
              <a:t>Мы задали читателям разных возрастов одни и те же вопросы: читали ли они книги Гайдара, какой след в душе оставили его произведения? Нужен ли Гайдар теперешним мальчишкам и девчонкам?</a:t>
            </a:r>
            <a:endParaRPr lang="ru-RU" sz="1800"/>
          </a:p>
        </p:txBody>
      </p:sp>
      <p:sp>
        <p:nvSpPr>
          <p:cNvPr id="14" name="Прямоугольник 13"/>
          <p:cNvSpPr/>
          <p:nvPr/>
        </p:nvSpPr>
        <p:spPr>
          <a:xfrm>
            <a:off x="357188" y="2214563"/>
            <a:ext cx="8429625" cy="4246562"/>
          </a:xfrm>
          <a:prstGeom prst="rect">
            <a:avLst/>
          </a:prstGeom>
        </p:spPr>
        <p:txBody>
          <a:bodyPr>
            <a:spAutoFit/>
          </a:bodyPr>
          <a:lstStyle/>
          <a:p>
            <a:pPr>
              <a:defRPr/>
            </a:pPr>
            <a:r>
              <a:rPr lang="ru-RU" sz="1800" b="1" dirty="0">
                <a:solidFill>
                  <a:schemeClr val="accent4">
                    <a:lumMod val="60000"/>
                    <a:lumOff val="40000"/>
                  </a:schemeClr>
                </a:solidFill>
              </a:rPr>
              <a:t>Исхаков Наиль Летфуллович,  директор Старокакерлинской средней школы :</a:t>
            </a:r>
          </a:p>
          <a:p>
            <a:pPr>
              <a:defRPr/>
            </a:pPr>
            <a:r>
              <a:rPr lang="ru-RU" sz="1800" i="1" dirty="0"/>
              <a:t>- Гайдара в детстве и юности читал с интересом. Привлекало то, что он не сюсюкает, ведет с юным читателем прямой, честный и откровенный разговор. От Гайдара во многих из людей моего поколения - нравственная закалка, чувство патриотизма и товарищества. А это важно и ценно во все времена.</a:t>
            </a:r>
          </a:p>
          <a:p>
            <a:pPr>
              <a:defRPr/>
            </a:pPr>
            <a:r>
              <a:rPr lang="ru-RU" sz="1800" i="1" dirty="0"/>
              <a:t>Некоторые политические оценки и взгляды Гайдара, конечно, устарели и пересмотрены, но сам дух и пафос его повестей не устареет никогда. Безусловно, Гайдар нужен современным детям и подросткам. Убирать его книги с полок библиотек нельзя. Он по-прежнему в строю.</a:t>
            </a:r>
          </a:p>
          <a:p>
            <a:pPr>
              <a:defRPr/>
            </a:pPr>
            <a:r>
              <a:rPr lang="ru-RU" sz="1800" b="1" dirty="0">
                <a:solidFill>
                  <a:schemeClr val="accent4">
                    <a:lumMod val="60000"/>
                    <a:lumOff val="40000"/>
                  </a:schemeClr>
                </a:solidFill>
              </a:rPr>
              <a:t>Салихова Айгуль, одиннадцатиклассница :</a:t>
            </a:r>
          </a:p>
          <a:p>
            <a:pPr>
              <a:defRPr/>
            </a:pPr>
            <a:r>
              <a:rPr lang="ru-RU" sz="1800" i="1" dirty="0"/>
              <a:t>- Впервые книги Гайдара я прочла еще в детском саду. Благодаря таким хорошим писателям, как он, я и открыла для себя мир литературы, приучилась к чтению.</a:t>
            </a:r>
          </a:p>
          <a:p>
            <a:pPr>
              <a:defRPr/>
            </a:pPr>
            <a:r>
              <a:rPr lang="ru-RU" sz="1800" i="1" dirty="0"/>
              <a:t>По-моему, Гайдар необходим нам сегодня, потому что он показывает ребят с хорошей стороны, ведь сейчас многие мои сверстники ведут себя не лучшим образом. Нам очень нужен в жизни положительный пример.</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Прямоуг. 6"/>
          <p:cNvSpPr>
            <a:spLocks noChangeArrowheads="1"/>
          </p:cNvSpPr>
          <p:nvPr/>
        </p:nvSpPr>
        <p:spPr bwMode="auto">
          <a:xfrm>
            <a:off x="0" y="1924050"/>
            <a:ext cx="9144000" cy="0"/>
          </a:xfrm>
          <a:prstGeom prst="rect">
            <a:avLst/>
          </a:prstGeom>
          <a:noFill/>
          <a:ln w="9525">
            <a:noFill/>
            <a:miter lim="800000"/>
            <a:headEnd/>
            <a:tailEnd/>
          </a:ln>
        </p:spPr>
        <p:txBody>
          <a:bodyPr wrap="none" anchor="ctr">
            <a:spAutoFit/>
          </a:bodyPr>
          <a:lstStyle/>
          <a:p>
            <a:endParaRPr lang="ru-RU" dirty="0"/>
          </a:p>
        </p:txBody>
      </p:sp>
      <p:sp>
        <p:nvSpPr>
          <p:cNvPr id="2053" name="Прямоуг.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dirty="0"/>
          </a:p>
        </p:txBody>
      </p:sp>
      <p:sp>
        <p:nvSpPr>
          <p:cNvPr id="9" name="5-конечная звезда 8"/>
          <p:cNvSpPr/>
          <p:nvPr/>
        </p:nvSpPr>
        <p:spPr>
          <a:xfrm>
            <a:off x="250825" y="5084763"/>
            <a:ext cx="1657350" cy="146843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055" name="Прямоугольник 11"/>
          <p:cNvSpPr>
            <a:spLocks noChangeArrowheads="1"/>
          </p:cNvSpPr>
          <p:nvPr/>
        </p:nvSpPr>
        <p:spPr bwMode="auto">
          <a:xfrm>
            <a:off x="714375" y="214313"/>
            <a:ext cx="7500938" cy="708025"/>
          </a:xfrm>
          <a:prstGeom prst="rect">
            <a:avLst/>
          </a:prstGeom>
          <a:noFill/>
          <a:ln w="9525">
            <a:noFill/>
            <a:miter lim="800000"/>
            <a:headEnd/>
            <a:tailEnd/>
          </a:ln>
        </p:spPr>
        <p:txBody>
          <a:bodyPr>
            <a:spAutoFit/>
          </a:bodyPr>
          <a:lstStyle/>
          <a:p>
            <a:r>
              <a:rPr lang="en-US" sz="2000" b="1" dirty="0"/>
              <a:t> </a:t>
            </a:r>
            <a:r>
              <a:rPr lang="ru-RU" sz="2000" b="1" dirty="0"/>
              <a:t>2. Проведение анкетирования учащихся 5 – 11 классов с целью выявить уровень знаний о жизни и творчестве А.П.Гайдар</a:t>
            </a:r>
            <a:endParaRPr lang="ru-RU" sz="2000" dirty="0"/>
          </a:p>
        </p:txBody>
      </p:sp>
      <p:sp>
        <p:nvSpPr>
          <p:cNvPr id="2056" name="Прямоугольник 12"/>
          <p:cNvSpPr>
            <a:spLocks noChangeArrowheads="1"/>
          </p:cNvSpPr>
          <p:nvPr/>
        </p:nvSpPr>
        <p:spPr bwMode="auto">
          <a:xfrm>
            <a:off x="428625" y="1071563"/>
            <a:ext cx="8143875" cy="646112"/>
          </a:xfrm>
          <a:prstGeom prst="rect">
            <a:avLst/>
          </a:prstGeom>
          <a:noFill/>
          <a:ln w="9525">
            <a:noFill/>
            <a:miter lim="800000"/>
            <a:headEnd/>
            <a:tailEnd/>
          </a:ln>
        </p:spPr>
        <p:txBody>
          <a:bodyPr>
            <a:spAutoFit/>
          </a:bodyPr>
          <a:lstStyle/>
          <a:p>
            <a:r>
              <a:rPr lang="ru-RU" sz="1800" i="1" dirty="0"/>
              <a:t>Всего в анкетировании приняло участие 105 человек. Ребятам было предложено 2 блока вопросов .</a:t>
            </a:r>
            <a:endParaRPr lang="en-US" sz="1800" i="1" dirty="0"/>
          </a:p>
        </p:txBody>
      </p:sp>
      <p:sp>
        <p:nvSpPr>
          <p:cNvPr id="2057" name="Прямоугольник 13"/>
          <p:cNvSpPr>
            <a:spLocks noChangeArrowheads="1"/>
          </p:cNvSpPr>
          <p:nvPr/>
        </p:nvSpPr>
        <p:spPr bwMode="auto">
          <a:xfrm>
            <a:off x="214313" y="1714500"/>
            <a:ext cx="8501062" cy="1446213"/>
          </a:xfrm>
          <a:prstGeom prst="rect">
            <a:avLst/>
          </a:prstGeom>
          <a:noFill/>
          <a:ln w="9525">
            <a:noFill/>
            <a:miter lim="800000"/>
            <a:headEnd/>
            <a:tailEnd/>
          </a:ln>
        </p:spPr>
        <p:txBody>
          <a:bodyPr>
            <a:spAutoFit/>
          </a:bodyPr>
          <a:lstStyle/>
          <a:p>
            <a:r>
              <a:rPr lang="en-US" dirty="0"/>
              <a:t>           </a:t>
            </a:r>
            <a:r>
              <a:rPr lang="ru-RU" sz="1600" b="1" dirty="0"/>
              <a:t>1 блок</a:t>
            </a:r>
            <a:r>
              <a:rPr lang="en-US" sz="1600" b="1" dirty="0"/>
              <a:t>                                                                                                 </a:t>
            </a:r>
            <a:r>
              <a:rPr lang="ru-RU" sz="1600" b="1" dirty="0"/>
              <a:t>2 блок</a:t>
            </a:r>
            <a:endParaRPr lang="en-US" sz="1600" b="1" dirty="0"/>
          </a:p>
          <a:p>
            <a:pPr algn="r"/>
            <a:r>
              <a:rPr lang="en-US" sz="1600" dirty="0"/>
              <a:t>  </a:t>
            </a:r>
            <a:r>
              <a:rPr lang="ru-RU" sz="1600" dirty="0"/>
              <a:t>1.Кем по профессии был А.П.Гайдар? </a:t>
            </a:r>
            <a:r>
              <a:rPr lang="en-US" sz="1600" dirty="0"/>
              <a:t>        </a:t>
            </a:r>
            <a:r>
              <a:rPr lang="ru-RU" sz="1600" dirty="0"/>
              <a:t>  1.Во сколько лет А.П.Гайдар стал командиром полка </a:t>
            </a:r>
            <a:r>
              <a:rPr lang="en-US" sz="1600" dirty="0"/>
              <a:t> </a:t>
            </a:r>
            <a:r>
              <a:rPr lang="ru-RU" sz="1600" dirty="0"/>
              <a:t>Красной Армии</a:t>
            </a:r>
            <a:r>
              <a:rPr lang="en-US" sz="1600" dirty="0"/>
              <a:t>   </a:t>
            </a:r>
            <a:endParaRPr lang="ru-RU" sz="1600" dirty="0"/>
          </a:p>
          <a:p>
            <a:r>
              <a:rPr lang="en-US" sz="1600" dirty="0"/>
              <a:t>   </a:t>
            </a:r>
            <a:r>
              <a:rPr lang="ru-RU" sz="1600" dirty="0"/>
              <a:t>2. Любимое занятие Гайдара в детстве?</a:t>
            </a:r>
            <a:r>
              <a:rPr lang="en-US" sz="1600" dirty="0"/>
              <a:t>                       </a:t>
            </a:r>
            <a:r>
              <a:rPr lang="ru-RU" sz="1600" dirty="0"/>
              <a:t>2. Гайдар – псевдоним или фамилия?</a:t>
            </a:r>
          </a:p>
          <a:p>
            <a:r>
              <a:rPr lang="en-US" sz="1600" dirty="0"/>
              <a:t>       </a:t>
            </a:r>
            <a:r>
              <a:rPr lang="ru-RU" sz="1600" dirty="0"/>
              <a:t>3.Какие произведения Гайдара вы знаете?</a:t>
            </a:r>
            <a:r>
              <a:rPr lang="en-US" sz="1600" dirty="0"/>
              <a:t>                     </a:t>
            </a:r>
            <a:r>
              <a:rPr lang="ru-RU" sz="1600" dirty="0"/>
              <a:t>3.Как звали сына Гайдара?</a:t>
            </a:r>
          </a:p>
        </p:txBody>
      </p:sp>
      <p:graphicFrame>
        <p:nvGraphicFramePr>
          <p:cNvPr id="2050" name="Объект 1"/>
          <p:cNvGraphicFramePr>
            <a:graphicFrameLocks/>
          </p:cNvGraphicFramePr>
          <p:nvPr/>
        </p:nvGraphicFramePr>
        <p:xfrm>
          <a:off x="214283" y="3214688"/>
          <a:ext cx="4286280" cy="3143270"/>
        </p:xfrm>
        <a:graphic>
          <a:graphicData uri="http://schemas.openxmlformats.org/presentationml/2006/ole">
            <p:oleObj spid="_x0000_s2050" r:id="rId3" imgW="2499577" imgH="1786283" progId="Excel.Sheet.8">
              <p:embed/>
            </p:oleObj>
          </a:graphicData>
        </a:graphic>
      </p:graphicFrame>
      <p:graphicFrame>
        <p:nvGraphicFramePr>
          <p:cNvPr id="2051" name="Объект 2"/>
          <p:cNvGraphicFramePr>
            <a:graphicFrameLocks/>
          </p:cNvGraphicFramePr>
          <p:nvPr/>
        </p:nvGraphicFramePr>
        <p:xfrm>
          <a:off x="4429124" y="3214688"/>
          <a:ext cx="4572032" cy="3143270"/>
        </p:xfrm>
        <a:graphic>
          <a:graphicData uri="http://schemas.openxmlformats.org/presentationml/2006/ole">
            <p:oleObj spid="_x0000_s2051" r:id="rId4" imgW="2426418" imgH="1786283" progId="Excel.Sheet.8">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Прямоуг. 6"/>
          <p:cNvSpPr>
            <a:spLocks noChangeArrowheads="1"/>
          </p:cNvSpPr>
          <p:nvPr/>
        </p:nvSpPr>
        <p:spPr bwMode="auto">
          <a:xfrm>
            <a:off x="0" y="1147763"/>
            <a:ext cx="9144000" cy="0"/>
          </a:xfrm>
          <a:prstGeom prst="rect">
            <a:avLst/>
          </a:prstGeom>
          <a:noFill/>
          <a:ln w="9525">
            <a:noFill/>
            <a:miter lim="800000"/>
            <a:headEnd/>
            <a:tailEnd/>
          </a:ln>
        </p:spPr>
        <p:txBody>
          <a:bodyPr wrap="none" anchor="ctr">
            <a:spAutoFit/>
          </a:bodyPr>
          <a:lstStyle/>
          <a:p>
            <a:endParaRPr lang="ru-RU" dirty="0"/>
          </a:p>
        </p:txBody>
      </p:sp>
      <p:sp>
        <p:nvSpPr>
          <p:cNvPr id="16387" name="Прямоуг. 8"/>
          <p:cNvSpPr>
            <a:spLocks noChangeArrowheads="1"/>
          </p:cNvSpPr>
          <p:nvPr/>
        </p:nvSpPr>
        <p:spPr bwMode="auto">
          <a:xfrm>
            <a:off x="0" y="1957388"/>
            <a:ext cx="9144000" cy="0"/>
          </a:xfrm>
          <a:prstGeom prst="rect">
            <a:avLst/>
          </a:prstGeom>
          <a:noFill/>
          <a:ln w="9525">
            <a:noFill/>
            <a:miter lim="800000"/>
            <a:headEnd/>
            <a:tailEnd/>
          </a:ln>
        </p:spPr>
        <p:txBody>
          <a:bodyPr wrap="none" anchor="ctr">
            <a:spAutoFit/>
          </a:bodyPr>
          <a:lstStyle/>
          <a:p>
            <a:endParaRPr lang="ru-RU" dirty="0"/>
          </a:p>
        </p:txBody>
      </p:sp>
      <p:sp>
        <p:nvSpPr>
          <p:cNvPr id="16388" name="Номер слайда 2"/>
          <p:cNvSpPr>
            <a:spLocks noGrp="1"/>
          </p:cNvSpPr>
          <p:nvPr>
            <p:ph type="sldNum" sz="quarter" idx="12"/>
          </p:nvPr>
        </p:nvSpPr>
        <p:spPr>
          <a:noFill/>
          <a:ln>
            <a:miter lim="800000"/>
            <a:headEnd/>
            <a:tailEnd/>
          </a:ln>
        </p:spPr>
        <p:txBody>
          <a:bodyPr/>
          <a:lstStyle/>
          <a:p>
            <a:fld id="{E9BE31E5-A809-4ED4-B95D-1DA4C7062C7F}" type="slidenum">
              <a:rPr lang="ru-RU" smtClean="0"/>
              <a:pPr/>
              <a:t>15</a:t>
            </a:fld>
            <a:endParaRPr lang="ru-RU" dirty="0" smtClean="0"/>
          </a:p>
        </p:txBody>
      </p:sp>
      <p:sp>
        <p:nvSpPr>
          <p:cNvPr id="8" name="Прямоугольник 7"/>
          <p:cNvSpPr/>
          <p:nvPr/>
        </p:nvSpPr>
        <p:spPr>
          <a:xfrm>
            <a:off x="2214546" y="285728"/>
            <a:ext cx="3854260" cy="523220"/>
          </a:xfrm>
          <a:prstGeom prst="rect">
            <a:avLst/>
          </a:prstGeom>
        </p:spPr>
        <p:txBody>
          <a:bodyPr wrap="none">
            <a:spAutoFit/>
          </a:bodyPr>
          <a:lstStyle/>
          <a:p>
            <a:pPr>
              <a:defRPr/>
            </a:pPr>
            <a:r>
              <a:rPr lang="ru-RU" sz="28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Результаты и выводы:</a:t>
            </a:r>
            <a:endParaRPr lang="ru-RU" sz="2800" dirty="0"/>
          </a:p>
        </p:txBody>
      </p:sp>
      <p:sp>
        <p:nvSpPr>
          <p:cNvPr id="10" name="Прямоугольник 9"/>
          <p:cNvSpPr/>
          <p:nvPr/>
        </p:nvSpPr>
        <p:spPr>
          <a:xfrm>
            <a:off x="571472" y="1214422"/>
            <a:ext cx="7572428" cy="4585871"/>
          </a:xfrm>
          <a:prstGeom prst="rect">
            <a:avLst/>
          </a:prstGeom>
          <a:noFill/>
        </p:spPr>
        <p:txBody>
          <a:bodyPr>
            <a:spAutoFit/>
          </a:bodyPr>
          <a:lstStyle/>
          <a:p>
            <a:pPr algn="ctr">
              <a:defRPr/>
            </a:pPr>
            <a:r>
              <a:rPr lang="ru-RU"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Arial" pitchFamily="34" charset="0"/>
              </a:rPr>
              <a:t>1. Книги </a:t>
            </a:r>
            <a:r>
              <a:rPr lang="ru-RU"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Arial" pitchFamily="34" charset="0"/>
              </a:rPr>
              <a:t>Аркадия Петровича Гайдара и сейчас живут и радуют сердца людей. Имя писателя дорого истинным ценителям прекрасного, творческое наследие его бесценно, талант его всеобъемлющ, удивительна его способность влиять на умы и сердца всех людей от мала до велика.</a:t>
            </a:r>
          </a:p>
          <a:p>
            <a:pPr algn="ctr">
              <a:defRPr/>
            </a:pPr>
            <a:r>
              <a:rPr lang="ru-RU"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Arial" pitchFamily="34" charset="0"/>
              </a:rPr>
              <a:t>2. Гайдар никогда не остается в прошлом. Он современник. А что значит сегодня быть современным? А это значит – честно относиться к жизни, не обходить ее тревог, как никогда не обходил их Гайдар, потому что вела его страстная мечта человека и гражданина. Для писателя нет ничего мелкого и незначительного</a:t>
            </a:r>
          </a:p>
          <a:p>
            <a:pPr algn="ctr">
              <a:defRPr/>
            </a:pPr>
            <a:r>
              <a:rPr lang="ru-RU"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Arial" pitchFamily="34" charset="0"/>
              </a:rPr>
              <a:t>3. Чем Гайдар ценен для нынешних детей и подростков? Тем, что в любом его произведении герои-ребята совершают поступки, которыми можно гордиться. Это - достойный пример для подражания. Было время, когда значение творчества Гайдара критиками подвергалось сомнению, но теперь это мнение меняется. И одна из причин - устойчивый читательский интерес к его книгам. Это подтвердили и наши </a:t>
            </a:r>
            <a:r>
              <a:rPr lang="ru-RU"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Arial" pitchFamily="34" charset="0"/>
              </a:rPr>
              <a:t>гайдаровские конкурсы, и исследование </a:t>
            </a:r>
            <a:endParaRPr lang="ru-RU" sz="2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Номер слайда 2"/>
          <p:cNvSpPr>
            <a:spLocks noGrp="1"/>
          </p:cNvSpPr>
          <p:nvPr>
            <p:ph type="sldNum" sz="quarter" idx="12"/>
          </p:nvPr>
        </p:nvSpPr>
        <p:spPr>
          <a:noFill/>
          <a:ln>
            <a:miter lim="800000"/>
            <a:headEnd/>
            <a:tailEnd/>
          </a:ln>
        </p:spPr>
        <p:txBody>
          <a:bodyPr/>
          <a:lstStyle/>
          <a:p>
            <a:fld id="{79A29DCD-73B5-4B8F-9570-060F1485A069}" type="slidenum">
              <a:rPr lang="ru-RU" smtClean="0"/>
              <a:pPr/>
              <a:t>16</a:t>
            </a:fld>
            <a:endParaRPr lang="ru-RU" dirty="0" smtClean="0"/>
          </a:p>
        </p:txBody>
      </p:sp>
      <p:sp>
        <p:nvSpPr>
          <p:cNvPr id="17411" name="Rectangle 3"/>
          <p:cNvSpPr>
            <a:spLocks noChangeArrowheads="1"/>
          </p:cNvSpPr>
          <p:nvPr/>
        </p:nvSpPr>
        <p:spPr bwMode="auto">
          <a:xfrm>
            <a:off x="1857375" y="500043"/>
            <a:ext cx="4776788" cy="307777"/>
          </a:xfrm>
          <a:prstGeom prst="rect">
            <a:avLst/>
          </a:prstGeom>
          <a:noFill/>
          <a:ln w="9525">
            <a:noFill/>
            <a:miter lim="800000"/>
            <a:headEnd/>
            <a:tailEnd/>
          </a:ln>
        </p:spPr>
        <p:txBody>
          <a:bodyPr wrap="square" anchor="ctr">
            <a:spAutoFit/>
          </a:bodyPr>
          <a:lstStyle/>
          <a:p>
            <a:pPr algn="ctr"/>
            <a:r>
              <a:rPr lang="ru-RU" sz="1400" b="1" dirty="0">
                <a:latin typeface="Arial" charset="0"/>
                <a:ea typeface="Times New Roman" pitchFamily="18" charset="0"/>
                <a:cs typeface="Arial" charset="0"/>
              </a:rPr>
              <a:t>РОДОСЛОВНАЯ  АРКАДИЯ ГОЛИКОВА (1904-1941)</a:t>
            </a:r>
            <a:endParaRPr lang="ru-RU" sz="1800" dirty="0">
              <a:latin typeface="Arial" charset="0"/>
              <a:ea typeface="Times New Roman" pitchFamily="18" charset="0"/>
              <a:cs typeface="Arial" charset="0"/>
            </a:endParaRPr>
          </a:p>
        </p:txBody>
      </p:sp>
      <p:sp>
        <p:nvSpPr>
          <p:cNvPr id="8" name="Прямоугольник 7"/>
          <p:cNvSpPr/>
          <p:nvPr/>
        </p:nvSpPr>
        <p:spPr>
          <a:xfrm>
            <a:off x="2786050" y="1"/>
            <a:ext cx="2816860" cy="646331"/>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ru-RU" sz="36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Приложение</a:t>
            </a:r>
          </a:p>
        </p:txBody>
      </p:sp>
      <p:sp>
        <p:nvSpPr>
          <p:cNvPr id="17505" name="AutoShape 97"/>
          <p:cNvSpPr>
            <a:spLocks noChangeArrowheads="1"/>
          </p:cNvSpPr>
          <p:nvPr/>
        </p:nvSpPr>
        <p:spPr bwMode="auto">
          <a:xfrm>
            <a:off x="2643174" y="1000108"/>
            <a:ext cx="1525587" cy="39052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Данил Голиков</a:t>
            </a:r>
            <a:endParaRPr kumimoji="0" lang="ru-RU" sz="2400" b="1" i="0" u="none" strike="noStrike" cap="none" normalizeH="0" baseline="0" dirty="0" smtClean="0">
              <a:ln>
                <a:noFill/>
              </a:ln>
              <a:solidFill>
                <a:schemeClr val="tx1"/>
              </a:solidFill>
              <a:effectLst/>
              <a:latin typeface="Times New Roman" pitchFamily="18" charset="0"/>
            </a:endParaRPr>
          </a:p>
        </p:txBody>
      </p:sp>
      <p:cxnSp>
        <p:nvCxnSpPr>
          <p:cNvPr id="17506" name="AutoShape 98"/>
          <p:cNvCxnSpPr>
            <a:cxnSpLocks noChangeShapeType="1"/>
          </p:cNvCxnSpPr>
          <p:nvPr/>
        </p:nvCxnSpPr>
        <p:spPr bwMode="auto">
          <a:xfrm>
            <a:off x="3571875" y="1409700"/>
            <a:ext cx="303213" cy="279400"/>
          </a:xfrm>
          <a:prstGeom prst="straightConnector1">
            <a:avLst/>
          </a:prstGeom>
          <a:noFill/>
          <a:ln w="9525">
            <a:solidFill>
              <a:srgbClr val="000000"/>
            </a:solidFill>
            <a:round/>
            <a:headEnd/>
            <a:tailEnd/>
          </a:ln>
        </p:spPr>
      </p:cxnSp>
      <p:sp>
        <p:nvSpPr>
          <p:cNvPr id="17507" name="AutoShape 99"/>
          <p:cNvSpPr>
            <a:spLocks noChangeArrowheads="1"/>
          </p:cNvSpPr>
          <p:nvPr/>
        </p:nvSpPr>
        <p:spPr bwMode="auto">
          <a:xfrm>
            <a:off x="3857620" y="1643050"/>
            <a:ext cx="2486025" cy="276225"/>
          </a:xfrm>
          <a:prstGeom prst="roundRect">
            <a:avLst>
              <a:gd name="adj" fmla="val 16782"/>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ru-RU" sz="1400" b="1" dirty="0"/>
              <a:t>Исидор Данилович Голиков</a:t>
            </a:r>
          </a:p>
        </p:txBody>
      </p:sp>
      <p:sp>
        <p:nvSpPr>
          <p:cNvPr id="17508" name="AutoShape 100"/>
          <p:cNvSpPr>
            <a:spLocks noChangeArrowheads="1"/>
          </p:cNvSpPr>
          <p:nvPr/>
        </p:nvSpPr>
        <p:spPr bwMode="auto">
          <a:xfrm>
            <a:off x="571472" y="1643050"/>
            <a:ext cx="1835150" cy="39687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ru-RU" sz="1350" b="1" dirty="0"/>
              <a:t>Наталья    Осиповна</a:t>
            </a:r>
          </a:p>
        </p:txBody>
      </p:sp>
      <p:cxnSp>
        <p:nvCxnSpPr>
          <p:cNvPr id="17509" name="AutoShape 101"/>
          <p:cNvCxnSpPr>
            <a:cxnSpLocks noChangeShapeType="1"/>
          </p:cNvCxnSpPr>
          <p:nvPr/>
        </p:nvCxnSpPr>
        <p:spPr bwMode="auto">
          <a:xfrm flipH="1">
            <a:off x="2357422" y="1857364"/>
            <a:ext cx="1539875" cy="19050"/>
          </a:xfrm>
          <a:prstGeom prst="straightConnector1">
            <a:avLst/>
          </a:prstGeom>
          <a:noFill/>
          <a:ln w="9525">
            <a:solidFill>
              <a:srgbClr val="000000"/>
            </a:solidFill>
            <a:round/>
            <a:headEnd/>
            <a:tailEnd/>
          </a:ln>
        </p:spPr>
      </p:cxnSp>
      <p:sp>
        <p:nvSpPr>
          <p:cNvPr id="17510" name="AutoShape 102"/>
          <p:cNvSpPr>
            <a:spLocks noChangeArrowheads="1"/>
          </p:cNvSpPr>
          <p:nvPr/>
        </p:nvSpPr>
        <p:spPr bwMode="auto">
          <a:xfrm>
            <a:off x="2219325" y="2109788"/>
            <a:ext cx="1695450" cy="40005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ru-RU" sz="1200" b="1" dirty="0" smtClean="0"/>
              <a:t>Пётр Исидорович </a:t>
            </a:r>
          </a:p>
          <a:p>
            <a:pPr algn="ctr"/>
            <a:r>
              <a:rPr lang="ru-RU" sz="1200" b="1" dirty="0" smtClean="0"/>
              <a:t>Голиков </a:t>
            </a:r>
            <a:endParaRPr lang="ru-RU" sz="1200" b="1" dirty="0"/>
          </a:p>
        </p:txBody>
      </p:sp>
      <p:cxnSp>
        <p:nvCxnSpPr>
          <p:cNvPr id="17511" name="AutoShape 103"/>
          <p:cNvCxnSpPr>
            <a:cxnSpLocks noChangeShapeType="1"/>
          </p:cNvCxnSpPr>
          <p:nvPr/>
        </p:nvCxnSpPr>
        <p:spPr bwMode="auto">
          <a:xfrm flipH="1">
            <a:off x="4514850" y="2452688"/>
            <a:ext cx="123825" cy="304800"/>
          </a:xfrm>
          <a:prstGeom prst="straightConnector1">
            <a:avLst/>
          </a:prstGeom>
          <a:noFill/>
          <a:ln w="9525">
            <a:solidFill>
              <a:srgbClr val="000000"/>
            </a:solidFill>
            <a:round/>
            <a:headEnd/>
            <a:tailEnd/>
          </a:ln>
        </p:spPr>
      </p:cxnSp>
      <p:cxnSp>
        <p:nvCxnSpPr>
          <p:cNvPr id="17512" name="AutoShape 104"/>
          <p:cNvCxnSpPr>
            <a:cxnSpLocks noChangeShapeType="1"/>
          </p:cNvCxnSpPr>
          <p:nvPr/>
        </p:nvCxnSpPr>
        <p:spPr bwMode="auto">
          <a:xfrm>
            <a:off x="3305175" y="2509838"/>
            <a:ext cx="152400" cy="247650"/>
          </a:xfrm>
          <a:prstGeom prst="straightConnector1">
            <a:avLst/>
          </a:prstGeom>
          <a:noFill/>
          <a:ln w="9525">
            <a:solidFill>
              <a:srgbClr val="000000"/>
            </a:solidFill>
            <a:round/>
            <a:headEnd/>
            <a:tailEnd/>
          </a:ln>
        </p:spPr>
      </p:cxnSp>
      <p:cxnSp>
        <p:nvCxnSpPr>
          <p:cNvPr id="17513" name="AutoShape 105"/>
          <p:cNvCxnSpPr>
            <a:cxnSpLocks noChangeShapeType="1"/>
          </p:cNvCxnSpPr>
          <p:nvPr/>
        </p:nvCxnSpPr>
        <p:spPr bwMode="auto">
          <a:xfrm flipH="1">
            <a:off x="4572000" y="2511425"/>
            <a:ext cx="66675" cy="122238"/>
          </a:xfrm>
          <a:prstGeom prst="straightConnector1">
            <a:avLst/>
          </a:prstGeom>
          <a:noFill/>
          <a:ln w="9525">
            <a:solidFill>
              <a:srgbClr val="000000"/>
            </a:solidFill>
            <a:round/>
            <a:headEnd/>
            <a:tailEnd/>
          </a:ln>
        </p:spPr>
      </p:cxnSp>
      <p:cxnSp>
        <p:nvCxnSpPr>
          <p:cNvPr id="17514" name="AutoShape 106"/>
          <p:cNvCxnSpPr>
            <a:cxnSpLocks noChangeShapeType="1"/>
          </p:cNvCxnSpPr>
          <p:nvPr/>
        </p:nvCxnSpPr>
        <p:spPr bwMode="auto">
          <a:xfrm>
            <a:off x="4514850" y="2757488"/>
            <a:ext cx="1571625" cy="142875"/>
          </a:xfrm>
          <a:prstGeom prst="straightConnector1">
            <a:avLst/>
          </a:prstGeom>
          <a:noFill/>
          <a:ln w="9525">
            <a:solidFill>
              <a:srgbClr val="000000"/>
            </a:solidFill>
            <a:round/>
            <a:headEnd/>
            <a:tailEnd/>
          </a:ln>
        </p:spPr>
      </p:cxnSp>
      <p:cxnSp>
        <p:nvCxnSpPr>
          <p:cNvPr id="17515" name="AutoShape 107"/>
          <p:cNvCxnSpPr>
            <a:cxnSpLocks noChangeShapeType="1"/>
          </p:cNvCxnSpPr>
          <p:nvPr/>
        </p:nvCxnSpPr>
        <p:spPr bwMode="auto">
          <a:xfrm>
            <a:off x="4514850" y="2757488"/>
            <a:ext cx="600075" cy="142875"/>
          </a:xfrm>
          <a:prstGeom prst="straightConnector1">
            <a:avLst/>
          </a:prstGeom>
          <a:noFill/>
          <a:ln w="9525">
            <a:solidFill>
              <a:srgbClr val="000000"/>
            </a:solidFill>
            <a:round/>
            <a:headEnd/>
            <a:tailEnd/>
          </a:ln>
        </p:spPr>
      </p:cxnSp>
      <p:cxnSp>
        <p:nvCxnSpPr>
          <p:cNvPr id="17516" name="AutoShape 108"/>
          <p:cNvCxnSpPr>
            <a:cxnSpLocks noChangeShapeType="1"/>
          </p:cNvCxnSpPr>
          <p:nvPr/>
        </p:nvCxnSpPr>
        <p:spPr bwMode="auto">
          <a:xfrm>
            <a:off x="4162425" y="2757488"/>
            <a:ext cx="114300" cy="142875"/>
          </a:xfrm>
          <a:prstGeom prst="straightConnector1">
            <a:avLst/>
          </a:prstGeom>
          <a:noFill/>
          <a:ln w="9525">
            <a:solidFill>
              <a:srgbClr val="000000"/>
            </a:solidFill>
            <a:round/>
            <a:headEnd/>
            <a:tailEnd/>
          </a:ln>
        </p:spPr>
      </p:cxnSp>
      <p:cxnSp>
        <p:nvCxnSpPr>
          <p:cNvPr id="17517" name="AutoShape 109"/>
          <p:cNvCxnSpPr>
            <a:cxnSpLocks noChangeShapeType="1"/>
          </p:cNvCxnSpPr>
          <p:nvPr/>
        </p:nvCxnSpPr>
        <p:spPr bwMode="auto">
          <a:xfrm flipH="1">
            <a:off x="3305175" y="2757488"/>
            <a:ext cx="152400" cy="142875"/>
          </a:xfrm>
          <a:prstGeom prst="straightConnector1">
            <a:avLst/>
          </a:prstGeom>
          <a:noFill/>
          <a:ln w="9525">
            <a:solidFill>
              <a:srgbClr val="000000"/>
            </a:solidFill>
            <a:round/>
            <a:headEnd/>
            <a:tailEnd/>
          </a:ln>
        </p:spPr>
      </p:cxnSp>
      <p:cxnSp>
        <p:nvCxnSpPr>
          <p:cNvPr id="17518" name="AutoShape 110"/>
          <p:cNvCxnSpPr>
            <a:cxnSpLocks noChangeShapeType="1"/>
          </p:cNvCxnSpPr>
          <p:nvPr/>
        </p:nvCxnSpPr>
        <p:spPr bwMode="auto">
          <a:xfrm>
            <a:off x="3457575" y="2757488"/>
            <a:ext cx="1057275" cy="0"/>
          </a:xfrm>
          <a:prstGeom prst="straightConnector1">
            <a:avLst/>
          </a:prstGeom>
          <a:noFill/>
          <a:ln w="9525">
            <a:solidFill>
              <a:srgbClr val="000000"/>
            </a:solidFill>
            <a:round/>
            <a:headEnd/>
            <a:tailEnd/>
          </a:ln>
        </p:spPr>
      </p:cxnSp>
      <p:sp>
        <p:nvSpPr>
          <p:cNvPr id="17519" name="AutoShape 111"/>
          <p:cNvSpPr>
            <a:spLocks noChangeArrowheads="1"/>
          </p:cNvSpPr>
          <p:nvPr/>
        </p:nvSpPr>
        <p:spPr bwMode="auto">
          <a:xfrm>
            <a:off x="2219325" y="2900363"/>
            <a:ext cx="1695450" cy="48577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ru-RU" sz="1400" b="1" i="1" dirty="0"/>
              <a:t>Аркадий  </a:t>
            </a:r>
            <a:r>
              <a:rPr lang="ru-RU" sz="1400" b="1" i="1" dirty="0" smtClean="0"/>
              <a:t>Голиков</a:t>
            </a:r>
          </a:p>
          <a:p>
            <a:pPr algn="ctr"/>
            <a:r>
              <a:rPr lang="ru-RU" sz="1400" b="1" i="1" dirty="0" smtClean="0"/>
              <a:t>(1904)</a:t>
            </a:r>
            <a:endParaRPr lang="ru-RU" sz="1400" i="1" dirty="0"/>
          </a:p>
        </p:txBody>
      </p:sp>
      <p:sp>
        <p:nvSpPr>
          <p:cNvPr id="17520" name="AutoShape 112"/>
          <p:cNvSpPr>
            <a:spLocks noChangeArrowheads="1"/>
          </p:cNvSpPr>
          <p:nvPr/>
        </p:nvSpPr>
        <p:spPr bwMode="auto">
          <a:xfrm>
            <a:off x="4067174" y="2900363"/>
            <a:ext cx="862015" cy="48577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ru-RU" sz="1200" b="1" dirty="0" smtClean="0"/>
              <a:t>Наталья</a:t>
            </a:r>
          </a:p>
          <a:p>
            <a:pPr algn="ctr"/>
            <a:r>
              <a:rPr lang="ru-RU" sz="1200" b="1" dirty="0" smtClean="0"/>
              <a:t>(1905)</a:t>
            </a:r>
            <a:endParaRPr lang="ru-RU" sz="1200" b="1" dirty="0"/>
          </a:p>
        </p:txBody>
      </p:sp>
      <p:sp>
        <p:nvSpPr>
          <p:cNvPr id="17521" name="AutoShape 113"/>
          <p:cNvSpPr>
            <a:spLocks noChangeArrowheads="1"/>
          </p:cNvSpPr>
          <p:nvPr/>
        </p:nvSpPr>
        <p:spPr bwMode="auto">
          <a:xfrm>
            <a:off x="5838825" y="2900363"/>
            <a:ext cx="800100" cy="29527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ru-RU" sz="1400" b="1" dirty="0" smtClean="0"/>
              <a:t>Катя</a:t>
            </a:r>
            <a:endParaRPr lang="ru-RU" sz="1400" b="1" dirty="0"/>
          </a:p>
        </p:txBody>
      </p:sp>
      <p:sp>
        <p:nvSpPr>
          <p:cNvPr id="17522" name="AutoShape 114"/>
          <p:cNvSpPr>
            <a:spLocks noChangeArrowheads="1"/>
          </p:cNvSpPr>
          <p:nvPr/>
        </p:nvSpPr>
        <p:spPr bwMode="auto">
          <a:xfrm>
            <a:off x="5057775" y="2900363"/>
            <a:ext cx="704850" cy="48577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ru-RU" sz="1200" b="1" dirty="0" smtClean="0"/>
              <a:t>Ольга</a:t>
            </a:r>
          </a:p>
          <a:p>
            <a:pPr algn="ctr"/>
            <a:r>
              <a:rPr lang="ru-RU" sz="1200" b="1" dirty="0" smtClean="0"/>
              <a:t>(1908)</a:t>
            </a:r>
            <a:endParaRPr lang="ru-RU" sz="1200" b="1" dirty="0"/>
          </a:p>
        </p:txBody>
      </p:sp>
      <p:sp>
        <p:nvSpPr>
          <p:cNvPr id="17523" name="AutoShape 115"/>
          <p:cNvSpPr>
            <a:spLocks noChangeArrowheads="1"/>
          </p:cNvSpPr>
          <p:nvPr/>
        </p:nvSpPr>
        <p:spPr bwMode="auto">
          <a:xfrm>
            <a:off x="460375" y="2814638"/>
            <a:ext cx="1665288" cy="73342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ru-RU" sz="1300" b="1" dirty="0" smtClean="0"/>
              <a:t>Рува </a:t>
            </a:r>
            <a:r>
              <a:rPr lang="ru-RU" sz="1300" b="1" dirty="0" err="1" smtClean="0"/>
              <a:t>Соломянская</a:t>
            </a:r>
            <a:endParaRPr lang="ru-RU" sz="1300" b="1" dirty="0" smtClean="0"/>
          </a:p>
          <a:p>
            <a:pPr algn="ctr"/>
            <a:r>
              <a:rPr lang="ru-RU" sz="1300" b="1" dirty="0" smtClean="0"/>
              <a:t>(</a:t>
            </a:r>
            <a:r>
              <a:rPr lang="ru-RU" sz="1300" b="1" dirty="0"/>
              <a:t>Лия </a:t>
            </a:r>
            <a:r>
              <a:rPr lang="ru-RU" sz="1300" b="1" dirty="0" err="1"/>
              <a:t>Лазаревна</a:t>
            </a:r>
            <a:r>
              <a:rPr lang="ru-RU" sz="1300" b="1" dirty="0" smtClean="0"/>
              <a:t>)</a:t>
            </a:r>
          </a:p>
          <a:p>
            <a:pPr algn="ctr"/>
            <a:r>
              <a:rPr lang="ru-RU" sz="1300" b="1" dirty="0" smtClean="0"/>
              <a:t>(1907)</a:t>
            </a:r>
            <a:endParaRPr lang="ru-RU" sz="1300" b="1" dirty="0"/>
          </a:p>
        </p:txBody>
      </p:sp>
      <p:cxnSp>
        <p:nvCxnSpPr>
          <p:cNvPr id="17524" name="AutoShape 116"/>
          <p:cNvCxnSpPr>
            <a:cxnSpLocks noChangeShapeType="1"/>
          </p:cNvCxnSpPr>
          <p:nvPr/>
        </p:nvCxnSpPr>
        <p:spPr bwMode="auto">
          <a:xfrm>
            <a:off x="2125663" y="3195638"/>
            <a:ext cx="93662" cy="0"/>
          </a:xfrm>
          <a:prstGeom prst="straightConnector1">
            <a:avLst/>
          </a:prstGeom>
          <a:noFill/>
          <a:ln w="9525">
            <a:solidFill>
              <a:srgbClr val="000000"/>
            </a:solidFill>
            <a:round/>
            <a:headEnd/>
            <a:tailEnd/>
          </a:ln>
        </p:spPr>
      </p:cxnSp>
      <p:cxnSp>
        <p:nvCxnSpPr>
          <p:cNvPr id="17525" name="AutoShape 117"/>
          <p:cNvCxnSpPr>
            <a:cxnSpLocks noChangeShapeType="1"/>
          </p:cNvCxnSpPr>
          <p:nvPr/>
        </p:nvCxnSpPr>
        <p:spPr bwMode="auto">
          <a:xfrm flipH="1">
            <a:off x="2771775" y="3386138"/>
            <a:ext cx="85725" cy="161925"/>
          </a:xfrm>
          <a:prstGeom prst="straightConnector1">
            <a:avLst/>
          </a:prstGeom>
          <a:noFill/>
          <a:ln w="9525">
            <a:solidFill>
              <a:srgbClr val="000000"/>
            </a:solidFill>
            <a:round/>
            <a:headEnd/>
            <a:tailEnd/>
          </a:ln>
        </p:spPr>
      </p:cxnSp>
      <p:cxnSp>
        <p:nvCxnSpPr>
          <p:cNvPr id="17526" name="AutoShape 118"/>
          <p:cNvCxnSpPr>
            <a:cxnSpLocks noChangeShapeType="1"/>
          </p:cNvCxnSpPr>
          <p:nvPr/>
        </p:nvCxnSpPr>
        <p:spPr bwMode="auto">
          <a:xfrm flipH="1">
            <a:off x="2125663" y="5148263"/>
            <a:ext cx="169862" cy="352425"/>
          </a:xfrm>
          <a:prstGeom prst="straightConnector1">
            <a:avLst/>
          </a:prstGeom>
          <a:noFill/>
          <a:ln w="9525">
            <a:solidFill>
              <a:srgbClr val="000000"/>
            </a:solidFill>
            <a:round/>
            <a:headEnd/>
            <a:tailEnd/>
          </a:ln>
        </p:spPr>
      </p:cxnSp>
      <p:cxnSp>
        <p:nvCxnSpPr>
          <p:cNvPr id="17527" name="AutoShape 119"/>
          <p:cNvCxnSpPr>
            <a:cxnSpLocks noChangeShapeType="1"/>
          </p:cNvCxnSpPr>
          <p:nvPr/>
        </p:nvCxnSpPr>
        <p:spPr bwMode="auto">
          <a:xfrm>
            <a:off x="1323975" y="3548063"/>
            <a:ext cx="304800" cy="1952625"/>
          </a:xfrm>
          <a:prstGeom prst="straightConnector1">
            <a:avLst/>
          </a:prstGeom>
          <a:noFill/>
          <a:ln w="9525">
            <a:solidFill>
              <a:srgbClr val="000000"/>
            </a:solidFill>
            <a:round/>
            <a:headEnd/>
            <a:tailEnd/>
          </a:ln>
        </p:spPr>
      </p:cxnSp>
      <p:sp>
        <p:nvSpPr>
          <p:cNvPr id="17528" name="AutoShape 120"/>
          <p:cNvSpPr>
            <a:spLocks noChangeArrowheads="1"/>
          </p:cNvSpPr>
          <p:nvPr/>
        </p:nvSpPr>
        <p:spPr bwMode="auto">
          <a:xfrm>
            <a:off x="3571875" y="5502275"/>
            <a:ext cx="2419350" cy="40005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ru-RU" sz="1400" b="1" dirty="0"/>
              <a:t>Ариадна Павловна Бажова</a:t>
            </a:r>
          </a:p>
        </p:txBody>
      </p:sp>
      <p:sp>
        <p:nvSpPr>
          <p:cNvPr id="17529" name="AutoShape 121"/>
          <p:cNvSpPr>
            <a:spLocks noChangeArrowheads="1"/>
          </p:cNvSpPr>
          <p:nvPr/>
        </p:nvSpPr>
        <p:spPr bwMode="auto">
          <a:xfrm>
            <a:off x="866775" y="5502275"/>
            <a:ext cx="2352675" cy="51435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ru-RU" sz="1350" b="1" dirty="0"/>
              <a:t>Тимур Аркадиевич </a:t>
            </a:r>
            <a:r>
              <a:rPr lang="ru-RU" sz="1350" b="1" dirty="0" smtClean="0"/>
              <a:t>Гайдар</a:t>
            </a:r>
          </a:p>
          <a:p>
            <a:pPr algn="ctr"/>
            <a:r>
              <a:rPr lang="ru-RU" sz="1350" b="1" dirty="0" smtClean="0"/>
              <a:t>(1926)</a:t>
            </a:r>
            <a:endParaRPr lang="ru-RU" sz="1350" b="1" dirty="0"/>
          </a:p>
        </p:txBody>
      </p:sp>
      <p:cxnSp>
        <p:nvCxnSpPr>
          <p:cNvPr id="17530" name="AutoShape 122"/>
          <p:cNvCxnSpPr>
            <a:cxnSpLocks noChangeShapeType="1"/>
          </p:cNvCxnSpPr>
          <p:nvPr/>
        </p:nvCxnSpPr>
        <p:spPr bwMode="auto">
          <a:xfrm>
            <a:off x="3219450" y="5721350"/>
            <a:ext cx="352425" cy="9525"/>
          </a:xfrm>
          <a:prstGeom prst="straightConnector1">
            <a:avLst/>
          </a:prstGeom>
          <a:noFill/>
          <a:ln w="9525">
            <a:solidFill>
              <a:srgbClr val="000000"/>
            </a:solidFill>
            <a:round/>
            <a:headEnd/>
            <a:tailEnd/>
          </a:ln>
        </p:spPr>
      </p:cxnSp>
      <p:cxnSp>
        <p:nvCxnSpPr>
          <p:cNvPr id="17531" name="AutoShape 123"/>
          <p:cNvCxnSpPr>
            <a:cxnSpLocks noChangeShapeType="1"/>
          </p:cNvCxnSpPr>
          <p:nvPr/>
        </p:nvCxnSpPr>
        <p:spPr bwMode="auto">
          <a:xfrm flipH="1">
            <a:off x="3667125" y="5911850"/>
            <a:ext cx="66675" cy="466725"/>
          </a:xfrm>
          <a:prstGeom prst="straightConnector1">
            <a:avLst/>
          </a:prstGeom>
          <a:noFill/>
          <a:ln w="9525">
            <a:solidFill>
              <a:srgbClr val="000000"/>
            </a:solidFill>
            <a:round/>
            <a:headEnd/>
            <a:tailEnd/>
          </a:ln>
        </p:spPr>
      </p:cxnSp>
      <p:cxnSp>
        <p:nvCxnSpPr>
          <p:cNvPr id="17532" name="AutoShape 124"/>
          <p:cNvCxnSpPr>
            <a:cxnSpLocks noChangeShapeType="1"/>
          </p:cNvCxnSpPr>
          <p:nvPr/>
        </p:nvCxnSpPr>
        <p:spPr bwMode="auto">
          <a:xfrm>
            <a:off x="2295525" y="6016625"/>
            <a:ext cx="133350" cy="361950"/>
          </a:xfrm>
          <a:prstGeom prst="straightConnector1">
            <a:avLst/>
          </a:prstGeom>
          <a:noFill/>
          <a:ln w="9525">
            <a:solidFill>
              <a:srgbClr val="000000"/>
            </a:solidFill>
            <a:round/>
            <a:headEnd/>
            <a:tailEnd/>
          </a:ln>
        </p:spPr>
      </p:cxnSp>
      <p:sp>
        <p:nvSpPr>
          <p:cNvPr id="17533" name="AutoShape 125"/>
          <p:cNvSpPr>
            <a:spLocks noChangeArrowheads="1"/>
          </p:cNvSpPr>
          <p:nvPr/>
        </p:nvSpPr>
        <p:spPr bwMode="auto">
          <a:xfrm>
            <a:off x="2285984" y="6143644"/>
            <a:ext cx="2200275" cy="48577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ru-RU" sz="1350" b="1" dirty="0"/>
              <a:t>Егор  Тимурович </a:t>
            </a:r>
            <a:r>
              <a:rPr lang="ru-RU" sz="1350" b="1" dirty="0" smtClean="0"/>
              <a:t>Гайдар</a:t>
            </a:r>
          </a:p>
          <a:p>
            <a:pPr algn="ctr"/>
            <a:r>
              <a:rPr lang="ru-RU" sz="1350" b="1" dirty="0" smtClean="0"/>
              <a:t>(1956)</a:t>
            </a:r>
            <a:endParaRPr lang="ru-RU" sz="1350" b="1" dirty="0"/>
          </a:p>
        </p:txBody>
      </p:sp>
      <p:sp>
        <p:nvSpPr>
          <p:cNvPr id="17534" name="AutoShape 126"/>
          <p:cNvSpPr>
            <a:spLocks noChangeArrowheads="1"/>
          </p:cNvSpPr>
          <p:nvPr/>
        </p:nvSpPr>
        <p:spPr bwMode="auto">
          <a:xfrm>
            <a:off x="4335463" y="2111375"/>
            <a:ext cx="2139950" cy="40005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ru-RU" sz="1200" b="1" dirty="0"/>
              <a:t>Наталья </a:t>
            </a:r>
            <a:r>
              <a:rPr lang="ru-RU" sz="1200" b="1" dirty="0" smtClean="0"/>
              <a:t>Аркадьевна Салькова</a:t>
            </a:r>
            <a:endParaRPr lang="ru-RU" sz="1200" b="1" dirty="0"/>
          </a:p>
        </p:txBody>
      </p:sp>
      <p:pic>
        <p:nvPicPr>
          <p:cNvPr id="128" name="Рисунок 127" descr="I4000VUB"/>
          <p:cNvPicPr/>
          <p:nvPr/>
        </p:nvPicPr>
        <p:blipFill>
          <a:blip r:embed="rId2" cstate="print"/>
          <a:srcRect/>
          <a:stretch>
            <a:fillRect/>
          </a:stretch>
        </p:blipFill>
        <p:spPr bwMode="auto">
          <a:xfrm>
            <a:off x="2071670" y="3571876"/>
            <a:ext cx="1357322" cy="17608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Прямоуг. 6"/>
          <p:cNvSpPr>
            <a:spLocks noChangeArrowheads="1"/>
          </p:cNvSpPr>
          <p:nvPr/>
        </p:nvSpPr>
        <p:spPr bwMode="auto">
          <a:xfrm>
            <a:off x="0" y="1966913"/>
            <a:ext cx="9144000" cy="0"/>
          </a:xfrm>
          <a:prstGeom prst="rect">
            <a:avLst/>
          </a:prstGeom>
          <a:noFill/>
          <a:ln w="9525">
            <a:noFill/>
            <a:miter lim="800000"/>
            <a:headEnd/>
            <a:tailEnd/>
          </a:ln>
        </p:spPr>
        <p:txBody>
          <a:bodyPr wrap="none" anchor="ctr">
            <a:spAutoFit/>
          </a:bodyPr>
          <a:lstStyle/>
          <a:p>
            <a:endParaRPr lang="ru-RU"/>
          </a:p>
        </p:txBody>
      </p:sp>
      <p:sp>
        <p:nvSpPr>
          <p:cNvPr id="18435" name="Номер слайда 2"/>
          <p:cNvSpPr>
            <a:spLocks noGrp="1"/>
          </p:cNvSpPr>
          <p:nvPr>
            <p:ph type="sldNum" sz="quarter" idx="12"/>
          </p:nvPr>
        </p:nvSpPr>
        <p:spPr>
          <a:noFill/>
          <a:ln>
            <a:miter lim="800000"/>
            <a:headEnd/>
            <a:tailEnd/>
          </a:ln>
        </p:spPr>
        <p:txBody>
          <a:bodyPr/>
          <a:lstStyle/>
          <a:p>
            <a:fld id="{48F1193B-CF31-408D-88B3-7DFDDD0D61F6}" type="slidenum">
              <a:rPr lang="ru-RU" smtClean="0"/>
              <a:pPr/>
              <a:t>17</a:t>
            </a:fld>
            <a:endParaRPr lang="ru-RU" smtClean="0"/>
          </a:p>
        </p:txBody>
      </p:sp>
      <p:sp>
        <p:nvSpPr>
          <p:cNvPr id="8" name="Заголовок 7"/>
          <p:cNvSpPr>
            <a:spLocks noGrp="1"/>
          </p:cNvSpPr>
          <p:nvPr>
            <p:ph type="title"/>
          </p:nvPr>
        </p:nvSpPr>
        <p:spPr>
          <a:xfrm>
            <a:off x="642910" y="142852"/>
            <a:ext cx="7772400" cy="1143000"/>
          </a:xfrm>
        </p:spPr>
        <p:txBody>
          <a:bodyPr>
            <a:spAutoFit/>
          </a:bodyPr>
          <a:lstStyle/>
          <a:p>
            <a:pPr>
              <a:defRPr/>
            </a:pP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Стихи, посвященные А.П.Гайдару.</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8437" name="Прямоугольник 8"/>
          <p:cNvSpPr>
            <a:spLocks noChangeArrowheads="1"/>
          </p:cNvSpPr>
          <p:nvPr/>
        </p:nvSpPr>
        <p:spPr bwMode="auto">
          <a:xfrm>
            <a:off x="4357688" y="2857500"/>
            <a:ext cx="4429125" cy="1754188"/>
          </a:xfrm>
          <a:prstGeom prst="rect">
            <a:avLst/>
          </a:prstGeom>
          <a:noFill/>
          <a:ln w="9525">
            <a:noFill/>
            <a:miter lim="800000"/>
            <a:headEnd/>
            <a:tailEnd/>
          </a:ln>
        </p:spPr>
        <p:txBody>
          <a:bodyPr>
            <a:spAutoFit/>
          </a:bodyPr>
          <a:lstStyle/>
          <a:p>
            <a:endParaRPr lang="ru-RU" sz="1800"/>
          </a:p>
          <a:p>
            <a:r>
              <a:rPr lang="ru-RU" sz="1800"/>
              <a:t>Мир становился чудесным и новым,</a:t>
            </a:r>
            <a:br>
              <a:rPr lang="ru-RU" sz="1800"/>
            </a:br>
            <a:r>
              <a:rPr lang="ru-RU" sz="1800"/>
              <a:t>Сердцу хотелось взлететь самому,</a:t>
            </a:r>
            <a:br>
              <a:rPr lang="ru-RU" sz="1800"/>
            </a:br>
            <a:r>
              <a:rPr lang="ru-RU" sz="1800"/>
              <a:t>Когда молодым удивительным словом</a:t>
            </a:r>
            <a:br>
              <a:rPr lang="ru-RU" sz="1800"/>
            </a:br>
            <a:r>
              <a:rPr lang="ru-RU" sz="1800"/>
              <a:t>Аркадий Гайдар прикасался к нему.</a:t>
            </a:r>
            <a:br>
              <a:rPr lang="ru-RU" sz="1800"/>
            </a:br>
            <a:r>
              <a:rPr lang="ru-RU" sz="1800"/>
              <a:t>                                  (Лев Ошанин)</a:t>
            </a:r>
          </a:p>
        </p:txBody>
      </p:sp>
      <p:sp>
        <p:nvSpPr>
          <p:cNvPr id="18438" name="Rectangle 8"/>
          <p:cNvSpPr>
            <a:spLocks noChangeArrowheads="1"/>
          </p:cNvSpPr>
          <p:nvPr/>
        </p:nvSpPr>
        <p:spPr bwMode="auto">
          <a:xfrm>
            <a:off x="285750" y="1214438"/>
            <a:ext cx="3714750" cy="5908675"/>
          </a:xfrm>
          <a:prstGeom prst="rect">
            <a:avLst/>
          </a:prstGeom>
          <a:noFill/>
          <a:ln w="9525">
            <a:noFill/>
            <a:miter lim="800000"/>
            <a:headEnd/>
            <a:tailEnd/>
          </a:ln>
        </p:spPr>
        <p:txBody>
          <a:bodyPr anchor="ctr">
            <a:spAutoFit/>
          </a:bodyPr>
          <a:lstStyle/>
          <a:p>
            <a:pPr eaLnBrk="0" hangingPunct="0"/>
            <a:r>
              <a:rPr lang="ru-RU" sz="1400" b="1" u="sng">
                <a:solidFill>
                  <a:srgbClr val="000000"/>
                </a:solidFill>
                <a:cs typeface="Times New Roman" pitchFamily="18" charset="0"/>
              </a:rPr>
              <a:t>Как у него в «Р.В.С.»                                                                                                                        </a:t>
            </a:r>
            <a:r>
              <a:rPr lang="ru-RU" sz="1400">
                <a:solidFill>
                  <a:srgbClr val="000000"/>
                </a:solidFill>
                <a:cs typeface="Times New Roman" pitchFamily="18" charset="0"/>
              </a:rPr>
              <a:t>Помню, как я прочитал сообщение-</a:t>
            </a:r>
            <a:endParaRPr lang="ru-RU" sz="1400"/>
          </a:p>
          <a:p>
            <a:pPr eaLnBrk="0" hangingPunct="0"/>
            <a:r>
              <a:rPr lang="ru-RU" sz="1400">
                <a:solidFill>
                  <a:srgbClr val="000000"/>
                </a:solidFill>
                <a:cs typeface="Times New Roman" pitchFamily="18" charset="0"/>
              </a:rPr>
              <a:t>Будто жестокий удар-</a:t>
            </a:r>
            <a:endParaRPr lang="ru-RU" sz="1400"/>
          </a:p>
          <a:p>
            <a:pPr eaLnBrk="0" hangingPunct="0"/>
            <a:r>
              <a:rPr lang="ru-RU" sz="1400">
                <a:solidFill>
                  <a:srgbClr val="000000"/>
                </a:solidFill>
                <a:cs typeface="Times New Roman" pitchFamily="18" charset="0"/>
              </a:rPr>
              <a:t>Где-то на фронте в одном из сражений</a:t>
            </a:r>
            <a:endParaRPr lang="ru-RU" sz="1400"/>
          </a:p>
          <a:p>
            <a:pPr eaLnBrk="0" hangingPunct="0"/>
            <a:r>
              <a:rPr lang="ru-RU" sz="1400">
                <a:solidFill>
                  <a:srgbClr val="000000"/>
                </a:solidFill>
                <a:cs typeface="Times New Roman" pitchFamily="18" charset="0"/>
              </a:rPr>
              <a:t>Пал беззаветно Гайдар.</a:t>
            </a:r>
            <a:endParaRPr lang="ru-RU" sz="1400"/>
          </a:p>
          <a:p>
            <a:pPr eaLnBrk="0" hangingPunct="0"/>
            <a:r>
              <a:rPr lang="ru-RU" sz="1400">
                <a:solidFill>
                  <a:srgbClr val="000000"/>
                </a:solidFill>
                <a:cs typeface="Times New Roman" pitchFamily="18" charset="0"/>
              </a:rPr>
              <a:t>Плачет мальчишка, уткнувшись в ладони,</a:t>
            </a:r>
            <a:endParaRPr lang="ru-RU" sz="1400"/>
          </a:p>
          <a:p>
            <a:pPr eaLnBrk="0" hangingPunct="0"/>
            <a:r>
              <a:rPr lang="ru-RU" sz="1400">
                <a:solidFill>
                  <a:srgbClr val="000000"/>
                </a:solidFill>
                <a:cs typeface="Times New Roman" pitchFamily="18" charset="0"/>
              </a:rPr>
              <a:t>Выпала книжка из рук.</a:t>
            </a:r>
            <a:endParaRPr lang="ru-RU" sz="1400"/>
          </a:p>
          <a:p>
            <a:pPr eaLnBrk="0" hangingPunct="0"/>
            <a:r>
              <a:rPr lang="ru-RU" sz="1400">
                <a:solidFill>
                  <a:srgbClr val="000000"/>
                </a:solidFill>
                <a:cs typeface="Times New Roman" pitchFamily="18" charset="0"/>
              </a:rPr>
              <a:t>Сердце недетскою горестью стонет-</a:t>
            </a:r>
            <a:endParaRPr lang="ru-RU" sz="1400"/>
          </a:p>
          <a:p>
            <a:pPr eaLnBrk="0" hangingPunct="0"/>
            <a:r>
              <a:rPr lang="ru-RU" sz="1400">
                <a:solidFill>
                  <a:srgbClr val="000000"/>
                </a:solidFill>
                <a:cs typeface="Times New Roman" pitchFamily="18" charset="0"/>
              </a:rPr>
              <a:t>Умер наставник  и друг                                                                                                                        </a:t>
            </a:r>
          </a:p>
          <a:p>
            <a:pPr eaLnBrk="0" hangingPunct="0"/>
            <a:r>
              <a:rPr lang="ru-RU" sz="1400">
                <a:solidFill>
                  <a:srgbClr val="000000"/>
                </a:solidFill>
                <a:cs typeface="Times New Roman" pitchFamily="18" charset="0"/>
              </a:rPr>
              <a:t> И взор у подростка слезой затуманен,</a:t>
            </a:r>
            <a:r>
              <a:rPr lang="ru-RU" sz="1400">
                <a:cs typeface="Times New Roman" pitchFamily="18" charset="0"/>
              </a:rPr>
              <a:t>                                                                        </a:t>
            </a:r>
            <a:r>
              <a:rPr lang="ru-RU" sz="1400">
                <a:solidFill>
                  <a:srgbClr val="000000"/>
                </a:solidFill>
                <a:cs typeface="Times New Roman" pitchFamily="18" charset="0"/>
              </a:rPr>
              <a:t>                                                                Но все же надеждой блестит.                                                                                                               Может, не умер, может быть, ранен,                                                                                                         Где-то забытый лежит…                                                                                                                     Только б другие мальчишки узнали!                                                                                                        Мало ли было чудес…                                                                                                                        Мало ли красных мальчишки спасали,                                                                                                     Как у него в «Р.В.С.»                                                                                                                           Долгие годы горели сраженья,                                                                                                       Словно огромный пожар;                                                                                                                      Все это время я ждал сообщенья:                                                                                                    «Жив наш Аркадий Гайдар».</a:t>
            </a:r>
            <a:endParaRPr lang="ru-RU" sz="1400"/>
          </a:p>
          <a:p>
            <a:pPr eaLnBrk="0" hangingPunct="0"/>
            <a:r>
              <a:rPr lang="ru-RU" sz="1400">
                <a:solidFill>
                  <a:srgbClr val="000000"/>
                </a:solidFill>
                <a:cs typeface="Times New Roman" pitchFamily="18" charset="0"/>
              </a:rPr>
              <a:t>                           </a:t>
            </a:r>
            <a:r>
              <a:rPr lang="ru-RU" sz="1400" b="1">
                <a:solidFill>
                  <a:srgbClr val="000000"/>
                </a:solidFill>
                <a:cs typeface="Times New Roman" pitchFamily="18" charset="0"/>
              </a:rPr>
              <a:t>Е.Порошенков</a:t>
            </a:r>
            <a:br>
              <a:rPr lang="ru-RU" sz="1400" b="1">
                <a:solidFill>
                  <a:srgbClr val="000000"/>
                </a:solidFill>
                <a:cs typeface="Times New Roman" pitchFamily="18" charset="0"/>
              </a:rPr>
            </a:br>
            <a:r>
              <a:rPr lang="ru-RU" sz="1400" b="1">
                <a:solidFill>
                  <a:srgbClr val="000000"/>
                </a:solidFill>
                <a:cs typeface="Times New Roman" pitchFamily="18" charset="0"/>
              </a:rPr>
              <a:t/>
            </a:r>
            <a:br>
              <a:rPr lang="ru-RU" sz="1400" b="1">
                <a:solidFill>
                  <a:srgbClr val="000000"/>
                </a:solidFill>
                <a:cs typeface="Times New Roman" pitchFamily="18" charset="0"/>
              </a:rPr>
            </a:br>
            <a:endParaRPr lang="ru-RU" sz="1400"/>
          </a:p>
        </p:txBody>
      </p:sp>
      <p:sp>
        <p:nvSpPr>
          <p:cNvPr id="12" name="5-конечная звезда 11"/>
          <p:cNvSpPr/>
          <p:nvPr/>
        </p:nvSpPr>
        <p:spPr>
          <a:xfrm>
            <a:off x="7143750" y="1143000"/>
            <a:ext cx="1655763" cy="146843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Прямоуг. 6"/>
          <p:cNvSpPr>
            <a:spLocks noChangeArrowheads="1"/>
          </p:cNvSpPr>
          <p:nvPr/>
        </p:nvSpPr>
        <p:spPr bwMode="auto">
          <a:xfrm>
            <a:off x="0" y="161925"/>
            <a:ext cx="9144000" cy="0"/>
          </a:xfrm>
          <a:prstGeom prst="rect">
            <a:avLst/>
          </a:prstGeom>
          <a:noFill/>
          <a:ln w="9525">
            <a:noFill/>
            <a:miter lim="800000"/>
            <a:headEnd/>
            <a:tailEnd/>
          </a:ln>
        </p:spPr>
        <p:txBody>
          <a:bodyPr wrap="none" anchor="ctr">
            <a:spAutoFit/>
          </a:bodyPr>
          <a:lstStyle/>
          <a:p>
            <a:endParaRPr lang="ru-RU"/>
          </a:p>
        </p:txBody>
      </p:sp>
      <p:sp>
        <p:nvSpPr>
          <p:cNvPr id="8" name="5-конечная звезда 7"/>
          <p:cNvSpPr/>
          <p:nvPr/>
        </p:nvSpPr>
        <p:spPr>
          <a:xfrm>
            <a:off x="250825" y="5048250"/>
            <a:ext cx="1657350" cy="146685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9460" name="Номер слайда 2"/>
          <p:cNvSpPr>
            <a:spLocks noGrp="1"/>
          </p:cNvSpPr>
          <p:nvPr>
            <p:ph type="sldNum" sz="quarter" idx="12"/>
          </p:nvPr>
        </p:nvSpPr>
        <p:spPr>
          <a:noFill/>
          <a:ln>
            <a:miter lim="800000"/>
            <a:headEnd/>
            <a:tailEnd/>
          </a:ln>
        </p:spPr>
        <p:txBody>
          <a:bodyPr/>
          <a:lstStyle/>
          <a:p>
            <a:fld id="{4F940DEA-4822-4C71-AAC7-D88096D28299}" type="slidenum">
              <a:rPr lang="ru-RU" smtClean="0"/>
              <a:pPr/>
              <a:t>18</a:t>
            </a:fld>
            <a:endParaRPr lang="ru-RU" smtClean="0"/>
          </a:p>
        </p:txBody>
      </p:sp>
      <p:sp>
        <p:nvSpPr>
          <p:cNvPr id="19461" name="Прямоугольник 12"/>
          <p:cNvSpPr>
            <a:spLocks noChangeArrowheads="1"/>
          </p:cNvSpPr>
          <p:nvPr/>
        </p:nvSpPr>
        <p:spPr bwMode="auto">
          <a:xfrm>
            <a:off x="714375" y="857250"/>
            <a:ext cx="8143875" cy="3140075"/>
          </a:xfrm>
          <a:prstGeom prst="rect">
            <a:avLst/>
          </a:prstGeom>
          <a:noFill/>
          <a:ln w="9525">
            <a:noFill/>
            <a:miter lim="800000"/>
            <a:headEnd/>
            <a:tailEnd/>
          </a:ln>
        </p:spPr>
        <p:txBody>
          <a:bodyPr>
            <a:spAutoFit/>
          </a:bodyPr>
          <a:lstStyle/>
          <a:p>
            <a:r>
              <a:rPr lang="ru-RU" sz="1800" i="1">
                <a:latin typeface="Arial" charset="0"/>
                <a:cs typeface="Times New Roman" pitchFamily="18" charset="0"/>
              </a:rPr>
              <a:t>“Мы жили с Аркадием Петровичем Гайдаром на одной улице, и надо признаться, что не было случая, когда он, выйдя из дому, не был бы остановлен каким-нибудь мальчиком, а то и целой толпой мальчишек… Это было не просто знакомство, это была какая-то душевная связь, добровольное подчинение младшего старшему и в то же время нечто похожее на игру, в которой царствовал дух дисциплины и уважения…</a:t>
            </a:r>
            <a:br>
              <a:rPr lang="ru-RU" sz="1800" i="1">
                <a:latin typeface="Arial" charset="0"/>
                <a:cs typeface="Times New Roman" pitchFamily="18" charset="0"/>
              </a:rPr>
            </a:br>
            <a:r>
              <a:rPr lang="ru-RU" sz="1800" i="1">
                <a:latin typeface="Arial" charset="0"/>
                <a:cs typeface="Times New Roman" pitchFamily="18" charset="0"/>
              </a:rPr>
              <a:t>- А все-таки ты с ними играешь, - говорил я Гайдару.</a:t>
            </a:r>
            <a:br>
              <a:rPr lang="ru-RU" sz="1800" i="1">
                <a:latin typeface="Arial" charset="0"/>
                <a:cs typeface="Times New Roman" pitchFamily="18" charset="0"/>
              </a:rPr>
            </a:br>
            <a:r>
              <a:rPr lang="ru-RU" sz="1800" i="1">
                <a:latin typeface="Arial" charset="0"/>
                <a:cs typeface="Times New Roman" pitchFamily="18" charset="0"/>
              </a:rPr>
              <a:t>- Живу, а не играю, - отвечал он. – Ты не прав”. </a:t>
            </a:r>
            <a:r>
              <a:rPr lang="ru-RU" sz="1800" u="sng">
                <a:latin typeface="Arial" charset="0"/>
                <a:cs typeface="Times New Roman" pitchFamily="18" charset="0"/>
              </a:rPr>
              <a:t>К.Г.Паустовский.</a:t>
            </a:r>
          </a:p>
          <a:p>
            <a:endParaRPr lang="ru-RU" sz="1800" i="1">
              <a:latin typeface="Arial" charset="0"/>
            </a:endParaRPr>
          </a:p>
          <a:p>
            <a:r>
              <a:rPr lang="ru-RU" sz="1800" i="1"/>
              <a:t/>
            </a:r>
            <a:br>
              <a:rPr lang="ru-RU" sz="1800" i="1"/>
            </a:br>
            <a:endParaRPr lang="ru-RU" sz="1800" i="1"/>
          </a:p>
        </p:txBody>
      </p:sp>
      <p:sp>
        <p:nvSpPr>
          <p:cNvPr id="19462" name="Прямоугольник 13"/>
          <p:cNvSpPr>
            <a:spLocks noChangeArrowheads="1"/>
          </p:cNvSpPr>
          <p:nvPr/>
        </p:nvSpPr>
        <p:spPr bwMode="auto">
          <a:xfrm>
            <a:off x="2000250" y="142875"/>
            <a:ext cx="4576763" cy="461963"/>
          </a:xfrm>
          <a:prstGeom prst="rect">
            <a:avLst/>
          </a:prstGeom>
          <a:noFill/>
          <a:ln w="9525">
            <a:noFill/>
            <a:miter lim="800000"/>
            <a:headEnd/>
            <a:tailEnd/>
          </a:ln>
        </p:spPr>
        <p:txBody>
          <a:bodyPr wrap="none">
            <a:spAutoFit/>
          </a:bodyPr>
          <a:lstStyle/>
          <a:p>
            <a:r>
              <a:rPr lang="ru-RU">
                <a:latin typeface="Arial" charset="0"/>
                <a:cs typeface="Times New Roman" pitchFamily="18" charset="0"/>
              </a:rPr>
              <a:t>Высказывания об А.П.Гайдаре</a:t>
            </a:r>
            <a:endParaRPr lang="ru-RU"/>
          </a:p>
        </p:txBody>
      </p:sp>
      <p:sp>
        <p:nvSpPr>
          <p:cNvPr id="19463" name="Прямоугольник 14"/>
          <p:cNvSpPr>
            <a:spLocks noChangeArrowheads="1"/>
          </p:cNvSpPr>
          <p:nvPr/>
        </p:nvSpPr>
        <p:spPr bwMode="auto">
          <a:xfrm>
            <a:off x="642938" y="3500438"/>
            <a:ext cx="8215312" cy="2862262"/>
          </a:xfrm>
          <a:prstGeom prst="rect">
            <a:avLst/>
          </a:prstGeom>
          <a:noFill/>
          <a:ln w="9525">
            <a:noFill/>
            <a:miter lim="800000"/>
            <a:headEnd/>
            <a:tailEnd/>
          </a:ln>
        </p:spPr>
        <p:txBody>
          <a:bodyPr>
            <a:spAutoFit/>
          </a:bodyPr>
          <a:lstStyle/>
          <a:p>
            <a:endParaRPr lang="ru-RU" sz="1800" dirty="0">
              <a:latin typeface="Arial" charset="0"/>
              <a:cs typeface="Arial" charset="0"/>
            </a:endParaRPr>
          </a:p>
          <a:p>
            <a:r>
              <a:rPr lang="ru-RU" sz="1800" i="1" dirty="0">
                <a:latin typeface="Arial" charset="0"/>
                <a:cs typeface="Arial" charset="0"/>
              </a:rPr>
              <a:t> «Гайдар глубоко любил нашу необъятную Родину, людей, населявших ее. Он никогда не считал: «С меня довольно того, что я видел собственными глазами и услышал своими ушами». Он объездил многие уголки нашей страны и не уставал изучать жизнь. Почти пешком он обошел далекую Сибирь и Среднюю Азию, Украину и Кавказ. Проездом из Ташкента в Москву в 1926 году он остановился в Ашхабаде и некоторое время работал в редакции газеты « Туркменская  искра»...</a:t>
            </a:r>
            <a:br>
              <a:rPr lang="ru-RU" sz="1800" i="1" dirty="0">
                <a:latin typeface="Arial" charset="0"/>
                <a:cs typeface="Arial" charset="0"/>
              </a:rPr>
            </a:br>
            <a:r>
              <a:rPr lang="ru-RU" sz="1800" i="1" dirty="0" smtClean="0">
                <a:latin typeface="Arial" charset="0"/>
                <a:cs typeface="Arial" charset="0"/>
              </a:rPr>
              <a:t>Произведения </a:t>
            </a:r>
            <a:r>
              <a:rPr lang="ru-RU" sz="1800" i="1" dirty="0">
                <a:latin typeface="Arial" charset="0"/>
                <a:cs typeface="Arial" charset="0"/>
              </a:rPr>
              <a:t>блестящего борца, великого писателя ныне, как некогда он сам, ходят в народ»</a:t>
            </a:r>
            <a:r>
              <a:rPr lang="ru-RU" sz="1800" i="1" u="sng" dirty="0">
                <a:latin typeface="Arial" charset="0"/>
                <a:cs typeface="Arial" charset="0"/>
              </a:rPr>
              <a:t>.  </a:t>
            </a:r>
            <a:r>
              <a:rPr lang="ru-RU" sz="1800" i="1" u="sng" dirty="0" err="1">
                <a:latin typeface="Arial" charset="0"/>
                <a:cs typeface="Arial" charset="0"/>
              </a:rPr>
              <a:t>Каюм</a:t>
            </a:r>
            <a:r>
              <a:rPr lang="ru-RU" sz="1800" i="1" u="sng" dirty="0">
                <a:latin typeface="Arial" charset="0"/>
                <a:cs typeface="Arial" charset="0"/>
              </a:rPr>
              <a:t> Тангрыкулиев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Прямоуг. 5"/>
          <p:cNvSpPr>
            <a:spLocks noChangeArrowheads="1"/>
          </p:cNvSpPr>
          <p:nvPr/>
        </p:nvSpPr>
        <p:spPr bwMode="auto">
          <a:xfrm>
            <a:off x="0" y="1300163"/>
            <a:ext cx="9144000" cy="0"/>
          </a:xfrm>
          <a:prstGeom prst="rect">
            <a:avLst/>
          </a:prstGeom>
          <a:noFill/>
          <a:ln w="9525">
            <a:noFill/>
            <a:miter lim="800000"/>
            <a:headEnd/>
            <a:tailEnd/>
          </a:ln>
        </p:spPr>
        <p:txBody>
          <a:bodyPr wrap="none" anchor="ctr">
            <a:spAutoFit/>
          </a:bodyPr>
          <a:lstStyle/>
          <a:p>
            <a:endParaRPr lang="ru-RU"/>
          </a:p>
        </p:txBody>
      </p:sp>
      <p:sp>
        <p:nvSpPr>
          <p:cNvPr id="20483" name="Прямоуг. 7"/>
          <p:cNvSpPr>
            <a:spLocks noChangeArrowheads="1"/>
          </p:cNvSpPr>
          <p:nvPr/>
        </p:nvSpPr>
        <p:spPr bwMode="auto">
          <a:xfrm>
            <a:off x="0" y="2462213"/>
            <a:ext cx="9144000" cy="0"/>
          </a:xfrm>
          <a:prstGeom prst="rect">
            <a:avLst/>
          </a:prstGeom>
          <a:noFill/>
          <a:ln w="9525">
            <a:noFill/>
            <a:miter lim="800000"/>
            <a:headEnd/>
            <a:tailEnd/>
          </a:ln>
        </p:spPr>
        <p:txBody>
          <a:bodyPr wrap="none" anchor="ctr">
            <a:spAutoFit/>
          </a:bodyPr>
          <a:lstStyle/>
          <a:p>
            <a:endParaRPr lang="ru-RU"/>
          </a:p>
        </p:txBody>
      </p:sp>
      <p:sp>
        <p:nvSpPr>
          <p:cNvPr id="20484" name="Поле 9"/>
          <p:cNvSpPr txBox="1">
            <a:spLocks noChangeArrowheads="1"/>
          </p:cNvSpPr>
          <p:nvPr/>
        </p:nvSpPr>
        <p:spPr bwMode="auto">
          <a:xfrm>
            <a:off x="914400" y="5867400"/>
            <a:ext cx="2362200" cy="457200"/>
          </a:xfrm>
          <a:prstGeom prst="rect">
            <a:avLst/>
          </a:prstGeom>
          <a:noFill/>
          <a:ln w="9525">
            <a:noFill/>
            <a:miter lim="800000"/>
            <a:headEnd/>
            <a:tailEnd/>
          </a:ln>
        </p:spPr>
        <p:txBody>
          <a:bodyPr>
            <a:spAutoFit/>
          </a:bodyPr>
          <a:lstStyle/>
          <a:p>
            <a:pPr>
              <a:spcBef>
                <a:spcPct val="50000"/>
              </a:spcBef>
            </a:pPr>
            <a:endParaRPr lang="ru-RU"/>
          </a:p>
        </p:txBody>
      </p:sp>
      <p:sp>
        <p:nvSpPr>
          <p:cNvPr id="20485" name="Номер слайда 2"/>
          <p:cNvSpPr>
            <a:spLocks noGrp="1"/>
          </p:cNvSpPr>
          <p:nvPr>
            <p:ph type="sldNum" sz="quarter" idx="12"/>
          </p:nvPr>
        </p:nvSpPr>
        <p:spPr>
          <a:noFill/>
          <a:ln>
            <a:miter lim="800000"/>
            <a:headEnd/>
            <a:tailEnd/>
          </a:ln>
        </p:spPr>
        <p:txBody>
          <a:bodyPr/>
          <a:lstStyle/>
          <a:p>
            <a:fld id="{D1F80165-2CE9-4B6A-BB2A-7EE2B2015554}" type="slidenum">
              <a:rPr lang="ru-RU" smtClean="0"/>
              <a:pPr/>
              <a:t>19</a:t>
            </a:fld>
            <a:endParaRPr lang="ru-RU" smtClean="0"/>
          </a:p>
        </p:txBody>
      </p:sp>
      <p:sp>
        <p:nvSpPr>
          <p:cNvPr id="20486" name="Rectangle 11"/>
          <p:cNvSpPr>
            <a:spLocks noChangeArrowheads="1"/>
          </p:cNvSpPr>
          <p:nvPr/>
        </p:nvSpPr>
        <p:spPr bwMode="auto">
          <a:xfrm>
            <a:off x="357188" y="769938"/>
            <a:ext cx="8572500" cy="4892675"/>
          </a:xfrm>
          <a:prstGeom prst="rect">
            <a:avLst/>
          </a:prstGeom>
          <a:noFill/>
          <a:ln w="9525">
            <a:noFill/>
            <a:miter lim="800000"/>
            <a:headEnd/>
            <a:tailEnd/>
          </a:ln>
        </p:spPr>
        <p:txBody>
          <a:bodyPr anchor="ctr">
            <a:spAutoFit/>
          </a:bodyPr>
          <a:lstStyle/>
          <a:p>
            <a:pPr eaLnBrk="0" hangingPunct="0"/>
            <a:r>
              <a:rPr lang="ru-RU" sz="1400" b="1">
                <a:cs typeface="Times New Roman" pitchFamily="18" charset="0"/>
              </a:rPr>
              <a:t>  </a:t>
            </a:r>
          </a:p>
          <a:p>
            <a:pPr eaLnBrk="0" hangingPunct="0"/>
            <a:endParaRPr lang="ru-RU" sz="1400" b="1">
              <a:cs typeface="Times New Roman" pitchFamily="18" charset="0"/>
            </a:endParaRPr>
          </a:p>
          <a:p>
            <a:pPr eaLnBrk="0" hangingPunct="0"/>
            <a:endParaRPr lang="ru-RU" sz="2000">
              <a:cs typeface="Times New Roman" pitchFamily="18" charset="0"/>
            </a:endParaRPr>
          </a:p>
          <a:p>
            <a:pPr eaLnBrk="0" hangingPunct="0"/>
            <a:endParaRPr lang="ru-RU" sz="2000">
              <a:cs typeface="Times New Roman" pitchFamily="18" charset="0"/>
            </a:endParaRPr>
          </a:p>
          <a:p>
            <a:pPr eaLnBrk="0" hangingPunct="0"/>
            <a:r>
              <a:rPr lang="ru-RU" sz="2000">
                <a:cs typeface="Times New Roman" pitchFamily="18" charset="0"/>
              </a:rPr>
              <a:t>1.   Энциклопедия для детей. Издательство «Весь». 2003г., стр.245</a:t>
            </a:r>
            <a:endParaRPr lang="ru-RU" sz="2000"/>
          </a:p>
          <a:p>
            <a:pPr eaLnBrk="0" hangingPunct="0"/>
            <a:r>
              <a:rPr lang="ru-RU" sz="2000">
                <a:cs typeface="Times New Roman" pitchFamily="18" charset="0"/>
              </a:rPr>
              <a:t>2.  Аркадий Гайдар. Собрание сочинений в 4 томах. Издательство « Детская литература» Москва.1964.</a:t>
            </a:r>
            <a:endParaRPr lang="ru-RU" sz="2000"/>
          </a:p>
          <a:p>
            <a:pPr eaLnBrk="0" hangingPunct="0"/>
            <a:r>
              <a:rPr lang="ru-RU" sz="2000">
                <a:cs typeface="Times New Roman" pitchFamily="18" charset="0"/>
              </a:rPr>
              <a:t>3.  А.П.Гайдар «Тимур и его команда».  Москва «Детская литература». 1979.</a:t>
            </a:r>
            <a:endParaRPr lang="ru-RU" sz="2000"/>
          </a:p>
          <a:p>
            <a:pPr eaLnBrk="0" hangingPunct="0"/>
            <a:r>
              <a:rPr lang="ru-RU" sz="2000">
                <a:cs typeface="Times New Roman" pitchFamily="18" charset="0"/>
              </a:rPr>
              <a:t>4.   Журнал «Детская литература».  Февраль  1977г.  Специальный выпуск, посвященный Аркадию Гайдару.</a:t>
            </a:r>
            <a:endParaRPr lang="ru-RU" sz="2000"/>
          </a:p>
          <a:p>
            <a:pPr eaLnBrk="0" hangingPunct="0"/>
            <a:r>
              <a:rPr lang="ru-RU" sz="2000">
                <a:cs typeface="Times New Roman" pitchFamily="18" charset="0"/>
              </a:rPr>
              <a:t>5.   В.Г.Валькова  «Герои детских книг в классе и на экране». - Литература в школе. 1982 .№2.</a:t>
            </a:r>
            <a:endParaRPr lang="ru-RU" sz="2000"/>
          </a:p>
          <a:p>
            <a:pPr eaLnBrk="0" hangingPunct="0"/>
            <a:r>
              <a:rPr lang="ru-RU" sz="2000">
                <a:cs typeface="Times New Roman" pitchFamily="18" charset="0"/>
              </a:rPr>
              <a:t>6.  Гайдар в школе. Составитель Т.Ф.Курдюмова. Москва «Просвещение». 1976.</a:t>
            </a:r>
            <a:endParaRPr lang="ru-RU" sz="2000"/>
          </a:p>
          <a:p>
            <a:pPr eaLnBrk="0" hangingPunct="0"/>
            <a:r>
              <a:rPr lang="ru-RU" sz="2000">
                <a:cs typeface="Times New Roman" pitchFamily="18" charset="0"/>
              </a:rPr>
              <a:t>7.  Абрамович Г.  Гайдар-рассказчик.  Русский язык в школе. 1974. №1.</a:t>
            </a:r>
            <a:endParaRPr lang="ru-RU" sz="2000"/>
          </a:p>
          <a:p>
            <a:pPr eaLnBrk="0" hangingPunct="0"/>
            <a:endParaRPr lang="ru-RU"/>
          </a:p>
        </p:txBody>
      </p:sp>
      <p:sp>
        <p:nvSpPr>
          <p:cNvPr id="20487" name="Прямоугольник 11"/>
          <p:cNvSpPr>
            <a:spLocks noChangeArrowheads="1"/>
          </p:cNvSpPr>
          <p:nvPr/>
        </p:nvSpPr>
        <p:spPr bwMode="auto">
          <a:xfrm>
            <a:off x="1643063" y="785813"/>
            <a:ext cx="5715000" cy="830262"/>
          </a:xfrm>
          <a:prstGeom prst="rect">
            <a:avLst/>
          </a:prstGeom>
          <a:noFill/>
          <a:ln w="9525">
            <a:noFill/>
            <a:miter lim="800000"/>
            <a:headEnd/>
            <a:tailEnd/>
          </a:ln>
        </p:spPr>
        <p:txBody>
          <a:bodyPr>
            <a:spAutoFit/>
          </a:bodyPr>
          <a:lstStyle/>
          <a:p>
            <a:endParaRPr lang="ru-RU" b="1"/>
          </a:p>
          <a:p>
            <a:r>
              <a:rPr lang="ru-RU" b="1"/>
              <a:t>Список использованной литературы</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Номер слайда 2"/>
          <p:cNvSpPr>
            <a:spLocks noGrp="1"/>
          </p:cNvSpPr>
          <p:nvPr>
            <p:ph type="sldNum" sz="quarter" idx="12"/>
          </p:nvPr>
        </p:nvSpPr>
        <p:spPr>
          <a:noFill/>
          <a:ln>
            <a:miter lim="800000"/>
            <a:headEnd/>
            <a:tailEnd/>
          </a:ln>
        </p:spPr>
        <p:txBody>
          <a:bodyPr/>
          <a:lstStyle/>
          <a:p>
            <a:fld id="{06D5CC31-9443-4E9F-B34B-6217103B5730}" type="slidenum">
              <a:rPr lang="ru-RU" smtClean="0"/>
              <a:pPr/>
              <a:t>2</a:t>
            </a:fld>
            <a:endParaRPr lang="ru-RU" smtClean="0"/>
          </a:p>
        </p:txBody>
      </p:sp>
      <p:sp>
        <p:nvSpPr>
          <p:cNvPr id="5123" name="Прямоугольник 5"/>
          <p:cNvSpPr>
            <a:spLocks noChangeArrowheads="1"/>
          </p:cNvSpPr>
          <p:nvPr/>
        </p:nvSpPr>
        <p:spPr bwMode="auto">
          <a:xfrm>
            <a:off x="3500438" y="428625"/>
            <a:ext cx="4735512" cy="461963"/>
          </a:xfrm>
          <a:prstGeom prst="rect">
            <a:avLst/>
          </a:prstGeom>
          <a:noFill/>
          <a:ln w="9525">
            <a:noFill/>
            <a:miter lim="800000"/>
            <a:headEnd/>
            <a:tailEnd/>
          </a:ln>
        </p:spPr>
        <p:txBody>
          <a:bodyPr wrap="none">
            <a:spAutoFit/>
          </a:bodyPr>
          <a:lstStyle/>
          <a:p>
            <a:pPr algn="ctr"/>
            <a:r>
              <a:rPr lang="ru-RU" b="1"/>
              <a:t>Предмет и объект исследования:</a:t>
            </a:r>
          </a:p>
        </p:txBody>
      </p:sp>
      <p:sp>
        <p:nvSpPr>
          <p:cNvPr id="7" name="Прямоугольник 6"/>
          <p:cNvSpPr/>
          <p:nvPr/>
        </p:nvSpPr>
        <p:spPr>
          <a:xfrm>
            <a:off x="3071802" y="1071546"/>
            <a:ext cx="5857916" cy="3046988"/>
          </a:xfrm>
          <a:prstGeom prst="rect">
            <a:avLst/>
          </a:prstGeom>
        </p:spPr>
        <p:txBody>
          <a:bodyPr>
            <a:spAutoFit/>
          </a:bodyPr>
          <a:lstStyle/>
          <a:p>
            <a:pPr>
              <a:defRPr/>
            </a:pP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Эпизоды жизни и творчества А.П.Гайдара, его повесть «Тимур и его команда», у которой в этом году день рождения - 70лет</a:t>
            </a:r>
          </a:p>
          <a:p>
            <a:pPr>
              <a:defRPr/>
            </a:pPr>
            <a:endParaRPr lang="en-US" b="1" dirty="0"/>
          </a:p>
          <a:p>
            <a:pPr algn="ctr">
              <a:defRPr/>
            </a:pPr>
            <a:r>
              <a:rPr lang="ru-RU" b="1" dirty="0"/>
              <a:t>Актуальность данного </a:t>
            </a:r>
            <a:r>
              <a:rPr lang="en-US" b="1" dirty="0"/>
              <a:t>         </a:t>
            </a:r>
            <a:r>
              <a:rPr lang="ru-RU" b="1" dirty="0"/>
              <a:t>исследования:</a:t>
            </a:r>
            <a:endParaRPr lang="en-US" b="1" dirty="0"/>
          </a:p>
          <a:p>
            <a:pPr algn="ctr">
              <a:defRPr/>
            </a:pPr>
            <a:endParaRPr lang="ru-RU" b="1" dirty="0"/>
          </a:p>
          <a:p>
            <a:pPr>
              <a:defRPr/>
            </a:pP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ndParaRPr>
          </a:p>
        </p:txBody>
      </p:sp>
      <p:sp>
        <p:nvSpPr>
          <p:cNvPr id="10" name="Прямоугольник 9"/>
          <p:cNvSpPr/>
          <p:nvPr/>
        </p:nvSpPr>
        <p:spPr>
          <a:xfrm>
            <a:off x="2928926" y="3429000"/>
            <a:ext cx="6072230" cy="1938992"/>
          </a:xfrm>
          <a:prstGeom prst="rect">
            <a:avLst/>
          </a:prstGeom>
        </p:spPr>
        <p:txBody>
          <a:bodyPr>
            <a:spAutoFit/>
          </a:bodyPr>
          <a:lstStyle/>
          <a:p>
            <a:pPr>
              <a:defRPr/>
            </a:pP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Актуальность данной проблемы состоит в том, что от Гайдара во многих из людей старшего поколения – нравственная закалка, чувства патриотизма и товарищества. А это важно и ценно и в современном мире</a:t>
            </a:r>
          </a:p>
        </p:txBody>
      </p:sp>
      <p:pic>
        <p:nvPicPr>
          <p:cNvPr id="8" name="Picture 10" descr="H:\Сканирование\8.jpg"/>
          <p:cNvPicPr>
            <a:picLocks noChangeAspect="1" noChangeArrowheads="1"/>
          </p:cNvPicPr>
          <p:nvPr/>
        </p:nvPicPr>
        <p:blipFill>
          <a:blip r:embed="rId2">
            <a:lum bright="-10000" contrast="40000"/>
          </a:blip>
          <a:srcRect/>
          <a:stretch>
            <a:fillRect/>
          </a:stretch>
        </p:blipFill>
        <p:spPr bwMode="auto">
          <a:xfrm rot="494905">
            <a:off x="274638" y="949325"/>
            <a:ext cx="2571750" cy="400843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Прямоуг. 5"/>
          <p:cNvSpPr>
            <a:spLocks noChangeArrowheads="1"/>
          </p:cNvSpPr>
          <p:nvPr/>
        </p:nvSpPr>
        <p:spPr bwMode="auto">
          <a:xfrm>
            <a:off x="0" y="2000250"/>
            <a:ext cx="9144000" cy="0"/>
          </a:xfrm>
          <a:prstGeom prst="rect">
            <a:avLst/>
          </a:prstGeom>
          <a:noFill/>
          <a:ln w="9525">
            <a:noFill/>
            <a:miter lim="800000"/>
            <a:headEnd/>
            <a:tailEnd/>
          </a:ln>
        </p:spPr>
        <p:txBody>
          <a:bodyPr wrap="none" anchor="ctr">
            <a:spAutoFit/>
          </a:bodyPr>
          <a:lstStyle/>
          <a:p>
            <a:endParaRPr lang="ru-RU"/>
          </a:p>
        </p:txBody>
      </p:sp>
      <p:sp>
        <p:nvSpPr>
          <p:cNvPr id="6147" name="Прямоуг. 7"/>
          <p:cNvSpPr>
            <a:spLocks noChangeArrowheads="1"/>
          </p:cNvSpPr>
          <p:nvPr/>
        </p:nvSpPr>
        <p:spPr bwMode="auto">
          <a:xfrm>
            <a:off x="0" y="1989138"/>
            <a:ext cx="9144000" cy="0"/>
          </a:xfrm>
          <a:prstGeom prst="rect">
            <a:avLst/>
          </a:prstGeom>
          <a:noFill/>
          <a:ln w="9525">
            <a:noFill/>
            <a:miter lim="800000"/>
            <a:headEnd/>
            <a:tailEnd/>
          </a:ln>
        </p:spPr>
        <p:txBody>
          <a:bodyPr wrap="none" anchor="ctr">
            <a:spAutoFit/>
          </a:bodyPr>
          <a:lstStyle/>
          <a:p>
            <a:endParaRPr lang="ru-RU"/>
          </a:p>
        </p:txBody>
      </p:sp>
      <p:sp>
        <p:nvSpPr>
          <p:cNvPr id="6148" name="Номер слайда 2"/>
          <p:cNvSpPr>
            <a:spLocks noGrp="1"/>
          </p:cNvSpPr>
          <p:nvPr>
            <p:ph type="sldNum" sz="quarter" idx="12"/>
          </p:nvPr>
        </p:nvSpPr>
        <p:spPr>
          <a:noFill/>
          <a:ln>
            <a:miter lim="800000"/>
            <a:headEnd/>
            <a:tailEnd/>
          </a:ln>
        </p:spPr>
        <p:txBody>
          <a:bodyPr/>
          <a:lstStyle/>
          <a:p>
            <a:fld id="{6AE639D9-0935-4D85-941F-61239F1F3BF1}" type="slidenum">
              <a:rPr lang="ru-RU" smtClean="0"/>
              <a:pPr/>
              <a:t>3</a:t>
            </a:fld>
            <a:endParaRPr lang="ru-RU" smtClean="0"/>
          </a:p>
        </p:txBody>
      </p:sp>
      <p:sp>
        <p:nvSpPr>
          <p:cNvPr id="9" name="Прямоугольник 8"/>
          <p:cNvSpPr/>
          <p:nvPr/>
        </p:nvSpPr>
        <p:spPr>
          <a:xfrm>
            <a:off x="0" y="0"/>
            <a:ext cx="9144000" cy="1938992"/>
          </a:xfrm>
          <a:prstGeom prst="rect">
            <a:avLst/>
          </a:prstGeom>
        </p:spPr>
        <p:txBody>
          <a:bodyPr wrap="square">
            <a:spAutoFit/>
          </a:bodyPr>
          <a:lstStyle/>
          <a:p>
            <a:pPr algn="ctr">
              <a:defRPr/>
            </a:pPr>
            <a:r>
              <a:rPr lang="ru-RU"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Цель исследования:</a:t>
            </a:r>
          </a:p>
          <a:p>
            <a:pPr algn="ctr">
              <a:defRPr/>
            </a:pPr>
            <a:r>
              <a:rPr lang="ru-RU" sz="2800" b="1" spc="50" dirty="0" smtClean="0">
                <a:ln w="12700" cmpd="sng">
                  <a:solidFill>
                    <a:schemeClr val="accent6">
                      <a:satMod val="120000"/>
                      <a:shade val="80000"/>
                    </a:schemeClr>
                  </a:solidFill>
                  <a:prstDash val="solid"/>
                </a:ln>
                <a:solidFill>
                  <a:srgbClr val="002060"/>
                </a:solidFill>
                <a:effectLst>
                  <a:glow rad="53100">
                    <a:schemeClr val="accent6">
                      <a:satMod val="180000"/>
                      <a:alpha val="30000"/>
                    </a:schemeClr>
                  </a:glow>
                  <a:outerShdw blurRad="38100" dist="38100" dir="2700000" algn="tl">
                    <a:srgbClr val="000000">
                      <a:alpha val="43137"/>
                    </a:srgbClr>
                  </a:outerShdw>
                </a:effectLst>
              </a:rPr>
              <a:t>выяснить, чем Гайдар ценен для нынешних детей и подростков  </a:t>
            </a:r>
            <a:endParaRPr lang="ru-RU" sz="2800" b="1" spc="50" dirty="0">
              <a:ln w="12700" cmpd="sng">
                <a:solidFill>
                  <a:schemeClr val="accent6">
                    <a:satMod val="120000"/>
                    <a:shade val="80000"/>
                  </a:schemeClr>
                </a:solidFill>
                <a:prstDash val="solid"/>
              </a:ln>
              <a:solidFill>
                <a:srgbClr val="002060"/>
              </a:solidFill>
              <a:effectLst>
                <a:glow rad="53100">
                  <a:schemeClr val="accent6">
                    <a:satMod val="180000"/>
                    <a:alpha val="30000"/>
                  </a:schemeClr>
                </a:glow>
              </a:effectLst>
            </a:endParaRPr>
          </a:p>
          <a:p>
            <a:pPr>
              <a:defRPr/>
            </a:pPr>
            <a:r>
              <a:rPr lang="ru-RU"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                                                           </a:t>
            </a:r>
            <a:endParaRPr lang="ru-RU" sz="3200" dirty="0"/>
          </a:p>
        </p:txBody>
      </p:sp>
      <p:sp>
        <p:nvSpPr>
          <p:cNvPr id="12" name="Прямоугольник 11"/>
          <p:cNvSpPr/>
          <p:nvPr/>
        </p:nvSpPr>
        <p:spPr>
          <a:xfrm>
            <a:off x="214282" y="928670"/>
            <a:ext cx="7358114" cy="1015663"/>
          </a:xfrm>
          <a:prstGeom prst="rect">
            <a:avLst/>
          </a:prstGeom>
          <a:noFill/>
        </p:spPr>
        <p:txBody>
          <a:bodyPr>
            <a:spAutoFit/>
          </a:bodyPr>
          <a:lstStyle/>
          <a:p>
            <a:pPr algn="ctr">
              <a:defRPr/>
            </a:pPr>
            <a:r>
              <a:rPr lang="ru-RU" sz="2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no Pro Caption" pitchFamily="18" charset="0"/>
              </a:rPr>
              <a:t>            </a:t>
            </a:r>
          </a:p>
          <a:p>
            <a:pPr algn="ctr">
              <a:defRPr/>
            </a:pPr>
            <a:endParaRPr lang="ru-RU" sz="2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no Pro Caption" pitchFamily="18" charset="0"/>
            </a:endParaRPr>
          </a:p>
          <a:p>
            <a:pPr algn="ctr">
              <a:defRPr/>
            </a:pPr>
            <a:r>
              <a:rPr lang="ru-RU" sz="2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no Pro Caption" pitchFamily="18" charset="0"/>
              </a:rPr>
              <a:t> </a:t>
            </a:r>
            <a:r>
              <a:rPr lang="ru-RU" sz="2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no Pro Caption" pitchFamily="18" charset="0"/>
              </a:rPr>
              <a:t>Для достижения этой цели необходимо: </a:t>
            </a:r>
            <a:endParaRPr lang="ru-RU" sz="2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3" name="Прямоугольник 12"/>
          <p:cNvSpPr/>
          <p:nvPr/>
        </p:nvSpPr>
        <p:spPr>
          <a:xfrm>
            <a:off x="428596" y="2214554"/>
            <a:ext cx="6072230" cy="4154984"/>
          </a:xfrm>
          <a:prstGeom prst="rect">
            <a:avLst/>
          </a:prstGeom>
        </p:spPr>
        <p:txBody>
          <a:bodyPr>
            <a:spAutoFit/>
          </a:bodyPr>
          <a:lstStyle/>
          <a:p>
            <a:pPr>
              <a:defRPr/>
            </a:pPr>
            <a:r>
              <a:rPr lang="ru-RU" i="1" dirty="0">
                <a:ln>
                  <a:prstDash val="solid"/>
                </a:ln>
                <a:solidFill>
                  <a:schemeClr val="accent6">
                    <a:tint val="1000"/>
                  </a:schemeClr>
                </a:solidFill>
                <a:effectLst>
                  <a:outerShdw blurRad="88000" dist="50800" dir="5040000" algn="tl">
                    <a:schemeClr val="accent4">
                      <a:tint val="80000"/>
                      <a:satMod val="250000"/>
                      <a:alpha val="45000"/>
                    </a:schemeClr>
                  </a:outerShdw>
                </a:effectLst>
                <a:latin typeface="Arno Pro Caption" pitchFamily="18" charset="0"/>
              </a:rPr>
              <a:t>познакомиться с эпизодами жизни и творчества А.П.Гайдара</a:t>
            </a:r>
          </a:p>
          <a:p>
            <a:pPr>
              <a:defRPr/>
            </a:pPr>
            <a:r>
              <a:rPr lang="ru-RU" i="1" dirty="0">
                <a:ln>
                  <a:prstDash val="solid"/>
                </a:ln>
                <a:solidFill>
                  <a:schemeClr val="accent6">
                    <a:tint val="1000"/>
                  </a:schemeClr>
                </a:solidFill>
                <a:effectLst>
                  <a:outerShdw blurRad="88000" dist="50800" dir="5040000" algn="tl">
                    <a:schemeClr val="accent4">
                      <a:tint val="80000"/>
                      <a:satMod val="250000"/>
                      <a:alpha val="45000"/>
                    </a:schemeClr>
                  </a:outerShdw>
                </a:effectLst>
                <a:latin typeface="Arno Pro Caption" pitchFamily="18" charset="0"/>
              </a:rPr>
              <a:t> - узнать, в чем исключительность повести «Тимур и его команда», у которой в этом году день рождения – 70 лет.</a:t>
            </a:r>
          </a:p>
          <a:p>
            <a:pPr>
              <a:defRPr/>
            </a:pPr>
            <a:r>
              <a:rPr lang="ru-RU" i="1" dirty="0">
                <a:ln>
                  <a:prstDash val="solid"/>
                </a:ln>
                <a:solidFill>
                  <a:schemeClr val="accent6">
                    <a:tint val="1000"/>
                  </a:schemeClr>
                </a:solidFill>
                <a:effectLst>
                  <a:outerShdw blurRad="88000" dist="50800" dir="5040000" algn="tl">
                    <a:schemeClr val="accent4">
                      <a:tint val="80000"/>
                      <a:satMod val="250000"/>
                      <a:alpha val="45000"/>
                    </a:schemeClr>
                  </a:outerShdw>
                </a:effectLst>
                <a:latin typeface="Arno Pro Caption" pitchFamily="18" charset="0"/>
              </a:rPr>
              <a:t> - научиться работать с дополнительной литературой, приобрести умение исследовательской деятельности.</a:t>
            </a:r>
          </a:p>
          <a:p>
            <a:pPr>
              <a:defRPr/>
            </a:pPr>
            <a:r>
              <a:rPr lang="ru-RU" i="1" dirty="0">
                <a:ln>
                  <a:prstDash val="solid"/>
                </a:ln>
                <a:solidFill>
                  <a:schemeClr val="accent6">
                    <a:tint val="1000"/>
                  </a:schemeClr>
                </a:solidFill>
                <a:effectLst>
                  <a:outerShdw blurRad="88000" dist="50800" dir="5040000" algn="tl">
                    <a:schemeClr val="accent4">
                      <a:tint val="80000"/>
                      <a:satMod val="250000"/>
                      <a:alpha val="45000"/>
                    </a:schemeClr>
                  </a:outerShdw>
                </a:effectLst>
                <a:latin typeface="Arno Pro Caption" pitchFamily="18" charset="0"/>
              </a:rPr>
              <a:t> - выяснить, что знают люди разного возраста о жизни и творчестве А.П.Гайдара</a:t>
            </a:r>
            <a:endParaRPr lang="ru-RU" dirty="0">
              <a:ln w="18415" cmpd="sng">
                <a:solidFill>
                  <a:srgbClr val="FFFFFF"/>
                </a:solidFill>
                <a:prstDash val="solid"/>
              </a:ln>
              <a:solidFill>
                <a:schemeClr val="accent6">
                  <a:tint val="1000"/>
                </a:schemeClr>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Прямоуг. 6"/>
          <p:cNvSpPr>
            <a:spLocks noChangeArrowheads="1"/>
          </p:cNvSpPr>
          <p:nvPr/>
        </p:nvSpPr>
        <p:spPr bwMode="auto">
          <a:xfrm>
            <a:off x="0" y="1595438"/>
            <a:ext cx="9144000" cy="0"/>
          </a:xfrm>
          <a:prstGeom prst="rect">
            <a:avLst/>
          </a:prstGeom>
          <a:noFill/>
          <a:ln w="9525">
            <a:noFill/>
            <a:miter lim="800000"/>
            <a:headEnd/>
            <a:tailEnd/>
          </a:ln>
        </p:spPr>
        <p:txBody>
          <a:bodyPr wrap="none" anchor="ctr">
            <a:spAutoFit/>
          </a:bodyPr>
          <a:lstStyle/>
          <a:p>
            <a:endParaRPr lang="ru-RU"/>
          </a:p>
        </p:txBody>
      </p:sp>
      <p:sp>
        <p:nvSpPr>
          <p:cNvPr id="7171" name="Номер слайда 2"/>
          <p:cNvSpPr>
            <a:spLocks noGrp="1"/>
          </p:cNvSpPr>
          <p:nvPr>
            <p:ph type="sldNum" sz="quarter" idx="12"/>
          </p:nvPr>
        </p:nvSpPr>
        <p:spPr>
          <a:noFill/>
          <a:ln>
            <a:miter lim="800000"/>
            <a:headEnd/>
            <a:tailEnd/>
          </a:ln>
        </p:spPr>
        <p:txBody>
          <a:bodyPr/>
          <a:lstStyle/>
          <a:p>
            <a:fld id="{566CFB2A-86E5-47A6-9FE9-ABB5E4C88909}" type="slidenum">
              <a:rPr lang="ru-RU" smtClean="0"/>
              <a:pPr/>
              <a:t>4</a:t>
            </a:fld>
            <a:endParaRPr lang="ru-RU" smtClean="0"/>
          </a:p>
        </p:txBody>
      </p:sp>
      <p:sp>
        <p:nvSpPr>
          <p:cNvPr id="7172" name="Прямоугольник 5"/>
          <p:cNvSpPr>
            <a:spLocks noChangeArrowheads="1"/>
          </p:cNvSpPr>
          <p:nvPr/>
        </p:nvSpPr>
        <p:spPr bwMode="auto">
          <a:xfrm>
            <a:off x="714375" y="571500"/>
            <a:ext cx="7572375" cy="1570038"/>
          </a:xfrm>
          <a:prstGeom prst="rect">
            <a:avLst/>
          </a:prstGeom>
          <a:noFill/>
          <a:ln w="9525">
            <a:noFill/>
            <a:miter lim="800000"/>
            <a:headEnd/>
            <a:tailEnd/>
          </a:ln>
        </p:spPr>
        <p:txBody>
          <a:bodyPr>
            <a:spAutoFit/>
          </a:bodyPr>
          <a:lstStyle/>
          <a:p>
            <a:r>
              <a:rPr lang="ru-RU" b="1"/>
              <a:t>Стала почти хрестоматийной фраза о том, что у книг Гайдара завидная судьба. Где же, в чем истоки этой исключительности? Это есть основной вопрос моего исследования</a:t>
            </a:r>
          </a:p>
        </p:txBody>
      </p:sp>
      <p:pic>
        <p:nvPicPr>
          <p:cNvPr id="7" name="Рисунок 6"/>
          <p:cNvPicPr>
            <a:picLocks noChangeAspect="1" noChangeArrowheads="1"/>
          </p:cNvPicPr>
          <p:nvPr/>
        </p:nvPicPr>
        <p:blipFill>
          <a:blip r:embed="rId2">
            <a:lum contrast="40000"/>
          </a:blip>
          <a:srcRect l="1025" r="1025" b="1135"/>
          <a:stretch>
            <a:fillRect/>
          </a:stretch>
        </p:blipFill>
        <p:spPr bwMode="auto">
          <a:xfrm>
            <a:off x="3286125" y="2500313"/>
            <a:ext cx="2357438" cy="3471862"/>
          </a:xfrm>
          <a:prstGeom prst="rect">
            <a:avLst/>
          </a:prstGeom>
          <a:ln>
            <a:noFill/>
          </a:ln>
          <a:effectLst>
            <a:outerShdw blurRad="292100" dist="139700" dir="2700000" algn="tl" rotWithShape="0">
              <a:srgbClr val="333333">
                <a:alpha val="65000"/>
              </a:srgbClr>
            </a:outerShdw>
          </a:effectLst>
          <a:extLst>
            <a:ext uri="{909E8E84-426E-40DD-AFC4-6F175D3DCCD1}"/>
          </a:extLst>
        </p:spPr>
      </p:pic>
      <p:pic>
        <p:nvPicPr>
          <p:cNvPr id="8" name="Рисунок 8"/>
          <p:cNvPicPr>
            <a:picLocks noChangeAspect="1" noChangeArrowheads="1"/>
          </p:cNvPicPr>
          <p:nvPr/>
        </p:nvPicPr>
        <p:blipFill>
          <a:blip r:embed="rId3">
            <a:lum contrast="38000"/>
          </a:blip>
          <a:srcRect l="6316" t="1495" r="1579" b="1495"/>
          <a:stretch>
            <a:fillRect/>
          </a:stretch>
        </p:blipFill>
        <p:spPr bwMode="auto">
          <a:xfrm rot="1436418">
            <a:off x="5754688" y="3009900"/>
            <a:ext cx="2384425" cy="3514725"/>
          </a:xfrm>
          <a:prstGeom prst="rect">
            <a:avLst/>
          </a:prstGeom>
          <a:ln>
            <a:noFill/>
          </a:ln>
          <a:effectLst>
            <a:outerShdw blurRad="292100" dist="139700" dir="2700000" algn="tl" rotWithShape="0">
              <a:srgbClr val="333333">
                <a:alpha val="65000"/>
              </a:srgbClr>
            </a:outerShdw>
          </a:effectLst>
          <a:extLst>
            <a:ext uri="{909E8E84-426E-40DD-AFC4-6F175D3DCCD1}"/>
          </a:extLst>
        </p:spPr>
      </p:pic>
      <p:pic>
        <p:nvPicPr>
          <p:cNvPr id="9" name="Picture 9" descr="H:\Сканирование\7.jpg"/>
          <p:cNvPicPr>
            <a:picLocks noChangeAspect="1" noChangeArrowheads="1"/>
          </p:cNvPicPr>
          <p:nvPr/>
        </p:nvPicPr>
        <p:blipFill>
          <a:blip r:embed="rId4">
            <a:lum bright="10000" contrast="30000"/>
          </a:blip>
          <a:srcRect r="1388" b="461"/>
          <a:stretch>
            <a:fillRect/>
          </a:stretch>
        </p:blipFill>
        <p:spPr bwMode="auto">
          <a:xfrm rot="21039224">
            <a:off x="571500" y="2428875"/>
            <a:ext cx="2214563" cy="358933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Прямоуг. 6"/>
          <p:cNvSpPr>
            <a:spLocks noChangeArrowheads="1"/>
          </p:cNvSpPr>
          <p:nvPr/>
        </p:nvSpPr>
        <p:spPr bwMode="auto">
          <a:xfrm>
            <a:off x="0" y="2000250"/>
            <a:ext cx="9144000" cy="0"/>
          </a:xfrm>
          <a:prstGeom prst="rect">
            <a:avLst/>
          </a:prstGeom>
          <a:noFill/>
          <a:ln w="9525">
            <a:noFill/>
            <a:miter lim="800000"/>
            <a:headEnd/>
            <a:tailEnd/>
          </a:ln>
        </p:spPr>
        <p:txBody>
          <a:bodyPr wrap="none" anchor="ctr">
            <a:spAutoFit/>
          </a:bodyPr>
          <a:lstStyle/>
          <a:p>
            <a:endParaRPr lang="ru-RU"/>
          </a:p>
        </p:txBody>
      </p:sp>
      <p:sp>
        <p:nvSpPr>
          <p:cNvPr id="1028" name="Прямоуг. 8"/>
          <p:cNvSpPr>
            <a:spLocks noChangeArrowheads="1"/>
          </p:cNvSpPr>
          <p:nvPr/>
        </p:nvSpPr>
        <p:spPr bwMode="auto">
          <a:xfrm>
            <a:off x="0" y="1916113"/>
            <a:ext cx="9144000" cy="0"/>
          </a:xfrm>
          <a:prstGeom prst="rect">
            <a:avLst/>
          </a:prstGeom>
          <a:noFill/>
          <a:ln w="9525">
            <a:noFill/>
            <a:miter lim="800000"/>
            <a:headEnd/>
            <a:tailEnd/>
          </a:ln>
        </p:spPr>
        <p:txBody>
          <a:bodyPr wrap="none" anchor="ctr">
            <a:spAutoFit/>
          </a:bodyPr>
          <a:lstStyle/>
          <a:p>
            <a:endParaRPr lang="ru-RU"/>
          </a:p>
        </p:txBody>
      </p:sp>
      <p:sp>
        <p:nvSpPr>
          <p:cNvPr id="1029" name="Номер слайда 2"/>
          <p:cNvSpPr>
            <a:spLocks noGrp="1"/>
          </p:cNvSpPr>
          <p:nvPr>
            <p:ph type="sldNum" sz="quarter" idx="12"/>
          </p:nvPr>
        </p:nvSpPr>
        <p:spPr>
          <a:noFill/>
          <a:ln>
            <a:miter lim="800000"/>
            <a:headEnd/>
            <a:tailEnd/>
          </a:ln>
        </p:spPr>
        <p:txBody>
          <a:bodyPr/>
          <a:lstStyle/>
          <a:p>
            <a:fld id="{4A3ECD03-6E2E-443E-A52C-2A10D6591FFA}" type="slidenum">
              <a:rPr lang="ru-RU" smtClean="0"/>
              <a:pPr/>
              <a:t>5</a:t>
            </a:fld>
            <a:endParaRPr lang="ru-RU" smtClean="0"/>
          </a:p>
        </p:txBody>
      </p:sp>
      <p:sp>
        <p:nvSpPr>
          <p:cNvPr id="11" name="Прямоугольник 10"/>
          <p:cNvSpPr/>
          <p:nvPr/>
        </p:nvSpPr>
        <p:spPr>
          <a:xfrm>
            <a:off x="214282" y="357166"/>
            <a:ext cx="4572000" cy="5940088"/>
          </a:xfrm>
          <a:prstGeom prst="rect">
            <a:avLst/>
          </a:prstGeom>
        </p:spPr>
        <p:txBody>
          <a:bodyPr>
            <a:spAutoFit/>
          </a:bodyPr>
          <a:lstStyle/>
          <a:p>
            <a:pPr algn="ctr">
              <a:defRPr/>
            </a:pPr>
            <a:r>
              <a:rPr lang="ru-RU" sz="2000" i="1" spc="50" dirty="0">
                <a:ln w="11430">
                  <a:solidFill>
                    <a:schemeClr val="tx1">
                      <a:lumMod val="85000"/>
                      <a:lumOff val="15000"/>
                    </a:schemeClr>
                  </a:solidFill>
                </a:ln>
                <a:gradFill>
                  <a:gsLst>
                    <a:gs pos="25000">
                      <a:schemeClr val="accent4"/>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К числу писателей, жизнь которых неотделима от жизни их героев, слилась с нею не только в представлении читателей, но и в действительности, принадлежит Аркадий Гайдар.</a:t>
            </a:r>
          </a:p>
          <a:p>
            <a:pPr algn="ctr">
              <a:defRPr/>
            </a:pPr>
            <a:r>
              <a:rPr lang="ru-RU" sz="2000" i="1" spc="50" dirty="0">
                <a:ln w="11430">
                  <a:solidFill>
                    <a:schemeClr val="tx1">
                      <a:lumMod val="85000"/>
                      <a:lumOff val="15000"/>
                    </a:schemeClr>
                  </a:solidFill>
                </a:ln>
                <a:gradFill>
                  <a:gsLst>
                    <a:gs pos="25000">
                      <a:schemeClr val="accent4"/>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   Когда идет в далекий и трудный поход корабль, на носу его, зорко вглядываясь в даль, не сводя глаз с моря и горизонта, несут свою вахту впередсмотрящие. Самым бдительным, верным и опытным доверяют моряки этот пост.</a:t>
            </a:r>
          </a:p>
          <a:p>
            <a:pPr algn="ctr">
              <a:defRPr/>
            </a:pPr>
            <a:r>
              <a:rPr lang="ru-RU" sz="2000" i="1" spc="50" dirty="0">
                <a:ln w="11430">
                  <a:solidFill>
                    <a:schemeClr val="tx1">
                      <a:lumMod val="85000"/>
                      <a:lumOff val="15000"/>
                    </a:schemeClr>
                  </a:solidFill>
                </a:ln>
                <a:gradFill>
                  <a:gsLst>
                    <a:gs pos="25000">
                      <a:schemeClr val="accent4"/>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   Когда в давние времена шли в поход воины- конники, они высылали вперед всадника. Этот всадник, скачущий впереди всех, всматривающийся в неизведанную даль, куда держал путь отряд, назывался </a:t>
            </a:r>
            <a:r>
              <a:rPr lang="ru-RU" sz="2000" i="1" spc="50" dirty="0" err="1">
                <a:ln w="11430">
                  <a:solidFill>
                    <a:schemeClr val="tx1">
                      <a:lumMod val="85000"/>
                      <a:lumOff val="15000"/>
                    </a:schemeClr>
                  </a:solidFill>
                </a:ln>
                <a:gradFill>
                  <a:gsLst>
                    <a:gs pos="25000">
                      <a:schemeClr val="accent4"/>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гайдаром</a:t>
            </a:r>
            <a:r>
              <a:rPr lang="ru-RU" sz="2000" i="1" spc="50" dirty="0">
                <a:ln w="11430">
                  <a:solidFill>
                    <a:schemeClr val="tx1">
                      <a:lumMod val="85000"/>
                      <a:lumOff val="15000"/>
                    </a:schemeClr>
                  </a:solidFill>
                </a:ln>
                <a:gradFill>
                  <a:gsLst>
                    <a:gs pos="25000">
                      <a:schemeClr val="accent4"/>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a:t>
            </a:r>
          </a:p>
        </p:txBody>
      </p:sp>
      <p:graphicFrame>
        <p:nvGraphicFramePr>
          <p:cNvPr id="1026" name="Объект 3"/>
          <p:cNvGraphicFramePr>
            <a:graphicFrameLocks noChangeAspect="1"/>
          </p:cNvGraphicFramePr>
          <p:nvPr/>
        </p:nvGraphicFramePr>
        <p:xfrm>
          <a:off x="5357813" y="928688"/>
          <a:ext cx="3214687" cy="4429125"/>
        </p:xfrm>
        <a:graphic>
          <a:graphicData uri="http://schemas.openxmlformats.org/presentationml/2006/ole">
            <p:oleObj spid="_x0000_s1026" name="Точечный рисунок" r:id="rId3" imgW="1771429" imgH="1971950" progId="PBrush">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Прямоуг. 6"/>
          <p:cNvSpPr>
            <a:spLocks noChangeArrowheads="1"/>
          </p:cNvSpPr>
          <p:nvPr/>
        </p:nvSpPr>
        <p:spPr bwMode="auto">
          <a:xfrm>
            <a:off x="0" y="2024063"/>
            <a:ext cx="9144000" cy="0"/>
          </a:xfrm>
          <a:prstGeom prst="rect">
            <a:avLst/>
          </a:prstGeom>
          <a:noFill/>
          <a:ln w="9525">
            <a:noFill/>
            <a:miter lim="800000"/>
            <a:headEnd/>
            <a:tailEnd/>
          </a:ln>
        </p:spPr>
        <p:txBody>
          <a:bodyPr wrap="none" anchor="ctr">
            <a:spAutoFit/>
          </a:bodyPr>
          <a:lstStyle/>
          <a:p>
            <a:endParaRPr lang="ru-RU"/>
          </a:p>
        </p:txBody>
      </p:sp>
      <p:sp>
        <p:nvSpPr>
          <p:cNvPr id="11" name="Рисунок 10"/>
          <p:cNvSpPr>
            <a:spLocks noGrp="1"/>
          </p:cNvSpPr>
          <p:nvPr>
            <p:ph type="pic" idx="1"/>
          </p:nvPr>
        </p:nvSpPr>
        <p:spPr>
          <a:xfrm>
            <a:off x="1000100" y="1500174"/>
            <a:ext cx="2214578" cy="2714644"/>
          </a:xfrm>
        </p:spPr>
      </p:sp>
      <p:sp>
        <p:nvSpPr>
          <p:cNvPr id="12" name="Текст 11"/>
          <p:cNvSpPr>
            <a:spLocks noGrp="1"/>
          </p:cNvSpPr>
          <p:nvPr>
            <p:ph type="body" sz="half" idx="2"/>
          </p:nvPr>
        </p:nvSpPr>
        <p:spPr>
          <a:xfrm>
            <a:off x="4357686" y="428604"/>
            <a:ext cx="4071966" cy="5715040"/>
          </a:xfrm>
        </p:spPr>
        <p:txBody>
          <a:bodyPr/>
          <a:lstStyle/>
          <a:p>
            <a:r>
              <a:rPr lang="ru-RU" sz="2200" dirty="0" smtClean="0"/>
              <a:t>Родился Аркадий Гайдар (настоящая фамилия - Голиков) 22 января 1904 года, в небольшом городке Курской области. Отец его - школьный учитель, мать работала сначала учительницей, позже фельдшером. В 1912 переехали в Арзамас. Именно Арзамас Аркадий Гайдар называл своей родиной, потому что здесь прошло детство, здесь была учёба в реальном училище. Многие впечатления от “</a:t>
            </a:r>
            <a:r>
              <a:rPr lang="ru-RU" sz="2200" dirty="0" err="1" smtClean="0"/>
              <a:t>арзамасской</a:t>
            </a:r>
            <a:r>
              <a:rPr lang="ru-RU" sz="2200" dirty="0" smtClean="0"/>
              <a:t> жизни” потом нашли  отражение в его произведениях.</a:t>
            </a:r>
          </a:p>
          <a:p>
            <a:endParaRPr lang="ru-RU" dirty="0"/>
          </a:p>
        </p:txBody>
      </p:sp>
      <p:sp>
        <p:nvSpPr>
          <p:cNvPr id="8195" name="Номер слайда 2"/>
          <p:cNvSpPr>
            <a:spLocks noGrp="1"/>
          </p:cNvSpPr>
          <p:nvPr>
            <p:ph type="sldNum" sz="quarter" idx="12"/>
          </p:nvPr>
        </p:nvSpPr>
        <p:spPr>
          <a:noFill/>
          <a:ln>
            <a:miter lim="800000"/>
            <a:headEnd/>
            <a:tailEnd/>
          </a:ln>
        </p:spPr>
        <p:txBody>
          <a:bodyPr/>
          <a:lstStyle/>
          <a:p>
            <a:fld id="{2E77A736-A5CD-47A1-8216-49D551E7E447}" type="slidenum">
              <a:rPr lang="ru-RU" smtClean="0"/>
              <a:pPr/>
              <a:t>6</a:t>
            </a:fld>
            <a:endParaRPr lang="ru-RU" smtClean="0"/>
          </a:p>
        </p:txBody>
      </p:sp>
      <p:pic>
        <p:nvPicPr>
          <p:cNvPr id="16" name="Рисунок 15"/>
          <p:cNvPicPr/>
          <p:nvPr/>
        </p:nvPicPr>
        <p:blipFill>
          <a:blip r:embed="rId2" cstate="print">
            <a:lum bright="-4000" contrast="60000"/>
            <a:grayscl/>
            <a:extLst>
              <a:ext uri="{28A0092B-C50C-407E-A947-70E740481C1C}"/>
            </a:extLst>
          </a:blip>
          <a:srcRect l="906" t="662" r="906" b="662"/>
          <a:stretch>
            <a:fillRect/>
          </a:stretch>
        </p:blipFill>
        <p:spPr bwMode="auto">
          <a:xfrm>
            <a:off x="500034" y="714356"/>
            <a:ext cx="3286148" cy="47149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Прямоуг. 5"/>
          <p:cNvSpPr>
            <a:spLocks noChangeArrowheads="1"/>
          </p:cNvSpPr>
          <p:nvPr/>
        </p:nvSpPr>
        <p:spPr bwMode="auto">
          <a:xfrm>
            <a:off x="0" y="928688"/>
            <a:ext cx="9144000" cy="0"/>
          </a:xfrm>
          <a:prstGeom prst="rect">
            <a:avLst/>
          </a:prstGeom>
          <a:noFill/>
          <a:ln w="9525">
            <a:noFill/>
            <a:miter lim="800000"/>
            <a:headEnd/>
            <a:tailEnd/>
          </a:ln>
        </p:spPr>
        <p:txBody>
          <a:bodyPr wrap="none" anchor="ctr">
            <a:spAutoFit/>
          </a:bodyPr>
          <a:lstStyle/>
          <a:p>
            <a:endParaRPr lang="ru-RU"/>
          </a:p>
        </p:txBody>
      </p:sp>
      <p:sp>
        <p:nvSpPr>
          <p:cNvPr id="9219" name="Прямоуг. 8"/>
          <p:cNvSpPr>
            <a:spLocks noChangeArrowheads="1"/>
          </p:cNvSpPr>
          <p:nvPr/>
        </p:nvSpPr>
        <p:spPr bwMode="auto">
          <a:xfrm>
            <a:off x="0" y="2047875"/>
            <a:ext cx="9144000" cy="0"/>
          </a:xfrm>
          <a:prstGeom prst="rect">
            <a:avLst/>
          </a:prstGeom>
          <a:noFill/>
          <a:ln w="9525">
            <a:noFill/>
            <a:miter lim="800000"/>
            <a:headEnd/>
            <a:tailEnd/>
          </a:ln>
        </p:spPr>
        <p:txBody>
          <a:bodyPr wrap="none" anchor="ctr">
            <a:spAutoFit/>
          </a:bodyPr>
          <a:lstStyle/>
          <a:p>
            <a:endParaRPr lang="ru-RU"/>
          </a:p>
        </p:txBody>
      </p:sp>
      <p:sp>
        <p:nvSpPr>
          <p:cNvPr id="9" name="5-конечная звезда 8"/>
          <p:cNvSpPr/>
          <p:nvPr/>
        </p:nvSpPr>
        <p:spPr>
          <a:xfrm>
            <a:off x="7092950" y="304800"/>
            <a:ext cx="1655763" cy="146843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9221" name="Номер слайда 3"/>
          <p:cNvSpPr>
            <a:spLocks noGrp="1"/>
          </p:cNvSpPr>
          <p:nvPr>
            <p:ph type="sldNum" sz="quarter" idx="12"/>
          </p:nvPr>
        </p:nvSpPr>
        <p:spPr>
          <a:noFill/>
          <a:ln>
            <a:miter lim="800000"/>
            <a:headEnd/>
            <a:tailEnd/>
          </a:ln>
        </p:spPr>
        <p:txBody>
          <a:bodyPr/>
          <a:lstStyle/>
          <a:p>
            <a:fld id="{AE042F16-40C9-4A9D-A998-DF14F560BC17}" type="slidenum">
              <a:rPr lang="ru-RU" smtClean="0"/>
              <a:pPr/>
              <a:t>7</a:t>
            </a:fld>
            <a:endParaRPr lang="ru-RU" smtClean="0"/>
          </a:p>
        </p:txBody>
      </p:sp>
      <p:sp>
        <p:nvSpPr>
          <p:cNvPr id="13" name="Прямоугольник 12"/>
          <p:cNvSpPr/>
          <p:nvPr/>
        </p:nvSpPr>
        <p:spPr>
          <a:xfrm>
            <a:off x="357158" y="571480"/>
            <a:ext cx="8572560" cy="5078313"/>
          </a:xfrm>
          <a:prstGeom prst="rect">
            <a:avLst/>
          </a:prstGeom>
        </p:spPr>
        <p:txBody>
          <a:bodyPr wrap="square">
            <a:spAutoFit/>
          </a:bodyPr>
          <a:lstStyle/>
          <a:p>
            <a:r>
              <a:rPr lang="ru-RU" sz="1800" b="1" i="1" dirty="0"/>
              <a:t>В декабре 1918-го Аркадий Голиков уходит в Красную Армию.</a:t>
            </a:r>
            <a:br>
              <a:rPr lang="ru-RU" sz="1800" b="1" i="1" dirty="0"/>
            </a:br>
            <a:r>
              <a:rPr lang="ru-RU" sz="1800" b="1" i="1" dirty="0"/>
              <a:t>Так заканчивается детство Аркадия Голикова и начинается военная деятельность. Вот так с войны, в неполные пятнадцать лет началась взрослая жизнь Аркадия Гайдара. В декабре 1919 года на Польском фронте, где он командовал взводом, получает ранение в ногу и потому приезжает на побывку домой. Но по состоянию здоровья ему дали шестимесячный отпуск. Это было начало прощания с Красной Армией. </a:t>
            </a:r>
            <a:br>
              <a:rPr lang="ru-RU" sz="1800" b="1" i="1" dirty="0"/>
            </a:br>
            <a:r>
              <a:rPr lang="ru-RU" sz="1800" b="1" i="1" dirty="0"/>
              <a:t>Осенью 1932 года Аркадий Гайдар решил поселиться в Москве. В 1938 г Аркадий Гайдар приехал в Клину. Свою знаменитую повесть “Тимур и его команда” Аркадий Петрович написал в Клину, в 1940 г. Еще в Клину написаны “Чук и Гек”, “Судьба барабанщика”, “Дым в лесу”, “Комендант снежной крепости”, “Зимой 41-го” и “Клятва Тимура”. Гайдар мог написать ещё много книг, но со всей страной </a:t>
            </a:r>
            <a:r>
              <a:rPr lang="ru-RU" sz="1800" b="1" i="1" dirty="0" smtClean="0"/>
              <a:t>случилось </a:t>
            </a:r>
            <a:r>
              <a:rPr lang="ru-RU" sz="1800" b="1" i="1" dirty="0"/>
              <a:t>огромное несчастье – на СССР напала фашистская Германия. И Гайдар не мог остаться в стороне.</a:t>
            </a:r>
            <a:br>
              <a:rPr lang="ru-RU" sz="1800" b="1" i="1" dirty="0"/>
            </a:br>
            <a:r>
              <a:rPr lang="ru-RU" sz="1800" b="1" i="1" dirty="0"/>
              <a:t>Через день Аркадий Гайдар уехал на Юго-Западный фронт в качестве корреспондента "Комсомольской правды". Он ехал в город, где в 1919 году стал командиром, под стенами которого получил боевое крещение.</a:t>
            </a:r>
            <a:br>
              <a:rPr lang="ru-RU" sz="1800" b="1" i="1" dirty="0"/>
            </a:br>
            <a:r>
              <a:rPr lang="ru-RU" sz="1800" b="1" i="1" dirty="0"/>
              <a:t>Гайдар погиб 26 октября 1941 года в результате стычки с немецкой засадой.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 6"/>
          <p:cNvSpPr>
            <a:spLocks noChangeArrowheads="1"/>
          </p:cNvSpPr>
          <p:nvPr/>
        </p:nvSpPr>
        <p:spPr bwMode="auto">
          <a:xfrm>
            <a:off x="0" y="2338388"/>
            <a:ext cx="9144000" cy="0"/>
          </a:xfrm>
          <a:prstGeom prst="rect">
            <a:avLst/>
          </a:prstGeom>
          <a:noFill/>
          <a:ln w="9525">
            <a:noFill/>
            <a:miter lim="800000"/>
            <a:headEnd/>
            <a:tailEnd/>
          </a:ln>
        </p:spPr>
        <p:txBody>
          <a:bodyPr wrap="none" anchor="ctr">
            <a:spAutoFit/>
          </a:bodyPr>
          <a:lstStyle/>
          <a:p>
            <a:endParaRPr lang="ru-RU"/>
          </a:p>
        </p:txBody>
      </p:sp>
      <p:sp>
        <p:nvSpPr>
          <p:cNvPr id="10243" name="Номер слайда 2"/>
          <p:cNvSpPr>
            <a:spLocks noGrp="1"/>
          </p:cNvSpPr>
          <p:nvPr>
            <p:ph type="sldNum" sz="quarter" idx="12"/>
          </p:nvPr>
        </p:nvSpPr>
        <p:spPr>
          <a:noFill/>
          <a:ln>
            <a:miter lim="800000"/>
            <a:headEnd/>
            <a:tailEnd/>
          </a:ln>
        </p:spPr>
        <p:txBody>
          <a:bodyPr/>
          <a:lstStyle/>
          <a:p>
            <a:fld id="{93813165-FAD6-493D-B1D1-361540164016}" type="slidenum">
              <a:rPr lang="ru-RU" smtClean="0"/>
              <a:pPr/>
              <a:t>8</a:t>
            </a:fld>
            <a:endParaRPr lang="ru-RU" smtClean="0"/>
          </a:p>
        </p:txBody>
      </p:sp>
      <p:sp>
        <p:nvSpPr>
          <p:cNvPr id="10244" name="Прямоугольник 7"/>
          <p:cNvSpPr>
            <a:spLocks noChangeArrowheads="1"/>
          </p:cNvSpPr>
          <p:nvPr/>
        </p:nvSpPr>
        <p:spPr bwMode="auto">
          <a:xfrm>
            <a:off x="4214813" y="500063"/>
            <a:ext cx="4500562" cy="5016500"/>
          </a:xfrm>
          <a:prstGeom prst="rect">
            <a:avLst/>
          </a:prstGeom>
          <a:noFill/>
          <a:ln w="9525">
            <a:noFill/>
            <a:miter lim="800000"/>
            <a:headEnd/>
            <a:tailEnd/>
          </a:ln>
        </p:spPr>
        <p:txBody>
          <a:bodyPr>
            <a:spAutoFit/>
          </a:bodyPr>
          <a:lstStyle/>
          <a:p>
            <a:r>
              <a:rPr lang="ru-RU" sz="2000"/>
              <a:t>Аркадий Гайдар работал ради будущего и в своих книгах всегда обращался к детям. Ребята для него были не только читателями и героями его рассказов и повестей, но и верными товарищами, с которыми он шутил, смеялся и серьезно разговаривал.</a:t>
            </a:r>
            <a:br>
              <a:rPr lang="ru-RU" sz="2000"/>
            </a:br>
            <a:r>
              <a:rPr lang="ru-RU" sz="2000"/>
              <a:t>Ребята любили Гайдара за его ласковый голос, добродушный смех, за то, что он умел разговаривать с ними, как с равными. Если его маленькие друзья попадали в беду, Аркадий  Гайдар всегда приходил к ним на помощь.</a:t>
            </a:r>
            <a:br>
              <a:rPr lang="ru-RU" sz="2000"/>
            </a:br>
            <a:r>
              <a:rPr lang="ru-RU" sz="2000"/>
              <a:t>Мысль написать “Тимур и его команду” подсказали ему сами дети</a:t>
            </a:r>
          </a:p>
        </p:txBody>
      </p:sp>
      <p:pic>
        <p:nvPicPr>
          <p:cNvPr id="6" name="Рисунок 6"/>
          <p:cNvPicPr>
            <a:picLocks noChangeAspect="1" noChangeArrowheads="1"/>
          </p:cNvPicPr>
          <p:nvPr/>
        </p:nvPicPr>
        <p:blipFill>
          <a:blip r:embed="rId2" cstate="print">
            <a:lum bright="-4000" contrast="56000"/>
            <a:grayscl/>
            <a:extLst>
              <a:ext uri="{28A0092B-C50C-407E-A947-70E740481C1C}"/>
            </a:extLst>
          </a:blip>
          <a:srcRect l="781" t="1106" r="781" b="2213"/>
          <a:stretch>
            <a:fillRect/>
          </a:stretch>
        </p:blipFill>
        <p:spPr bwMode="auto">
          <a:xfrm>
            <a:off x="500034" y="928670"/>
            <a:ext cx="3428992" cy="37877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Номер слайда 3"/>
          <p:cNvSpPr>
            <a:spLocks noGrp="1"/>
          </p:cNvSpPr>
          <p:nvPr>
            <p:ph type="sldNum" sz="quarter" idx="12"/>
          </p:nvPr>
        </p:nvSpPr>
        <p:spPr>
          <a:noFill/>
          <a:ln>
            <a:miter lim="800000"/>
            <a:headEnd/>
            <a:tailEnd/>
          </a:ln>
        </p:spPr>
        <p:txBody>
          <a:bodyPr/>
          <a:lstStyle/>
          <a:p>
            <a:fld id="{6CC6E70F-112E-4DE5-AA35-D43F419E417E}" type="slidenum">
              <a:rPr lang="ru-RU" smtClean="0"/>
              <a:pPr/>
              <a:t>9</a:t>
            </a:fld>
            <a:endParaRPr lang="ru-RU" smtClean="0"/>
          </a:p>
        </p:txBody>
      </p:sp>
      <p:pic>
        <p:nvPicPr>
          <p:cNvPr id="5" name="Рисунок 4"/>
          <p:cNvPicPr>
            <a:picLocks noChangeAspect="1" noChangeArrowheads="1"/>
          </p:cNvPicPr>
          <p:nvPr/>
        </p:nvPicPr>
        <p:blipFill>
          <a:blip r:embed="rId2">
            <a:lum bright="-4000" contrast="54000"/>
          </a:blip>
          <a:srcRect l="1216" t="972" r="1216" b="972"/>
          <a:stretch>
            <a:fillRect/>
          </a:stretch>
        </p:blipFill>
        <p:spPr bwMode="auto">
          <a:xfrm rot="20918938">
            <a:off x="769938" y="696913"/>
            <a:ext cx="2652712" cy="3295650"/>
          </a:xfrm>
          <a:prstGeom prst="rect">
            <a:avLst/>
          </a:prstGeom>
          <a:ln>
            <a:noFill/>
          </a:ln>
          <a:effectLst>
            <a:outerShdw blurRad="292100" dist="139700" dir="2700000" algn="tl" rotWithShape="0">
              <a:srgbClr val="333333">
                <a:alpha val="65000"/>
              </a:srgbClr>
            </a:outerShdw>
          </a:effectLst>
          <a:extLst>
            <a:ext uri="{909E8E84-426E-40DD-AFC4-6F175D3DCCD1}"/>
          </a:extLst>
        </p:spPr>
      </p:pic>
      <p:pic>
        <p:nvPicPr>
          <p:cNvPr id="7" name="Рисунок 4"/>
          <p:cNvPicPr>
            <a:picLocks noChangeAspect="1" noChangeArrowheads="1"/>
          </p:cNvPicPr>
          <p:nvPr/>
        </p:nvPicPr>
        <p:blipFill>
          <a:blip r:embed="rId3">
            <a:lum bright="-10000" contrast="54000"/>
          </a:blip>
          <a:srcRect/>
          <a:stretch>
            <a:fillRect/>
          </a:stretch>
        </p:blipFill>
        <p:spPr bwMode="auto">
          <a:xfrm rot="20990490">
            <a:off x="3400425" y="2484438"/>
            <a:ext cx="2601913" cy="3959225"/>
          </a:xfrm>
          <a:prstGeom prst="rect">
            <a:avLst/>
          </a:prstGeom>
          <a:ln>
            <a:noFill/>
          </a:ln>
          <a:effectLst>
            <a:outerShdw blurRad="292100" dist="139700" dir="2700000" algn="tl" rotWithShape="0">
              <a:srgbClr val="333333">
                <a:alpha val="65000"/>
              </a:srgbClr>
            </a:outerShdw>
          </a:effectLst>
          <a:extLst>
            <a:ext uri="{909E8E84-426E-40DD-AFC4-6F175D3DCCD1}"/>
          </a:extLst>
        </p:spPr>
      </p:pic>
      <p:pic>
        <p:nvPicPr>
          <p:cNvPr id="8" name="Picture 8" descr="H:\Сканирование\13.jpg"/>
          <p:cNvPicPr>
            <a:picLocks noChangeAspect="1" noChangeArrowheads="1"/>
          </p:cNvPicPr>
          <p:nvPr/>
        </p:nvPicPr>
        <p:blipFill>
          <a:blip r:embed="rId4">
            <a:lum contrast="20000"/>
          </a:blip>
          <a:srcRect t="454" r="706" b="454"/>
          <a:stretch>
            <a:fillRect/>
          </a:stretch>
        </p:blipFill>
        <p:spPr bwMode="auto">
          <a:xfrm rot="666561">
            <a:off x="6170613" y="438150"/>
            <a:ext cx="2735262" cy="42481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
      <a:dk1>
        <a:srgbClr val="000000"/>
      </a:dk1>
      <a:lt1>
        <a:srgbClr val="00FFCC"/>
      </a:lt1>
      <a:dk2>
        <a:srgbClr val="FF5050"/>
      </a:dk2>
      <a:lt2>
        <a:srgbClr val="808080"/>
      </a:lt2>
      <a:accent1>
        <a:srgbClr val="00FFCC"/>
      </a:accent1>
      <a:accent2>
        <a:srgbClr val="3333CC"/>
      </a:accent2>
      <a:accent3>
        <a:srgbClr val="AAFFE2"/>
      </a:accent3>
      <a:accent4>
        <a:srgbClr val="000000"/>
      </a:accent4>
      <a:accent5>
        <a:srgbClr val="AAFFE2"/>
      </a:accent5>
      <a:accent6>
        <a:srgbClr val="2D2DB9"/>
      </a:accent6>
      <a:hlink>
        <a:srgbClr val="CCCCFF"/>
      </a:hlink>
      <a:folHlink>
        <a:srgbClr val="B2B2B2"/>
      </a:folHlink>
    </a:clrScheme>
    <a:fontScheme name="Оформление по умолчанию">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Оформление по умолчанию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1609</TotalTime>
  <Words>1776</Words>
  <Application>Microsoft Office PowerPoint</Application>
  <PresentationFormat>Экран (4:3)</PresentationFormat>
  <Paragraphs>134</Paragraphs>
  <Slides>19</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19</vt:i4>
      </vt:variant>
    </vt:vector>
  </HeadingPairs>
  <TitlesOfParts>
    <vt:vector size="22" baseType="lpstr">
      <vt:lpstr>Оформление по умолчанию</vt:lpstr>
      <vt:lpstr>Точечный рисунок</vt:lpstr>
      <vt:lpstr>Лист Microsoft Office Excel 97-2003</vt:lpstr>
      <vt:lpstr>   Исследовательская работа          по детской литературе</vt:lpstr>
      <vt:lpstr>Слайд 2</vt:lpstr>
      <vt:lpstr>Слайд 3</vt:lpstr>
      <vt:lpstr>Слайд 4</vt:lpstr>
      <vt:lpstr>Слайд 5</vt:lpstr>
      <vt:lpstr>Слайд 6</vt:lpstr>
      <vt:lpstr>Слайд 7</vt:lpstr>
      <vt:lpstr>Слайд 8</vt:lpstr>
      <vt:lpstr>Слайд 9</vt:lpstr>
      <vt:lpstr>Но не сразу добился Аркадий Гайдар удачи на новом для него литературном пути. «Тимур и его команда», наверное, самая «мирная» книга Аркадия Петровича Гайдара, но без этой мирной книги трудно было бы понять характер молодого поколения советских людей, встретившего нашествие фашизма. Повесть была продиктована современными предвоенному году событиями, но писалась и для будущего, точнее, во имя будущего </vt:lpstr>
      <vt:lpstr>Слайд 11</vt:lpstr>
      <vt:lpstr>Слайд 12</vt:lpstr>
      <vt:lpstr>Практическая часть. </vt:lpstr>
      <vt:lpstr>Слайд 14</vt:lpstr>
      <vt:lpstr>Слайд 15</vt:lpstr>
      <vt:lpstr>Слайд 16</vt:lpstr>
      <vt:lpstr>Стихи, посвященные А.П.Гайдару.</vt:lpstr>
      <vt:lpstr>Слайд 18</vt:lpstr>
      <vt:lpstr>Слайд 19</vt:lpstr>
    </vt:vector>
  </TitlesOfParts>
  <Company>СОШ 12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АРКАДИЙ ГАЙДАР жизнь и творчество</dc:title>
  <dc:creator>библиотекарь</dc:creator>
  <cp:lastModifiedBy>Admin</cp:lastModifiedBy>
  <cp:revision>179</cp:revision>
  <dcterms:created xsi:type="dcterms:W3CDTF">2007-01-13T06:01:20Z</dcterms:created>
  <dcterms:modified xsi:type="dcterms:W3CDTF">2012-03-08T18:52:49Z</dcterms:modified>
</cp:coreProperties>
</file>