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8" r:id="rId1"/>
  </p:sldMasterIdLst>
  <p:notesMasterIdLst>
    <p:notesMasterId r:id="rId2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70" r:id="rId15"/>
    <p:sldId id="271" r:id="rId16"/>
    <p:sldId id="272" r:id="rId17"/>
    <p:sldId id="273" r:id="rId18"/>
    <p:sldId id="274" r:id="rId19"/>
    <p:sldId id="281" r:id="rId20"/>
    <p:sldId id="283" r:id="rId21"/>
    <p:sldId id="285" r:id="rId22"/>
    <p:sldId id="289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 autoAdjust="0"/>
    <p:restoredTop sz="94667" autoAdjust="0"/>
  </p:normalViewPr>
  <p:slideViewPr>
    <p:cSldViewPr>
      <p:cViewPr varScale="1">
        <p:scale>
          <a:sx n="75" d="100"/>
          <a:sy n="75" d="100"/>
        </p:scale>
        <p:origin x="-1014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C1EF436-A600-4C17-9CC3-E304F4FD4E17}" type="datetimeFigureOut">
              <a:rPr lang="ru-RU" smtClean="0"/>
              <a:pPr/>
              <a:t>26.02.2012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FA9C88C-8482-4582-81E2-43046D29E48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A9C88C-8482-4582-81E2-43046D29E481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A9C88C-8482-4582-81E2-43046D29E481}" type="slidenum">
              <a:rPr lang="ru-RU" smtClean="0"/>
              <a:pPr/>
              <a:t>14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E5AF11CB-2925-4B2E-9D97-4613000A2388}" type="datetimeFigureOut">
              <a:rPr lang="ru-RU" smtClean="0"/>
              <a:pPr/>
              <a:t>26.02.2012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0DBC4F1B-BB96-48EC-9886-DD69912706D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5AF11CB-2925-4B2E-9D97-4613000A2388}" type="datetimeFigureOut">
              <a:rPr lang="ru-RU" smtClean="0"/>
              <a:pPr/>
              <a:t>26.02.2012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DBC4F1B-BB96-48EC-9886-DD69912706D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E5AF11CB-2925-4B2E-9D97-4613000A2388}" type="datetimeFigureOut">
              <a:rPr lang="ru-RU" smtClean="0"/>
              <a:pPr/>
              <a:t>26.02.2012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0DBC4F1B-BB96-48EC-9886-DD69912706D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5AF11CB-2925-4B2E-9D97-4613000A2388}" type="datetimeFigureOut">
              <a:rPr lang="ru-RU" smtClean="0"/>
              <a:pPr/>
              <a:t>26.02.2012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DBC4F1B-BB96-48EC-9886-DD69912706D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E5AF11CB-2925-4B2E-9D97-4613000A2388}" type="datetimeFigureOut">
              <a:rPr lang="ru-RU" smtClean="0"/>
              <a:pPr/>
              <a:t>26.02.2012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0DBC4F1B-BB96-48EC-9886-DD69912706D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5AF11CB-2925-4B2E-9D97-4613000A2388}" type="datetimeFigureOut">
              <a:rPr lang="ru-RU" smtClean="0"/>
              <a:pPr/>
              <a:t>26.02.2012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DBC4F1B-BB96-48EC-9886-DD69912706D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5AF11CB-2925-4B2E-9D97-4613000A2388}" type="datetimeFigureOut">
              <a:rPr lang="ru-RU" smtClean="0"/>
              <a:pPr/>
              <a:t>26.02.2012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DBC4F1B-BB96-48EC-9886-DD69912706D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5AF11CB-2925-4B2E-9D97-4613000A2388}" type="datetimeFigureOut">
              <a:rPr lang="ru-RU" smtClean="0"/>
              <a:pPr/>
              <a:t>26.02.2012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DBC4F1B-BB96-48EC-9886-DD69912706D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E5AF11CB-2925-4B2E-9D97-4613000A2388}" type="datetimeFigureOut">
              <a:rPr lang="ru-RU" smtClean="0"/>
              <a:pPr/>
              <a:t>26.02.2012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DBC4F1B-BB96-48EC-9886-DD69912706D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5AF11CB-2925-4B2E-9D97-4613000A2388}" type="datetimeFigureOut">
              <a:rPr lang="ru-RU" smtClean="0"/>
              <a:pPr/>
              <a:t>26.02.2012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DBC4F1B-BB96-48EC-9886-DD69912706D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5AF11CB-2925-4B2E-9D97-4613000A2388}" type="datetimeFigureOut">
              <a:rPr lang="ru-RU" smtClean="0"/>
              <a:pPr/>
              <a:t>26.02.2012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DBC4F1B-BB96-48EC-9886-DD69912706D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E5AF11CB-2925-4B2E-9D97-4613000A2388}" type="datetimeFigureOut">
              <a:rPr lang="ru-RU" smtClean="0"/>
              <a:pPr/>
              <a:t>26.02.2012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0DBC4F1B-BB96-48EC-9886-DD69912706D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file:///C:\Users\&#1044;&#1086;&#1084;\Desktop\Prezntacia%20ll\zar1.mp3" TargetMode="External"/><Relationship Id="rId1" Type="http://schemas.openxmlformats.org/officeDocument/2006/relationships/audio" Target="file:///C:\Users\&#1044;&#1086;&#1084;\Desktop\Prezntacia%20ll\malenkaya_strana.mp3" TargetMode="Externa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&#1044;&#1086;&#1084;\Desktop\Prezntacia%20ll\zar1.mp3" TargetMode="External"/><Relationship Id="rId4" Type="http://schemas.openxmlformats.org/officeDocument/2006/relationships/image" Target="../media/image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&#1044;&#1086;&#1084;\Desktop\Prezntacia%20ll\zar1.mp3" TargetMode="Externa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 Веселые пальчиковые игры для малышей.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«Рука – это вышедший наружу мозг человека» </a:t>
            </a:r>
          </a:p>
          <a:p>
            <a:r>
              <a:rPr lang="ru-RU" b="1" dirty="0" smtClean="0"/>
              <a:t>И. Кант</a:t>
            </a:r>
            <a:endParaRPr lang="ru-RU" dirty="0"/>
          </a:p>
        </p:txBody>
      </p:sp>
      <p:pic>
        <p:nvPicPr>
          <p:cNvPr id="6" name="malenkaya_strana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642910" y="6357958"/>
            <a:ext cx="304800" cy="304800"/>
          </a:xfrm>
          <a:prstGeom prst="rect">
            <a:avLst/>
          </a:prstGeom>
        </p:spPr>
      </p:pic>
      <p:pic>
        <p:nvPicPr>
          <p:cNvPr id="5" name="zar1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5"/>
          <a:stretch>
            <a:fillRect/>
          </a:stretch>
        </p:blipFill>
        <p:spPr>
          <a:xfrm>
            <a:off x="642910" y="6286520"/>
            <a:ext cx="304800" cy="304800"/>
          </a:xfrm>
          <a:prstGeom prst="rect">
            <a:avLst/>
          </a:prstGeom>
        </p:spPr>
      </p:pic>
      <p:pic>
        <p:nvPicPr>
          <p:cNvPr id="7" name="zar1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6"/>
          <a:stretch>
            <a:fillRect/>
          </a:stretch>
        </p:blipFill>
        <p:spPr>
          <a:xfrm>
            <a:off x="642910" y="6357958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 advTm="8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8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8" presetClass="exit" presetSubtype="16" fill="hold" grpId="1" nodeType="click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8" presetClass="exit" presetSubtype="16" fill="hold" grpId="1" nodeType="click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8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3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5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70000" numSld="30" showWhenStopped="0">
                <p:cTn id="36" repeatCount="3000" fill="remove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  <p:audio>
              <p:cMediaNode>
                <p:cTn id="3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  <p:audio>
              <p:cMediaNode numSld="999">
                <p:cTn id="38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  <p:bldLst>
      <p:bldP spid="2" grpId="0"/>
      <p:bldP spid="2" grpId="1"/>
      <p:bldP spid="3" grpId="0" build="p"/>
      <p:bldP spid="3" grpId="1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Правила пальчиковой игры: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pPr lvl="8"/>
            <a:endParaRPr lang="ru-RU" dirty="0" smtClean="0"/>
          </a:p>
          <a:p>
            <a:pPr>
              <a:buNone/>
            </a:pPr>
            <a:r>
              <a:rPr lang="ru-RU" dirty="0" smtClean="0"/>
              <a:t>    Начинать пальчиковую гимнастику лучше с «</a:t>
            </a:r>
            <a:r>
              <a:rPr lang="ru-RU" dirty="0" err="1" smtClean="0"/>
              <a:t>разогревки</a:t>
            </a:r>
            <a:r>
              <a:rPr lang="ru-RU" dirty="0" smtClean="0"/>
              <a:t>» – сгибания и разгибания пальцев… можно постучать пальчиками, изображая «дождик» или клюющих курочек и т.д…</a:t>
            </a:r>
            <a:endParaRPr lang="ru-RU" dirty="0"/>
          </a:p>
        </p:txBody>
      </p:sp>
    </p:spTree>
  </p:cSld>
  <p:clrMapOvr>
    <a:masterClrMapping/>
  </p:clrMapOvr>
  <p:transition advClick="0" advTm="1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0" presetClass="entr" presetSubtype="0" fill="hold" grpId="0" nodeType="click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8" presetClass="exit" presetSubtype="16" fill="hold" grpId="1" nodeType="clickEffect">
                                  <p:stCondLst>
                                    <p:cond delay="800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2" dur="2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2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3" grpId="0" build="p"/>
      <p:bldP spid="3" grpId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Чтобы увлечь малыша – произносим текст игры очень выразительно – повышая и понижая голос, делая паузы, подчеркивая отдельные слова. И синхронно с текстом показываем движения. Когда малыш начнет сам хорошо выполнять игру – даем только словесные указания без показа. Поначалу движения выполняются медленно. Если у малыша не получается то или иное упражнение – можно взять его ручку и помочь ему сделать всё правильно.</a:t>
            </a:r>
            <a:endParaRPr lang="ru-RU" dirty="0"/>
          </a:p>
        </p:txBody>
      </p:sp>
    </p:spTree>
  </p:cSld>
  <p:clrMapOvr>
    <a:masterClrMapping/>
  </p:clrMapOvr>
  <p:transition advClick="0" advTm="1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xit" presetSubtype="16" fill="hold" grpId="1" nodeType="clickEffect">
                                  <p:stCondLst>
                                    <p:cond delay="2000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11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3" grpId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Если он, например, придумал свое собственное движение или стишок – поощрим его. Да здравствует творчество!!! Не будем принуждать малыша, когда ему не хочется – сменим игру или выберем другое время. И если играть с удовольствием – наша увлеченность обязательно заразит его.</a:t>
            </a:r>
            <a:endParaRPr lang="ru-RU" dirty="0"/>
          </a:p>
        </p:txBody>
      </p:sp>
    </p:spTree>
  </p:cSld>
  <p:clrMapOvr>
    <a:masterClrMapping/>
  </p:clrMapOvr>
  <p:transition advClick="0" advTm="1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8" presetClass="exit" presetSubtype="16" fill="hold" grpId="1" nodeType="afterEffect">
                                  <p:stCondLst>
                                    <p:cond delay="1100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10" dur="3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3" grpId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dirty="0" smtClean="0"/>
              <a:t>      </a:t>
            </a:r>
            <a:r>
              <a:rPr lang="ru-RU" sz="4400" dirty="0" smtClean="0"/>
              <a:t>Пальчиковых игр очень-очень много.                                       Вот некоторые из них.</a:t>
            </a:r>
            <a:endParaRPr lang="ru-RU" sz="4400" dirty="0"/>
          </a:p>
        </p:txBody>
      </p:sp>
    </p:spTree>
  </p:cSld>
  <p:clrMapOvr>
    <a:masterClrMapping/>
  </p:clrMapOvr>
  <p:transition advClick="0" advTm="1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xit" presetSubtype="12" fill="hold" grpId="1" nodeType="click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strips(downLeft)">
                                      <p:cBhvr>
                                        <p:cTn id="11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3" grpId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  «ВЕСЕЛЫЕ РЫБКИ»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i="1" dirty="0" smtClean="0"/>
              <a:t>Рыбки весело резвятся в чистой тепленькой воде.</a:t>
            </a:r>
            <a:endParaRPr lang="ru-RU" dirty="0" smtClean="0"/>
          </a:p>
          <a:p>
            <a:pPr>
              <a:buNone/>
            </a:pPr>
            <a:r>
              <a:rPr lang="ru-RU" i="1" dirty="0" smtClean="0"/>
              <a:t>  (двумя руками изображаем волны.)</a:t>
            </a:r>
            <a:endParaRPr lang="ru-RU" dirty="0" smtClean="0"/>
          </a:p>
          <a:p>
            <a:r>
              <a:rPr lang="ru-RU" b="1" i="1" dirty="0" smtClean="0"/>
              <a:t>То сожмутся, разожмутся,</a:t>
            </a:r>
            <a:endParaRPr lang="ru-RU" dirty="0" smtClean="0"/>
          </a:p>
          <a:p>
            <a:pPr>
              <a:buNone/>
            </a:pPr>
            <a:r>
              <a:rPr lang="ru-RU" i="1" dirty="0" smtClean="0"/>
              <a:t>  (кулачки рук сжать, разжать.)</a:t>
            </a:r>
            <a:endParaRPr lang="ru-RU" dirty="0" smtClean="0"/>
          </a:p>
          <a:p>
            <a:r>
              <a:rPr lang="ru-RU" b="1" i="1" dirty="0" smtClean="0"/>
              <a:t>То зароются в песке.</a:t>
            </a:r>
            <a:endParaRPr lang="ru-RU" dirty="0" smtClean="0"/>
          </a:p>
          <a:p>
            <a:pPr>
              <a:buNone/>
            </a:pPr>
            <a:r>
              <a:rPr lang="ru-RU" i="1" dirty="0" smtClean="0"/>
              <a:t>   (опустить руки вниз и потрясти ими.)</a:t>
            </a:r>
            <a:endParaRPr lang="ru-RU" dirty="0" smtClean="0"/>
          </a:p>
          <a:p>
            <a:endParaRPr lang="ru-RU" dirty="0"/>
          </a:p>
        </p:txBody>
      </p:sp>
      <p:pic>
        <p:nvPicPr>
          <p:cNvPr id="4" name="zar1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357158" y="65532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 advTm="1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2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2000"/>
                            </p:stCondLst>
                            <p:childTnLst>
                              <p:par>
                                <p:cTn id="29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1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8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35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000"/>
                            </p:stCondLst>
                            <p:childTnLst>
                              <p:par>
                                <p:cTn id="38" presetID="18" presetClass="exit" presetSubtype="1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trips(downLeft)">
                                      <p:cBhvr>
                                        <p:cTn id="39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000"/>
                            </p:stCondLst>
                            <p:childTnLst>
                              <p:par>
                                <p:cTn id="42" presetID="18" presetClass="exit" presetSubtype="1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trips(downLeft)">
                                      <p:cBhvr>
                                        <p:cTn id="43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6000"/>
                            </p:stCondLst>
                            <p:childTnLst>
                              <p:par>
                                <p:cTn id="46" presetID="18" presetClass="exit" presetSubtype="1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trips(downLeft)">
                                      <p:cBhvr>
                                        <p:cTn id="4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8000"/>
                            </p:stCondLst>
                            <p:childTnLst>
                              <p:par>
                                <p:cTn id="50" presetID="18" presetClass="exit" presetSubtype="1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trips(downLeft)">
                                      <p:cBhvr>
                                        <p:cTn id="51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10000"/>
                            </p:stCondLst>
                            <p:childTnLst>
                              <p:par>
                                <p:cTn id="54" presetID="18" presetClass="exit" presetSubtype="1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trips(downLeft)">
                                      <p:cBhvr>
                                        <p:cTn id="55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12000"/>
                            </p:stCondLst>
                            <p:childTnLst>
                              <p:par>
                                <p:cTn id="58" presetID="18" presetClass="exit" presetSubtype="1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trips(downLeft)">
                                      <p:cBhvr>
                                        <p:cTn id="59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mediacall" presetSubtype="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cmd type="call" cmd="playFrom(0.0)">
                                      <p:cBhvr>
                                        <p:cTn id="6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30">
                <p:cTn id="63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  <p:bldLst>
      <p:bldP spid="2" grpId="0"/>
      <p:bldP spid="2" grpId="1"/>
      <p:bldP spid="3" grpId="0" build="p"/>
      <p:bldP spid="3" grpId="1" uiExpand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   «ЯГОДКИ»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00108"/>
            <a:ext cx="8229600" cy="5309252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dirty="0" smtClean="0"/>
              <a:t> </a:t>
            </a:r>
          </a:p>
          <a:p>
            <a:pPr>
              <a:buNone/>
            </a:pPr>
            <a:r>
              <a:rPr lang="ru-RU" i="1" dirty="0" smtClean="0"/>
              <a:t>   (чуть приподнимаем перед собой руку, так, чтобы расслабленная кисть оказалась приблизительно на уровне лица. Пальчики расслаблены, свисают вниз.)</a:t>
            </a:r>
            <a:endParaRPr lang="ru-RU" dirty="0" smtClean="0"/>
          </a:p>
          <a:p>
            <a:r>
              <a:rPr lang="ru-RU" b="1" i="1" dirty="0" smtClean="0"/>
              <a:t>С ветки ягодки снимаю</a:t>
            </a:r>
            <a:r>
              <a:rPr lang="ru-RU" i="1" dirty="0" smtClean="0"/>
              <a:t> </a:t>
            </a:r>
            <a:endParaRPr lang="ru-RU" dirty="0" smtClean="0"/>
          </a:p>
          <a:p>
            <a:pPr>
              <a:buNone/>
            </a:pPr>
            <a:r>
              <a:rPr lang="ru-RU" i="1" dirty="0" smtClean="0"/>
              <a:t>   (захватываем кончиками пальцев другой руки, как будто снимая  воображаемую ягодку.)</a:t>
            </a:r>
            <a:endParaRPr lang="ru-RU" dirty="0" smtClean="0"/>
          </a:p>
          <a:p>
            <a:r>
              <a:rPr lang="ru-RU" b="1" i="1" dirty="0" smtClean="0"/>
              <a:t>И в лукошко собираю.</a:t>
            </a:r>
            <a:endParaRPr lang="ru-RU" dirty="0" smtClean="0"/>
          </a:p>
          <a:p>
            <a:pPr>
              <a:buNone/>
            </a:pPr>
            <a:r>
              <a:rPr lang="ru-RU" i="1" dirty="0" smtClean="0"/>
              <a:t>   (обе ладошки складываем перед собой чашечкой.)</a:t>
            </a:r>
            <a:endParaRPr lang="ru-RU" dirty="0" smtClean="0"/>
          </a:p>
          <a:p>
            <a:r>
              <a:rPr lang="ru-RU" b="1" i="1" dirty="0" smtClean="0"/>
              <a:t>Будет полное лукошко.</a:t>
            </a:r>
            <a:endParaRPr lang="ru-RU" dirty="0" smtClean="0"/>
          </a:p>
          <a:p>
            <a:pPr>
              <a:buNone/>
            </a:pPr>
            <a:r>
              <a:rPr lang="ru-RU" i="1" dirty="0" smtClean="0"/>
              <a:t>   (одну ладошку, сложенную лодочкой, накрываем другой, также сложенной лодочкой.)</a:t>
            </a:r>
            <a:endParaRPr lang="ru-RU" dirty="0" smtClean="0"/>
          </a:p>
          <a:p>
            <a:r>
              <a:rPr lang="ru-RU" b="1" i="1" dirty="0" smtClean="0"/>
              <a:t>Я попробую немножко. Я поем еще чуть-чуть.</a:t>
            </a:r>
            <a:endParaRPr lang="ru-RU" dirty="0" smtClean="0"/>
          </a:p>
          <a:p>
            <a:pPr>
              <a:buNone/>
            </a:pPr>
            <a:r>
              <a:rPr lang="ru-RU" i="1" dirty="0" smtClean="0"/>
              <a:t>  (одна сложенная ладошка имитирует лукошко, другой рукой достаем воображаемые ягодки и отправляем их в рот.)</a:t>
            </a:r>
            <a:endParaRPr lang="ru-RU" dirty="0" smtClean="0"/>
          </a:p>
          <a:p>
            <a:pPr>
              <a:buNone/>
            </a:pPr>
            <a:endParaRPr lang="ru-RU" dirty="0"/>
          </a:p>
        </p:txBody>
      </p:sp>
      <p:pic>
        <p:nvPicPr>
          <p:cNvPr id="5" name="zar1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/>
          <a:stretch>
            <a:fillRect/>
          </a:stretch>
        </p:blipFill>
        <p:spPr>
          <a:xfrm>
            <a:off x="357158" y="628652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 advTm="1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8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3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8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43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48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53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58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000"/>
                            </p:stCondLst>
                            <p:childTnLst>
                              <p:par>
                                <p:cTn id="60" presetID="8" presetClass="exit" presetSubtype="16" fill="hold" grpId="1" nodeType="afterEffect">
                                  <p:stCondLst>
                                    <p:cond delay="700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6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8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66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8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7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8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76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8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81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8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86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8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91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8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96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8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101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8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106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8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111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30">
                <p:cTn id="113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  <p:bldLst>
      <p:bldP spid="2" grpId="0"/>
      <p:bldP spid="2" grpId="1"/>
      <p:bldP spid="3" grpId="0" build="p"/>
      <p:bldP spid="3" grpId="1" uiExpand="1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  «Мышка»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b="1" dirty="0" smtClean="0"/>
              <a:t>Мышка в норку пробралась,</a:t>
            </a:r>
            <a:endParaRPr lang="ru-RU" dirty="0" smtClean="0"/>
          </a:p>
          <a:p>
            <a:pPr>
              <a:buNone/>
            </a:pPr>
            <a:r>
              <a:rPr lang="ru-RU" i="1" dirty="0" smtClean="0"/>
              <a:t>  (делаем двумя ручками «крадущиеся» движения.)</a:t>
            </a:r>
            <a:endParaRPr lang="ru-RU" dirty="0" smtClean="0"/>
          </a:p>
          <a:p>
            <a:r>
              <a:rPr lang="ru-RU" b="1" dirty="0" smtClean="0"/>
              <a:t>На замочек заперлась.</a:t>
            </a:r>
            <a:endParaRPr lang="ru-RU" dirty="0" smtClean="0"/>
          </a:p>
          <a:p>
            <a:pPr>
              <a:buNone/>
            </a:pPr>
            <a:r>
              <a:rPr lang="ru-RU" i="1" dirty="0" smtClean="0"/>
              <a:t>  (пальцы скрещиваем в «замочек» и слегка покачиваем.)</a:t>
            </a:r>
            <a:endParaRPr lang="ru-RU" dirty="0" smtClean="0"/>
          </a:p>
          <a:p>
            <a:r>
              <a:rPr lang="ru-RU" b="1" dirty="0" smtClean="0"/>
              <a:t>В дырочку она глядит,</a:t>
            </a:r>
            <a:endParaRPr lang="ru-RU" dirty="0" smtClean="0"/>
          </a:p>
          <a:p>
            <a:pPr>
              <a:buNone/>
            </a:pPr>
            <a:r>
              <a:rPr lang="ru-RU" i="1" dirty="0" smtClean="0"/>
              <a:t>  (делаем  из пальчиков одной руки «колечко».)</a:t>
            </a:r>
            <a:endParaRPr lang="ru-RU" dirty="0" smtClean="0"/>
          </a:p>
          <a:p>
            <a:r>
              <a:rPr lang="ru-RU" b="1" dirty="0" smtClean="0"/>
              <a:t>На заборе кот сидит!</a:t>
            </a:r>
            <a:endParaRPr lang="ru-RU" dirty="0" smtClean="0"/>
          </a:p>
          <a:p>
            <a:pPr>
              <a:buNone/>
            </a:pPr>
            <a:r>
              <a:rPr lang="ru-RU" i="1" dirty="0" smtClean="0"/>
              <a:t>   (ручки прикладываем к голове как «ушки» и шевелим пальчиками.)</a:t>
            </a:r>
            <a:endParaRPr lang="ru-RU" dirty="0" smtClean="0"/>
          </a:p>
          <a:p>
            <a:pPr>
              <a:buNone/>
            </a:pPr>
            <a:r>
              <a:rPr lang="ru-RU" i="1" dirty="0" smtClean="0"/>
              <a:t> 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ransition advClick="0" advTm="1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8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3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8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43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48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53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5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8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6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8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6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8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7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8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77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8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82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8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87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8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92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8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97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8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102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3" grpId="0" build="p"/>
      <p:bldP spid="3" grpId="1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  «Молоток»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 Наши ручки - не простые,</a:t>
            </a:r>
            <a:endParaRPr lang="ru-RU" dirty="0" smtClean="0"/>
          </a:p>
          <a:p>
            <a:r>
              <a:rPr lang="ru-RU" b="1" dirty="0" smtClean="0"/>
              <a:t> Наши ручки – вот какие:</a:t>
            </a:r>
            <a:endParaRPr lang="ru-RU" dirty="0" smtClean="0"/>
          </a:p>
          <a:p>
            <a:r>
              <a:rPr lang="ru-RU" b="1" dirty="0" smtClean="0"/>
              <a:t>Коль сожмешь их в кулачок, </a:t>
            </a:r>
            <a:endParaRPr lang="ru-RU" dirty="0" smtClean="0"/>
          </a:p>
          <a:p>
            <a:r>
              <a:rPr lang="ru-RU" b="1" dirty="0" smtClean="0"/>
              <a:t>То получишь молоток.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   ( автор М.А.Давыдова)</a:t>
            </a:r>
          </a:p>
          <a:p>
            <a:pPr>
              <a:buNone/>
            </a:pPr>
            <a:r>
              <a:rPr lang="ru-RU" i="1" dirty="0" smtClean="0"/>
              <a:t>   (если сжать ладошку в кулак, то получится молоток.  Затем постукивать кулачками друг о друга.)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ransition advClick="0" advTm="1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3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8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4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8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4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8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5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8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5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8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6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8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6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8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7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3" grpId="0" build="p"/>
      <p:bldP spid="3" grpId="1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мы  играем.</a:t>
            </a:r>
            <a:endParaRPr lang="ru-RU" dirty="0"/>
          </a:p>
        </p:txBody>
      </p:sp>
      <p:pic>
        <p:nvPicPr>
          <p:cNvPr id="4" name="Содержимое 3" descr="DSC00452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1428736"/>
            <a:ext cx="4786314" cy="4039843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6" name="Содержимое 5" descr="DSC00453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3659328" y="1571612"/>
            <a:ext cx="5336137" cy="400052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 spd="med" advClick="0" advTm="1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4" presetClass="exit" presetSubtype="0" fill="hold" nodeType="clickEffect">
                                  <p:stCondLst>
                                    <p:cond delay="1000"/>
                                  </p:stCondLst>
                                  <p:childTnLst>
                                    <p:anim to="" calcmode="lin" valueType="num">
                                      <p:cBhvr>
                                        <p:cTn id="22" dur="1"/>
                                        <p:tgtEl>
                                          <p:spTgt spid="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4" presetClass="exit" presetSubtype="0" fill="hold" nodeType="clickEffect">
                                  <p:stCondLst>
                                    <p:cond delay="1000"/>
                                  </p:stCondLst>
                                  <p:childTnLst>
                                    <p:anim to="" calcmode="lin" valueType="num">
                                      <p:cBhvr>
                                        <p:cTn id="27" dur="1"/>
                                        <p:tgtEl>
                                          <p:spTgt spid="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5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2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DSC0046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45127" y="1609884"/>
            <a:ext cx="6463145" cy="484632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5" name="Рисунок 4" descr="DSC00457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000496" y="3000372"/>
            <a:ext cx="5143504" cy="385762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 spd="med" advClick="0" advTm="1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24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to="" calcmode="lin" valueType="num">
                                      <p:cBhvr>
                                        <p:cTn id="15" dur="1"/>
                                        <p:tgtEl>
                                          <p:spTgt spid="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24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to="" calcmode="lin" valueType="num">
                                      <p:cBhvr>
                                        <p:cTn id="19" dur="1"/>
                                        <p:tgtEl>
                                          <p:spTgt spid="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   Наши наблюдательные предки заметили, что разминание, поглаживание и движение пальчиков влияют на умственное и речевое развитие малыша. И играли  с детьми в «Ладушки» и «Сороку - </a:t>
            </a:r>
            <a:r>
              <a:rPr lang="ru-RU" dirty="0" err="1" smtClean="0"/>
              <a:t>белобоку</a:t>
            </a:r>
            <a:r>
              <a:rPr lang="ru-RU" dirty="0" smtClean="0"/>
              <a:t>». И мы до сих пор играем. И, возможно, даже не осознаем, что занимаемся таким образом с ребенком </a:t>
            </a:r>
            <a:r>
              <a:rPr lang="ru-RU" b="1" dirty="0" smtClean="0"/>
              <a:t>пальчиковой гимнастикой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  <p:transition advClick="0" advTm="1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8" presetClass="exit" presetSubtype="16" fill="hold" grpId="1" nodeType="afterEffect">
                                  <p:stCondLst>
                                    <p:cond delay="1100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3" grpId="1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DSC0046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45127" y="1609884"/>
            <a:ext cx="6463145" cy="484632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5" name="Рисунок 4" descr="DSC0046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" y="0"/>
            <a:ext cx="5810258" cy="435769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 spd="med" advClick="0" advTm="1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4" presetClass="exit" presetSubtype="0" fill="hold" nodeType="clickEffect">
                                  <p:stCondLst>
                                    <p:cond delay="1000"/>
                                  </p:stCondLst>
                                  <p:childTnLst>
                                    <p:anim to="" calcmode="lin" valueType="num">
                                      <p:cBhvr>
                                        <p:cTn id="17" dur="1"/>
                                        <p:tgtEl>
                                          <p:spTgt spid="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8" presetClass="exit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trips(downLeft)">
                                      <p:cBhvr>
                                        <p:cTn id="2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DSC0046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45127" y="1609884"/>
            <a:ext cx="6463145" cy="484632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5" name="Рисунок 4" descr="DSC00458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143240" y="2357430"/>
            <a:ext cx="6000760" cy="450057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 spd="med" advClick="0" advTm="1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4" presetClass="entr" presetSubtype="0" fill="hold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4" dur="1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xit" presetSubtype="10" fill="hold" nodeType="click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8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5" presetClass="exit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>
                                        <p:cTn id="23" dur="2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5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Для занятий пальчиковой гимнастикой нужно только ваше желание – ведь для этих веселых и полезных игр не нужно ни специального места, ни каких-либо подручных средств.     </a:t>
            </a:r>
          </a:p>
          <a:p>
            <a:pPr>
              <a:buNone/>
            </a:pPr>
            <a:r>
              <a:rPr lang="ru-RU" dirty="0" smtClean="0"/>
              <a:t>                                                                               </a:t>
            </a:r>
            <a:r>
              <a:rPr lang="ru-RU" sz="3600" dirty="0" smtClean="0"/>
              <a:t>Успехов вам, дорогие коллеги!</a:t>
            </a:r>
            <a:endParaRPr lang="ru-RU" sz="3600" dirty="0"/>
          </a:p>
        </p:txBody>
      </p:sp>
    </p:spTree>
  </p:cSld>
  <p:clrMapOvr>
    <a:masterClrMapping/>
  </p:clrMapOvr>
  <p:transition advClick="0" advTm="1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5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8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5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3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5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3" grpI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b="1" dirty="0" smtClean="0"/>
              <a:t>    Пальчиковая гимнастика</a:t>
            </a:r>
            <a:r>
              <a:rPr lang="ru-RU" dirty="0" smtClean="0"/>
              <a:t>- это инсценировка стихов или каких-либо историй при помощи пальцев. Такая тренировка движений пальчиков и кистей рук является мощным средством развития мышления ребенка. В момент этой тренировки повышается работоспособность коры головного мозга.</a:t>
            </a:r>
            <a:endParaRPr lang="ru-RU" dirty="0"/>
          </a:p>
        </p:txBody>
      </p:sp>
    </p:spTree>
  </p:cSld>
  <p:clrMapOvr>
    <a:masterClrMapping/>
  </p:clrMapOvr>
  <p:transition advTm="1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xit" presetSubtype="16" fill="hold" grpId="1" nodeType="clickEffect">
                                  <p:stCondLst>
                                    <p:cond delay="1100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11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3" grpI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    И прежде всего мелкая пальцевая моторика связана с развитием речи. В мозгу двигательные и речевые центры – самые ближайшие соседи. И при движении пальчиков и кистей,  возбуждение от двигательного центра перекидывается на речевые центры головного мозга и приводит к резкому усилению согласованной деятельности речевых зон.</a:t>
            </a:r>
            <a:endParaRPr lang="ru-RU" dirty="0"/>
          </a:p>
        </p:txBody>
      </p:sp>
    </p:spTree>
  </p:cSld>
  <p:clrMapOvr>
    <a:masterClrMapping/>
  </p:clrMapOvr>
  <p:transition advClick="0" advTm="1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xit" presetSubtype="16" fill="hold" grpId="1" nodeType="clickEffect">
                                  <p:stCondLst>
                                    <p:cond delay="1200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11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3" grpI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 При любом двигательном тренинге упражняются не руки, а мозг», - писал Николай Александрович Бернштейн – отечественный </a:t>
            </a:r>
            <a:r>
              <a:rPr lang="ru-RU" dirty="0" err="1" smtClean="0"/>
              <a:t>психофизиолог</a:t>
            </a:r>
            <a:r>
              <a:rPr lang="ru-RU" dirty="0" smtClean="0"/>
              <a:t>.</a:t>
            </a:r>
          </a:p>
          <a:p>
            <a:endParaRPr lang="ru-RU" dirty="0"/>
          </a:p>
        </p:txBody>
      </p:sp>
    </p:spTree>
  </p:cSld>
  <p:clrMapOvr>
    <a:masterClrMapping/>
  </p:clrMapOvr>
  <p:transition advClick="0" advTm="1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xit" presetSubtype="16" fill="hold" grpId="1" nodeType="clickEffect">
                                  <p:stCondLst>
                                    <p:cond delay="400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11" dur="3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3" grpI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 У всех детей с отставанием в речевом развитии пальчики малоподвижны и их движения неточны и несогласованны. Соответственно, тренировка движений пальцев рук стимулируют развитие речи малышей.</a:t>
            </a:r>
          </a:p>
          <a:p>
            <a:endParaRPr lang="ru-RU" dirty="0"/>
          </a:p>
        </p:txBody>
      </p:sp>
    </p:spTree>
  </p:cSld>
  <p:clrMapOvr>
    <a:masterClrMapping/>
  </p:clrMapOvr>
  <p:transition advClick="0" advTm="1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xit" presetSubtype="16" fill="hold" grpId="1" nodeType="clickEffect">
                                  <p:stCondLst>
                                    <p:cond delay="900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11" dur="3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3" grpI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 Кроме этого, пальчиковая гимнастика подготавливает руку к письму, развивает координацию и чувство ритма, внимательность и способность сосредотачиваться… и, как любая веселая и интересная игра –  создает добрые эмоциональные взаимоотношения с взрослыми.</a:t>
            </a:r>
          </a:p>
          <a:p>
            <a:endParaRPr lang="ru-RU" dirty="0"/>
          </a:p>
        </p:txBody>
      </p:sp>
    </p:spTree>
  </p:cSld>
  <p:clrMapOvr>
    <a:masterClrMapping/>
  </p:clrMapOvr>
  <p:transition advClick="0" advTm="1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xit" presetSubtype="12" fill="hold" grpId="1" nodeType="clickEffect">
                                  <p:stCondLst>
                                    <p:cond delay="11000"/>
                                  </p:stCondLst>
                                  <p:childTnLst>
                                    <p:animEffect transition="out" filter="strips(downLeft)">
                                      <p:cBhvr>
                                        <p:cTn id="11" dur="3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3" grpId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   Мы же с вами не будем ограничиваться только вышеперечисленными играми? Ведь из любых стишка или истории можно сделать веселую пальчиковую игру. Стоит только пофантазировать. Пальчиковые игры — это инсценировка рифмованных историй, сказок при помощи пальцев. Многие игры требуют участия обеих рук, что дает возможность детям ориентироваться в понятиях «вправо», «влево», «вверх», «вниз» и т. д.</a:t>
            </a:r>
          </a:p>
          <a:p>
            <a:endParaRPr lang="ru-RU" dirty="0"/>
          </a:p>
        </p:txBody>
      </p:sp>
    </p:spTree>
  </p:cSld>
  <p:clrMapOvr>
    <a:masterClrMapping/>
  </p:clrMapOvr>
  <p:transition advClick="0" advTm="1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xit" presetSubtype="16" fill="hold" grpId="1" nodeType="clickEffect">
                                  <p:stCondLst>
                                    <p:cond delay="2000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11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3" grpId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 Трехлетние малыши  способны воспроизвести игровое упражнение с участием двух рук: например, одна рука изображает домик, а вторая – кошку, вбегающую в него. </a:t>
            </a:r>
            <a:endParaRPr lang="ru-RU" dirty="0"/>
          </a:p>
        </p:txBody>
      </p:sp>
    </p:spTree>
  </p:cSld>
  <p:clrMapOvr>
    <a:masterClrMapping/>
  </p:clrMapOvr>
  <p:transition advClick="0" advTm="1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xit" presetSubtype="16" fill="hold" grpId="1" nodeType="clickEffect">
                                  <p:stCondLst>
                                    <p:cond delay="550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11" dur="3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3" grpId="1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554</TotalTime>
  <Words>661</Words>
  <Application>Microsoft Office PowerPoint</Application>
  <PresentationFormat>Экран (4:3)</PresentationFormat>
  <Paragraphs>58</Paragraphs>
  <Slides>22</Slides>
  <Notes>2</Notes>
  <HiddenSlides>0</HiddenSlides>
  <MMClips>5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Изящная</vt:lpstr>
      <vt:lpstr> Веселые пальчиковые игры для малышей.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Правила пальчиковой игры: </vt:lpstr>
      <vt:lpstr>Слайд 11</vt:lpstr>
      <vt:lpstr>Слайд 12</vt:lpstr>
      <vt:lpstr>Слайд 13</vt:lpstr>
      <vt:lpstr>  «ВЕСЕЛЫЕ РЫБКИ» </vt:lpstr>
      <vt:lpstr>   «ЯГОДКИ» </vt:lpstr>
      <vt:lpstr>  «Мышка» </vt:lpstr>
      <vt:lpstr>  «Молоток» </vt:lpstr>
      <vt:lpstr>            мы  играем.</vt:lpstr>
      <vt:lpstr>Слайд 19</vt:lpstr>
      <vt:lpstr>Слайд 20</vt:lpstr>
      <vt:lpstr>Слайд 21</vt:lpstr>
      <vt:lpstr>Слайд 22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Веселые пальчиковые игры для малышей.</dc:title>
  <dc:creator>Дом</dc:creator>
  <cp:lastModifiedBy>Дом</cp:lastModifiedBy>
  <cp:revision>63</cp:revision>
  <dcterms:created xsi:type="dcterms:W3CDTF">2012-02-03T19:52:42Z</dcterms:created>
  <dcterms:modified xsi:type="dcterms:W3CDTF">2012-02-26T09:12:31Z</dcterms:modified>
</cp:coreProperties>
</file>