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928" autoAdjust="0"/>
    <p:restoredTop sz="94660"/>
  </p:normalViewPr>
  <p:slideViewPr>
    <p:cSldViewPr>
      <p:cViewPr varScale="1">
        <p:scale>
          <a:sx n="83" d="100"/>
          <a:sy n="83" d="100"/>
        </p:scale>
        <p:origin x="-40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64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848EFC-893E-4606-BE3C-A23FCDA24D0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F391EC-3823-4B09-A398-D2D92DFB3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391EC-3823-4B09-A398-D2D92DFB310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391EC-3823-4B09-A398-D2D92DFB310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391EC-3823-4B09-A398-D2D92DFB310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391EC-3823-4B09-A398-D2D92DFB310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391EC-3823-4B09-A398-D2D92DFB310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391EC-3823-4B09-A398-D2D92DFB310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391EC-3823-4B09-A398-D2D92DFB310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391EC-3823-4B09-A398-D2D92DFB310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391EC-3823-4B09-A398-D2D92DFB310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A1703-ED96-4ED2-AA68-CDAD63E8A2E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94FE-B1EF-4E31-B839-DC3BD771F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A1703-ED96-4ED2-AA68-CDAD63E8A2E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94FE-B1EF-4E31-B839-DC3BD771F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A1703-ED96-4ED2-AA68-CDAD63E8A2E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94FE-B1EF-4E31-B839-DC3BD771F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A1703-ED96-4ED2-AA68-CDAD63E8A2E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94FE-B1EF-4E31-B839-DC3BD771F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A1703-ED96-4ED2-AA68-CDAD63E8A2E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94FE-B1EF-4E31-B839-DC3BD771F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A1703-ED96-4ED2-AA68-CDAD63E8A2E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94FE-B1EF-4E31-B839-DC3BD771F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A1703-ED96-4ED2-AA68-CDAD63E8A2E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94FE-B1EF-4E31-B839-DC3BD771F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A1703-ED96-4ED2-AA68-CDAD63E8A2E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94FE-B1EF-4E31-B839-DC3BD771F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A1703-ED96-4ED2-AA68-CDAD63E8A2E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94FE-B1EF-4E31-B839-DC3BD771F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A1703-ED96-4ED2-AA68-CDAD63E8A2E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94FE-B1EF-4E31-B839-DC3BD771F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A1703-ED96-4ED2-AA68-CDAD63E8A2E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1B694FE-B1EF-4E31-B839-DC3BD771FD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8A1703-ED96-4ED2-AA68-CDAD63E8A2E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B694FE-B1EF-4E31-B839-DC3BD771FD9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714488"/>
            <a:ext cx="7286676" cy="4786346"/>
          </a:xfrm>
          <a:ln>
            <a:noFill/>
          </a:ln>
        </p:spPr>
        <p:txBody>
          <a:bodyPr>
            <a:normAutofit lnSpcReduction="10000"/>
          </a:bodyPr>
          <a:lstStyle/>
          <a:p>
            <a:pPr algn="ctr"/>
            <a:r>
              <a:rPr lang="ru-RU" sz="39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Тема:«Игры и упражнения </a:t>
            </a:r>
          </a:p>
          <a:p>
            <a:pPr algn="ctr"/>
            <a:r>
              <a:rPr lang="ru-RU" sz="39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предупреждению нарушений чтения и письма</a:t>
            </a:r>
          </a:p>
          <a:p>
            <a:pPr algn="ctr"/>
            <a:r>
              <a:rPr lang="ru-RU" sz="39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дошкольников с нарушениями речи»</a:t>
            </a:r>
          </a:p>
          <a:p>
            <a:r>
              <a:rPr lang="ru-RU" sz="3000" b="1" dirty="0" smtClean="0">
                <a:solidFill>
                  <a:srgbClr val="002060"/>
                </a:solidFill>
              </a:rPr>
              <a:t>Учитель-логопед </a:t>
            </a:r>
          </a:p>
          <a:p>
            <a:r>
              <a:rPr lang="ru-RU" sz="3000" b="1" dirty="0" smtClean="0">
                <a:solidFill>
                  <a:srgbClr val="002060"/>
                </a:solidFill>
              </a:rPr>
              <a:t>1-ой </a:t>
            </a:r>
            <a:r>
              <a:rPr lang="ru-RU" sz="3000" b="1" dirty="0" err="1" smtClean="0">
                <a:solidFill>
                  <a:srgbClr val="002060"/>
                </a:solidFill>
              </a:rPr>
              <a:t>квал.категории</a:t>
            </a:r>
            <a:r>
              <a:rPr lang="ru-RU" sz="3000" b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3000" b="1" dirty="0" err="1" smtClean="0">
                <a:solidFill>
                  <a:srgbClr val="002060"/>
                </a:solidFill>
              </a:rPr>
              <a:t>Венчакова</a:t>
            </a:r>
            <a:r>
              <a:rPr lang="ru-RU" sz="3000" b="1" dirty="0" smtClean="0">
                <a:solidFill>
                  <a:srgbClr val="002060"/>
                </a:solidFill>
              </a:rPr>
              <a:t> Н.И</a:t>
            </a:r>
            <a:r>
              <a:rPr lang="ru-RU" sz="3600" b="1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4" name="Picture 21" descr="J0283618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3">
            <a:lum bright="-6000"/>
          </a:blip>
          <a:srcRect/>
          <a:stretch>
            <a:fillRect/>
          </a:stretch>
        </p:blipFill>
        <p:spPr>
          <a:xfrm>
            <a:off x="5902325" y="-214313"/>
            <a:ext cx="3241675" cy="23034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143240" y="2857496"/>
            <a:ext cx="2857520" cy="1785950"/>
          </a:xfrm>
          <a:prstGeom prst="roundRect">
            <a:avLst/>
          </a:prstGeom>
          <a:ln w="38100">
            <a:solidFill>
              <a:srgbClr val="7030A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Стойкие специфический ошибки при письме (</a:t>
            </a:r>
            <a:r>
              <a:rPr lang="ru-RU" b="1" dirty="0" err="1">
                <a:solidFill>
                  <a:srgbClr val="C00000"/>
                </a:solidFill>
              </a:rPr>
              <a:t>дисграфии</a:t>
            </a:r>
            <a:r>
              <a:rPr lang="ru-RU" b="1" dirty="0">
                <a:solidFill>
                  <a:srgbClr val="C00000"/>
                </a:solidFill>
              </a:rPr>
              <a:t>) и чтении (</a:t>
            </a:r>
            <a:r>
              <a:rPr lang="ru-RU" b="1" dirty="0" err="1">
                <a:solidFill>
                  <a:srgbClr val="C00000"/>
                </a:solidFill>
              </a:rPr>
              <a:t>дислексии</a:t>
            </a:r>
            <a:r>
              <a:rPr lang="ru-RU" b="1" dirty="0">
                <a:solidFill>
                  <a:srgbClr val="C00000"/>
                </a:solidFill>
              </a:rPr>
              <a:t>)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000364" y="2428868"/>
            <a:ext cx="642942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 flipV="1">
            <a:off x="5572132" y="2428868"/>
            <a:ext cx="585798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2714612" y="4643446"/>
            <a:ext cx="1071570" cy="642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>
            <a:off x="5429256" y="4643446"/>
            <a:ext cx="1071570" cy="57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500034" y="1785926"/>
            <a:ext cx="2486036" cy="10572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/>
              <a:t>несформированность</a:t>
            </a:r>
            <a:r>
              <a:rPr lang="ru-RU" dirty="0"/>
              <a:t> </a:t>
            </a:r>
            <a:r>
              <a:rPr lang="ru-RU" dirty="0" smtClean="0"/>
              <a:t>фонематических </a:t>
            </a:r>
            <a:r>
              <a:rPr lang="ru-RU" dirty="0"/>
              <a:t>процессов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143636" y="2000240"/>
            <a:ext cx="2428892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нарушение звукопроизношения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785786" y="5072074"/>
            <a:ext cx="1928826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л</a:t>
            </a:r>
            <a:r>
              <a:rPr lang="ru-RU" dirty="0" smtClean="0"/>
              <a:t>ексико-грамматические нарушения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6357950" y="4929198"/>
            <a:ext cx="2428892" cy="112871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несформированность</a:t>
            </a:r>
            <a:r>
              <a:rPr lang="ru-RU" dirty="0" smtClean="0"/>
              <a:t> психических                        процессов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428992" y="928670"/>
            <a:ext cx="2286016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</a:t>
            </a:r>
            <a:r>
              <a:rPr lang="ru-RU" dirty="0" smtClean="0"/>
              <a:t>изкий уровень словарного запаса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3571868" y="5572140"/>
            <a:ext cx="2071702" cy="10001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</a:t>
            </a:r>
            <a:r>
              <a:rPr lang="ru-RU" dirty="0" smtClean="0"/>
              <a:t>арушение связной речи</a:t>
            </a:r>
            <a:endParaRPr lang="ru-RU" dirty="0"/>
          </a:p>
        </p:txBody>
      </p:sp>
      <p:cxnSp>
        <p:nvCxnSpPr>
          <p:cNvPr id="34" name="Прямая со стрелкой 33"/>
          <p:cNvCxnSpPr/>
          <p:nvPr/>
        </p:nvCxnSpPr>
        <p:spPr>
          <a:xfrm rot="5400000" flipH="1" flipV="1">
            <a:off x="4036215" y="5107793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30" idx="2"/>
          </p:cNvCxnSpPr>
          <p:nvPr/>
        </p:nvCxnSpPr>
        <p:spPr>
          <a:xfrm rot="5400000">
            <a:off x="4057640" y="2357430"/>
            <a:ext cx="102872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71480"/>
            <a:ext cx="6929486" cy="2107712"/>
          </a:xfrm>
        </p:spPr>
        <p:txBody>
          <a:bodyPr/>
          <a:lstStyle/>
          <a:p>
            <a:pPr algn="just"/>
            <a:r>
              <a:rPr lang="ru-RU" sz="3200" dirty="0" smtClean="0"/>
              <a:t>  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Коррекционные задачи по предупреждению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дисграфии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совершенствованию навыков чтения у детей с нарушениями речи: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571744"/>
            <a:ext cx="7772400" cy="3438980"/>
          </a:xfrm>
        </p:spPr>
        <p:txBody>
          <a:bodyPr/>
          <a:lstStyle/>
          <a:p>
            <a:pPr algn="just"/>
            <a:r>
              <a:rPr lang="ru-RU" sz="3200" dirty="0" smtClean="0"/>
              <a:t>-</a:t>
            </a:r>
            <a:r>
              <a:rPr lang="ru-RU" sz="2800" dirty="0" smtClean="0"/>
              <a:t>развитие      конструктивного        </a:t>
            </a:r>
            <a:r>
              <a:rPr lang="ru-RU" sz="2800" dirty="0" err="1" smtClean="0"/>
              <a:t>праксиса</a:t>
            </a:r>
            <a:endParaRPr lang="ru-RU" sz="2800" dirty="0" smtClean="0"/>
          </a:p>
          <a:p>
            <a:pPr algn="just"/>
            <a:r>
              <a:rPr lang="ru-RU" sz="2800" dirty="0" smtClean="0"/>
              <a:t>-совершенствование зрительно-пространственного        восприятия</a:t>
            </a:r>
          </a:p>
          <a:p>
            <a:pPr algn="just"/>
            <a:r>
              <a:rPr lang="ru-RU" sz="2800" dirty="0" smtClean="0"/>
              <a:t>-формирование         навыков         чтения</a:t>
            </a:r>
          </a:p>
          <a:p>
            <a:pPr algn="just"/>
            <a:r>
              <a:rPr lang="ru-RU" sz="2800" dirty="0" smtClean="0"/>
              <a:t>-развитие     тактильных            ощущений</a:t>
            </a:r>
          </a:p>
          <a:p>
            <a:pPr algn="just"/>
            <a:r>
              <a:rPr lang="ru-RU" sz="28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714348" y="1357298"/>
            <a:ext cx="22860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       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Пазлы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329642" cy="1714512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/>
            </a:r>
            <a:br>
              <a:rPr lang="ru-RU" sz="4400" b="1" dirty="0" smtClean="0">
                <a:solidFill>
                  <a:srgbClr val="0070C0"/>
                </a:solidFill>
              </a:rPr>
            </a:br>
            <a:r>
              <a:rPr lang="ru-RU" sz="4400" b="1" dirty="0" smtClean="0">
                <a:solidFill>
                  <a:srgbClr val="7030A0"/>
                </a:solidFill>
              </a:rPr>
              <a:t>-развитие конструктивного </a:t>
            </a:r>
            <a:r>
              <a:rPr lang="ru-RU" sz="4400" b="1" dirty="0" err="1" smtClean="0">
                <a:solidFill>
                  <a:srgbClr val="7030A0"/>
                </a:solidFill>
              </a:rPr>
              <a:t>праксиса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sz="2700" b="1" dirty="0" smtClean="0">
                <a:solidFill>
                  <a:srgbClr val="0070C0"/>
                </a:solidFill>
              </a:rPr>
              <a:t>«</a:t>
            </a:r>
            <a:r>
              <a:rPr lang="ru-RU" sz="27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Допиши букву»</a:t>
            </a:r>
            <a:r>
              <a:rPr lang="ru-RU" sz="27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7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Моделирование букв из палочек, пуговиц, спичек</a:t>
            </a:r>
            <a:r>
              <a:rPr lang="ru-RU" sz="2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dirty="0" smtClean="0">
                <a:solidFill>
                  <a:srgbClr val="0070C0"/>
                </a:solidFill>
              </a:rPr>
              <a:t/>
            </a:r>
            <a:br>
              <a:rPr lang="ru-RU" sz="2200" dirty="0" smtClean="0">
                <a:solidFill>
                  <a:srgbClr val="0070C0"/>
                </a:solidFill>
              </a:rPr>
            </a:br>
            <a:endParaRPr lang="ru-RU" sz="2200" dirty="0">
              <a:solidFill>
                <a:srgbClr val="0070C0"/>
              </a:solidFill>
            </a:endParaRPr>
          </a:p>
        </p:txBody>
      </p:sp>
      <p:pic>
        <p:nvPicPr>
          <p:cNvPr id="9" name="Содержимое 8" descr="P100092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286380" y="1857364"/>
            <a:ext cx="3143272" cy="2071702"/>
          </a:xfrm>
        </p:spPr>
      </p:pic>
      <p:pic>
        <p:nvPicPr>
          <p:cNvPr id="8" name="Рисунок 7" descr="P10009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2000240"/>
            <a:ext cx="2928958" cy="2071702"/>
          </a:xfrm>
          <a:prstGeom prst="rect">
            <a:avLst/>
          </a:prstGeom>
        </p:spPr>
      </p:pic>
      <p:pic>
        <p:nvPicPr>
          <p:cNvPr id="11" name="Рисунок 10" descr="P100093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14414" y="4357694"/>
            <a:ext cx="2786082" cy="2000264"/>
          </a:xfrm>
          <a:prstGeom prst="rect">
            <a:avLst/>
          </a:prstGeom>
        </p:spPr>
      </p:pic>
      <p:pic>
        <p:nvPicPr>
          <p:cNvPr id="12" name="Рисунок 11" descr="P100094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43438" y="4357694"/>
            <a:ext cx="3071866" cy="1928826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214546" y="6286520"/>
            <a:ext cx="4857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«Буквенные дорожки»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929190" y="1357298"/>
            <a:ext cx="40080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«Волшебные </a:t>
            </a:r>
            <a:r>
              <a:rPr lang="ru-RU" sz="24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резиночки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1643050"/>
            <a:ext cx="30718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        «Зачеркни неправильную букву»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785842"/>
            <a:ext cx="9144000" cy="3143272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/>
            </a:r>
            <a:br>
              <a:rPr lang="ru-RU" sz="4400" b="1" dirty="0" smtClean="0">
                <a:solidFill>
                  <a:srgbClr val="0070C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-</a:t>
            </a:r>
            <a:r>
              <a:rPr lang="ru-RU" sz="3600" b="1" dirty="0" smtClean="0">
                <a:solidFill>
                  <a:srgbClr val="7030A0"/>
                </a:solidFill>
              </a:rPr>
              <a:t>совершенствование зрительно-пространственного               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                              восприятия</a:t>
            </a:r>
            <a:r>
              <a:rPr lang="ru-RU" sz="4000" dirty="0" smtClean="0">
                <a:solidFill>
                  <a:srgbClr val="0070C0"/>
                </a:solidFill>
              </a:rPr>
              <a:t/>
            </a:r>
            <a:br>
              <a:rPr lang="ru-RU" sz="4000" dirty="0" smtClean="0">
                <a:solidFill>
                  <a:srgbClr val="0070C0"/>
                </a:solidFill>
              </a:rPr>
            </a:br>
            <a:r>
              <a:rPr lang="ru-RU" sz="2200" b="1" dirty="0" smtClean="0">
                <a:solidFill>
                  <a:srgbClr val="0070C0"/>
                </a:solidFill>
              </a:rPr>
              <a:t>«Дорисуй по точкам»</a:t>
            </a:r>
            <a:br>
              <a:rPr lang="ru-RU" sz="2200" b="1" dirty="0" smtClean="0">
                <a:solidFill>
                  <a:srgbClr val="0070C0"/>
                </a:solidFill>
              </a:rPr>
            </a:br>
            <a:r>
              <a:rPr lang="ru-RU" sz="2200" b="1" dirty="0" smtClean="0">
                <a:solidFill>
                  <a:srgbClr val="0070C0"/>
                </a:solidFill>
              </a:rPr>
              <a:t>«Зашумлённые буквы»</a:t>
            </a:r>
            <a:br>
              <a:rPr lang="ru-RU" sz="2200" b="1" dirty="0" smtClean="0">
                <a:solidFill>
                  <a:srgbClr val="0070C0"/>
                </a:solidFill>
              </a:rPr>
            </a:br>
            <a:r>
              <a:rPr lang="ru-RU" sz="2200" b="1" dirty="0" smtClean="0">
                <a:solidFill>
                  <a:srgbClr val="0070C0"/>
                </a:solidFill>
              </a:rPr>
              <a:t>«Кто внимательнее»</a:t>
            </a:r>
            <a:r>
              <a:rPr lang="ru-RU" sz="2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dirty="0" smtClean="0">
                <a:solidFill>
                  <a:srgbClr val="0070C0"/>
                </a:solidFill>
              </a:rPr>
              <a:t/>
            </a:r>
            <a:br>
              <a:rPr lang="ru-RU" sz="2200" dirty="0" smtClean="0">
                <a:solidFill>
                  <a:srgbClr val="0070C0"/>
                </a:solidFill>
              </a:rPr>
            </a:br>
            <a:endParaRPr lang="ru-RU" sz="2200" dirty="0">
              <a:solidFill>
                <a:srgbClr val="0070C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14348" y="6457890"/>
            <a:ext cx="34290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«Звуковая эстафета»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071802" y="1857364"/>
            <a:ext cx="25494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«Найди и покажи»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6" name="Рисунок 15" descr="P10009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357430"/>
            <a:ext cx="2357454" cy="1857388"/>
          </a:xfrm>
          <a:prstGeom prst="rect">
            <a:avLst/>
          </a:prstGeom>
        </p:spPr>
      </p:pic>
      <p:pic>
        <p:nvPicPr>
          <p:cNvPr id="19" name="Содержимое 18" descr="P1000914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214678" y="2285992"/>
            <a:ext cx="2500330" cy="1922465"/>
          </a:xfrm>
        </p:spPr>
      </p:pic>
      <p:sp>
        <p:nvSpPr>
          <p:cNvPr id="20" name="Прямоугольник 19"/>
          <p:cNvSpPr/>
          <p:nvPr/>
        </p:nvSpPr>
        <p:spPr>
          <a:xfrm>
            <a:off x="6286512" y="1785926"/>
            <a:ext cx="22860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000" b="1" dirty="0" smtClean="0">
                <a:solidFill>
                  <a:srgbClr val="002060"/>
                </a:solidFill>
              </a:rPr>
              <a:t>Живая буква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21" name="Рисунок 20" descr="P100095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72198" y="2285992"/>
            <a:ext cx="2857488" cy="1928826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4572000" y="6457890"/>
            <a:ext cx="34290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«Изографы»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23" name="Рисунок 22" descr="P100092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42976" y="4500570"/>
            <a:ext cx="2786082" cy="2000264"/>
          </a:xfrm>
          <a:prstGeom prst="rect">
            <a:avLst/>
          </a:prstGeom>
        </p:spPr>
      </p:pic>
      <p:pic>
        <p:nvPicPr>
          <p:cNvPr id="24" name="Рисунок 23" descr="P100091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29190" y="4500570"/>
            <a:ext cx="2928958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" grpId="0"/>
      <p:bldP spid="14" grpId="0"/>
      <p:bldP spid="15" grpId="0"/>
      <p:bldP spid="20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85720" y="1357298"/>
            <a:ext cx="30718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>       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Отгадывание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ребусов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329642" cy="164305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/>
            </a:r>
            <a:br>
              <a:rPr lang="ru-RU" sz="4400" b="1" dirty="0" smtClean="0">
                <a:solidFill>
                  <a:srgbClr val="0070C0"/>
                </a:solidFill>
              </a:rPr>
            </a:br>
            <a:r>
              <a:rPr lang="ru-RU" sz="4400" b="1" dirty="0" smtClean="0">
                <a:solidFill>
                  <a:srgbClr val="7030A0"/>
                </a:solidFill>
              </a:rPr>
              <a:t>-формирование навыков чтения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sz="27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Отгадывание кроссвордов</a:t>
            </a:r>
            <a:r>
              <a:rPr lang="ru-RU" sz="27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7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«Заколдованное слово»</a:t>
            </a:r>
            <a:r>
              <a:rPr lang="ru-RU" sz="2200" dirty="0" smtClean="0">
                <a:solidFill>
                  <a:srgbClr val="0070C0"/>
                </a:solidFill>
              </a:rPr>
              <a:t/>
            </a:r>
            <a:br>
              <a:rPr lang="ru-RU" sz="2200" dirty="0" smtClean="0">
                <a:solidFill>
                  <a:srgbClr val="0070C0"/>
                </a:solidFill>
              </a:rPr>
            </a:br>
            <a:endParaRPr lang="ru-RU" sz="2200" dirty="0">
              <a:solidFill>
                <a:srgbClr val="0070C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14546" y="6286520"/>
            <a:ext cx="4857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Буквенный экран»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15008" y="1571612"/>
            <a:ext cx="27948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«Слоговые часы»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Содержимое 15" descr="P100094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643570" y="2000240"/>
            <a:ext cx="3071834" cy="2071701"/>
          </a:xfrm>
        </p:spPr>
      </p:pic>
      <p:pic>
        <p:nvPicPr>
          <p:cNvPr id="17" name="Рисунок 16" descr="P100091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285992"/>
            <a:ext cx="2786082" cy="1928826"/>
          </a:xfrm>
          <a:prstGeom prst="rect">
            <a:avLst/>
          </a:prstGeom>
        </p:spPr>
      </p:pic>
      <p:pic>
        <p:nvPicPr>
          <p:cNvPr id="19" name="Рисунок 18" descr="P10009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28992" y="4286256"/>
            <a:ext cx="2928958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857356" y="1357298"/>
            <a:ext cx="51435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>       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«Умные ручки»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329642" cy="1357298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/>
            </a:r>
            <a:br>
              <a:rPr lang="ru-RU" sz="4400" b="1" dirty="0" smtClean="0">
                <a:solidFill>
                  <a:srgbClr val="0070C0"/>
                </a:solidFill>
              </a:rPr>
            </a:br>
            <a:r>
              <a:rPr lang="ru-RU" sz="4400" b="1" dirty="0" smtClean="0">
                <a:solidFill>
                  <a:srgbClr val="7030A0"/>
                </a:solidFill>
              </a:rPr>
              <a:t>-развитие тактильных ощущений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/>
            </a:r>
            <a:br>
              <a:rPr lang="ru-RU" sz="2200" dirty="0" smtClean="0">
                <a:solidFill>
                  <a:srgbClr val="0070C0"/>
                </a:solidFill>
              </a:rPr>
            </a:br>
            <a:endParaRPr lang="ru-RU" sz="2200" dirty="0">
              <a:solidFill>
                <a:srgbClr val="0070C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14546" y="6286520"/>
            <a:ext cx="4857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«Угадай подаренную букву»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Содержимое 9" descr="P100092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71538" y="2000240"/>
            <a:ext cx="3000396" cy="2065341"/>
          </a:xfrm>
        </p:spPr>
      </p:pic>
      <p:pic>
        <p:nvPicPr>
          <p:cNvPr id="11" name="Рисунок 10" descr="P100093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42" y="2071678"/>
            <a:ext cx="2928958" cy="2071702"/>
          </a:xfrm>
          <a:prstGeom prst="rect">
            <a:avLst/>
          </a:prstGeom>
        </p:spPr>
      </p:pic>
      <p:pic>
        <p:nvPicPr>
          <p:cNvPr id="12" name="Рисунок 11" descr="P100094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43240" y="4286256"/>
            <a:ext cx="2857520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3286124"/>
            <a:ext cx="7731280" cy="342902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-</a:t>
            </a:r>
            <a:r>
              <a:rPr lang="ru-RU" sz="2900" b="1" dirty="0" smtClean="0">
                <a:solidFill>
                  <a:srgbClr val="002060"/>
                </a:solidFill>
              </a:rPr>
              <a:t>повышается </a:t>
            </a:r>
            <a:r>
              <a:rPr lang="ru-RU" sz="2900" b="1" dirty="0" err="1" smtClean="0">
                <a:solidFill>
                  <a:srgbClr val="002060"/>
                </a:solidFill>
              </a:rPr>
              <a:t>обучаемость</a:t>
            </a:r>
            <a:r>
              <a:rPr lang="ru-RU" sz="2900" b="1" dirty="0" smtClean="0">
                <a:solidFill>
                  <a:srgbClr val="002060"/>
                </a:solidFill>
              </a:rPr>
              <a:t>, улучшается внимание, восприятие; дети учатся видеть, слышать, рассуждать</a:t>
            </a:r>
          </a:p>
          <a:p>
            <a:r>
              <a:rPr lang="ru-RU" sz="2900" b="1" dirty="0" smtClean="0">
                <a:solidFill>
                  <a:schemeClr val="tx2">
                    <a:lumMod val="10000"/>
                  </a:schemeClr>
                </a:solidFill>
              </a:rPr>
              <a:t>-формируется правильное, осмысленное чтение, пробуждается интерес к процессу чтения и письма, снимается эмоциональное напряжение  и тревожность</a:t>
            </a:r>
          </a:p>
          <a:p>
            <a:r>
              <a:rPr lang="ru-RU" sz="2900" b="1" dirty="0" smtClean="0">
                <a:solidFill>
                  <a:srgbClr val="7030A0"/>
                </a:solidFill>
              </a:rPr>
              <a:t>-развивается способность к переносу полученных навыков на незнакомый материал.</a:t>
            </a:r>
          </a:p>
          <a:p>
            <a:endParaRPr lang="ru-RU" sz="2900" dirty="0"/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1357290" y="0"/>
            <a:ext cx="5715040" cy="3357562"/>
          </a:xfrm>
          <a:prstGeom prst="downArrowCallou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результате использования игр и упражнений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предупреждению нарушений чтения и письма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дошкольников с нарушениями речи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5" descr="j02320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3429000"/>
            <a:ext cx="243841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</TotalTime>
  <Words>220</Words>
  <Application>Microsoft Office PowerPoint</Application>
  <PresentationFormat>Экран (4:3)</PresentationFormat>
  <Paragraphs>53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   Коррекционные задачи по предупреждению дисграфии и совершенствованию навыков чтения у детей с нарушениями речи:</vt:lpstr>
      <vt:lpstr> -развитие конструктивного праксиса «Допиши букву» Моделирование букв из палочек, пуговиц, спичек  </vt:lpstr>
      <vt:lpstr> -совершенствование зрительно-пространственного                                              восприятия «Дорисуй по точкам» «Зашумлённые буквы» «Кто внимательнее»  </vt:lpstr>
      <vt:lpstr> -формирование навыков чтения Отгадывание кроссвордов «Заколдованное слово» </vt:lpstr>
      <vt:lpstr> -развитие тактильных ощущений  </vt:lpstr>
      <vt:lpstr>Слайд 8</vt:lpstr>
      <vt:lpstr>Спасибо за внимание!</vt:lpstr>
    </vt:vector>
  </TitlesOfParts>
  <Company>Мурманск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Q</cp:lastModifiedBy>
  <cp:revision>37</cp:revision>
  <dcterms:created xsi:type="dcterms:W3CDTF">2009-03-27T10:07:45Z</dcterms:created>
  <dcterms:modified xsi:type="dcterms:W3CDTF">2011-12-18T07:05:56Z</dcterms:modified>
</cp:coreProperties>
</file>